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66" r:id="rId15"/>
    <p:sldId id="267" r:id="rId16"/>
    <p:sldId id="268" r:id="rId17"/>
  </p:sldIdLst>
  <p:sldSz cx="12192000" cy="6858000"/>
  <p:notesSz cx="6858000" cy="9144000"/>
  <p:embeddedFontLst>
    <p:embeddedFont>
      <p:font typeface="Book Antiqua" panose="020406020503050303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23511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6740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787b02f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787b02f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916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c787b02f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787b02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64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c787b02f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c787b02f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41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79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583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891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68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548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115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c787b02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787b02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192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c787b02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787b0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84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c787b02f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787b02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5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3515501"/>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a:latin typeface="Book Antiqua"/>
                <a:ea typeface="Book Antiqua"/>
                <a:cs typeface="Book Antiqua"/>
                <a:sym typeface="Book Antiqua"/>
              </a:rPr>
              <a:t>TEAM MEMBERS</a:t>
            </a:r>
            <a:r>
              <a:rPr lang="en-US" sz="2000">
                <a:latin typeface="Book Antiqua"/>
                <a:ea typeface="Book Antiqua"/>
                <a:cs typeface="Book Antiqua"/>
                <a:sym typeface="Book Antiqua"/>
              </a:rPr>
              <a:t>:</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ARCHANA A(113321106005)</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AKSHAYA G(113321106028)</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DOMMARAJU HANVITHA(11332106024)</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MUNAGACHERLA BHAVANA(113321106054)</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NAFISA PARVIN S(113321106056)</a:t>
            </a:r>
            <a:endParaRPr/>
          </a:p>
          <a:p>
            <a:pPr marL="0" lvl="0" indent="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Book Antiqua"/>
                <a:ea typeface="Book Antiqua"/>
                <a:cs typeface="Book Antiqua"/>
                <a:sym typeface="Book Antiqua"/>
              </a:rPr>
              <a:t>MARKET BASKET INSIGHTS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910825" y="1702575"/>
            <a:ext cx="5119800" cy="25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Book Antiqua"/>
                <a:ea typeface="Book Antiqua"/>
                <a:cs typeface="Book Antiqua"/>
                <a:sym typeface="Book Antiqua"/>
              </a:rPr>
              <a:t>FLOWCHART THAT DEPICTS THE PROCESS CARRIED OUT IN MARKET BASKET INSIGHTS IN A SIMPLE WAY</a:t>
            </a:r>
            <a:endParaRPr sz="2800" dirty="0">
              <a:latin typeface="Book Antiqua"/>
              <a:ea typeface="Book Antiqua"/>
              <a:cs typeface="Book Antiqua"/>
              <a:sym typeface="Book Antiqua"/>
            </a:endParaRPr>
          </a:p>
        </p:txBody>
      </p:sp>
      <p:pic>
        <p:nvPicPr>
          <p:cNvPr id="141" name="Google Shape;141;p22"/>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307" y="0"/>
            <a:ext cx="8284191" cy="6494085"/>
          </a:xfrm>
          <a:prstGeom prst="rect">
            <a:avLst/>
          </a:prstGeom>
          <a:noFill/>
        </p:spPr>
        <p:txBody>
          <a:bodyPr wrap="square" rtlCol="0">
            <a:spAutoFit/>
          </a:bodyPr>
          <a:lstStyle/>
          <a:p>
            <a:r>
              <a:rPr lang="en-IN" sz="2400" b="1" u="sng" dirty="0" smtClean="0">
                <a:latin typeface="Book Antique"/>
              </a:rPr>
              <a:t>CODE:</a:t>
            </a:r>
          </a:p>
          <a:p>
            <a:endParaRPr lang="en-IN" dirty="0">
              <a:latin typeface="Book Antique"/>
            </a:endParaRPr>
          </a:p>
          <a:p>
            <a:r>
              <a:rPr lang="en-IN" dirty="0" smtClean="0">
                <a:latin typeface="Book Antique"/>
              </a:rPr>
              <a:t>import </a:t>
            </a:r>
            <a:r>
              <a:rPr lang="en-IN" dirty="0">
                <a:latin typeface="Book Antique"/>
              </a:rPr>
              <a:t>pandas as </a:t>
            </a:r>
            <a:r>
              <a:rPr lang="en-IN" dirty="0" err="1" smtClean="0">
                <a:latin typeface="Book Antique"/>
              </a:rPr>
              <a:t>pd</a:t>
            </a:r>
            <a:endParaRPr lang="en-IN" dirty="0" smtClean="0">
              <a:latin typeface="Book Antique"/>
            </a:endParaRPr>
          </a:p>
          <a:p>
            <a:r>
              <a:rPr lang="en-IN" dirty="0" smtClean="0">
                <a:latin typeface="Book Antique"/>
              </a:rPr>
              <a:t>from </a:t>
            </a:r>
            <a:r>
              <a:rPr lang="en-IN" dirty="0" err="1">
                <a:latin typeface="Book Antique"/>
              </a:rPr>
              <a:t>mlxtend.frequent_patterns</a:t>
            </a:r>
            <a:r>
              <a:rPr lang="en-IN" dirty="0">
                <a:latin typeface="Book Antique"/>
              </a:rPr>
              <a:t> </a:t>
            </a:r>
            <a:endParaRPr lang="en-IN" dirty="0" smtClean="0">
              <a:latin typeface="Book Antique"/>
            </a:endParaRPr>
          </a:p>
          <a:p>
            <a:r>
              <a:rPr lang="en-IN" dirty="0" smtClean="0">
                <a:latin typeface="Book Antique"/>
              </a:rPr>
              <a:t>import </a:t>
            </a:r>
            <a:r>
              <a:rPr lang="en-IN" dirty="0" err="1" smtClean="0">
                <a:latin typeface="Book Antique"/>
              </a:rPr>
              <a:t>apriori</a:t>
            </a:r>
            <a:endParaRPr lang="en-IN" dirty="0" smtClean="0">
              <a:latin typeface="Book Antique"/>
            </a:endParaRPr>
          </a:p>
          <a:p>
            <a:r>
              <a:rPr lang="en-IN" dirty="0" smtClean="0">
                <a:latin typeface="Book Antique"/>
              </a:rPr>
              <a:t>from </a:t>
            </a:r>
            <a:r>
              <a:rPr lang="en-IN" dirty="0" err="1">
                <a:latin typeface="Book Antique"/>
              </a:rPr>
              <a:t>mlxtend.frequent_patterns</a:t>
            </a:r>
            <a:r>
              <a:rPr lang="en-IN" dirty="0">
                <a:latin typeface="Book Antique"/>
              </a:rPr>
              <a:t> </a:t>
            </a:r>
            <a:endParaRPr lang="en-IN" dirty="0" smtClean="0">
              <a:latin typeface="Book Antique"/>
            </a:endParaRPr>
          </a:p>
          <a:p>
            <a:r>
              <a:rPr lang="en-IN" dirty="0" smtClean="0">
                <a:latin typeface="Book Antique"/>
              </a:rPr>
              <a:t>import </a:t>
            </a:r>
            <a:r>
              <a:rPr lang="en-IN" dirty="0" err="1" smtClean="0">
                <a:latin typeface="Book Antique"/>
              </a:rPr>
              <a:t>association_rules</a:t>
            </a:r>
            <a:endParaRPr lang="en-IN" dirty="0" smtClean="0">
              <a:latin typeface="Book Antique"/>
            </a:endParaRPr>
          </a:p>
          <a:p>
            <a:endParaRPr lang="en-IN" dirty="0">
              <a:latin typeface="Book Antique"/>
            </a:endParaRPr>
          </a:p>
          <a:p>
            <a:r>
              <a:rPr lang="en-IN" dirty="0" smtClean="0">
                <a:latin typeface="Book Antique"/>
              </a:rPr>
              <a:t># </a:t>
            </a:r>
            <a:r>
              <a:rPr lang="en-IN" dirty="0">
                <a:latin typeface="Book Antique"/>
              </a:rPr>
              <a:t>Sample transaction </a:t>
            </a:r>
            <a:r>
              <a:rPr lang="en-IN" dirty="0" smtClean="0">
                <a:latin typeface="Book Antique"/>
              </a:rPr>
              <a:t>dataset</a:t>
            </a:r>
          </a:p>
          <a:p>
            <a:r>
              <a:rPr lang="en-IN" dirty="0" smtClean="0">
                <a:latin typeface="Book Antique"/>
              </a:rPr>
              <a:t>data </a:t>
            </a:r>
            <a:r>
              <a:rPr lang="en-IN" dirty="0">
                <a:latin typeface="Book Antique"/>
              </a:rPr>
              <a:t>= {</a:t>
            </a:r>
            <a:r>
              <a:rPr lang="en-IN" dirty="0" smtClean="0">
                <a:latin typeface="Book Antique"/>
              </a:rPr>
              <a:t>'</a:t>
            </a:r>
            <a:r>
              <a:rPr lang="en-IN" dirty="0" err="1" smtClean="0">
                <a:latin typeface="Book Antique"/>
              </a:rPr>
              <a:t>TransactionID</a:t>
            </a:r>
            <a:r>
              <a:rPr lang="en-IN" dirty="0" smtClean="0">
                <a:latin typeface="Book Antique"/>
              </a:rPr>
              <a:t>‘ : </a:t>
            </a:r>
            <a:r>
              <a:rPr lang="en-IN" dirty="0">
                <a:latin typeface="Book Antique"/>
              </a:rPr>
              <a:t>[1, 2, 3, 4, 5</a:t>
            </a:r>
            <a:r>
              <a:rPr lang="en-IN" dirty="0" smtClean="0">
                <a:latin typeface="Book Antique"/>
              </a:rPr>
              <a:t>] , 'Items‘ : </a:t>
            </a:r>
            <a:r>
              <a:rPr lang="en-IN" dirty="0">
                <a:latin typeface="Book Antique"/>
              </a:rPr>
              <a:t>[['apple', 'banana', 'chocolate</a:t>
            </a:r>
            <a:r>
              <a:rPr lang="en-IN" dirty="0" smtClean="0">
                <a:latin typeface="Book Antique"/>
              </a:rPr>
              <a:t>'] , [</a:t>
            </a:r>
            <a:r>
              <a:rPr lang="en-IN" dirty="0">
                <a:latin typeface="Book Antique"/>
              </a:rPr>
              <a:t>'banana', 'chocolate'],                  ['apple', 'banana', 'chocolate', 'diapers</a:t>
            </a:r>
            <a:r>
              <a:rPr lang="en-IN" dirty="0" smtClean="0">
                <a:latin typeface="Book Antique"/>
              </a:rPr>
              <a:t>'] , [</a:t>
            </a:r>
            <a:r>
              <a:rPr lang="en-IN" dirty="0">
                <a:latin typeface="Book Antique"/>
              </a:rPr>
              <a:t>'apple', </a:t>
            </a:r>
            <a:r>
              <a:rPr lang="en-IN" dirty="0" smtClean="0">
                <a:latin typeface="Book Antique"/>
              </a:rPr>
              <a:t>'diapers‘] , [</a:t>
            </a:r>
            <a:r>
              <a:rPr lang="en-IN" dirty="0">
                <a:latin typeface="Book Antique"/>
              </a:rPr>
              <a:t>'apple', 'chocolate', 'ice cream</a:t>
            </a:r>
            <a:r>
              <a:rPr lang="en-IN" dirty="0" smtClean="0">
                <a:latin typeface="Book Antique"/>
              </a:rPr>
              <a:t>']]}</a:t>
            </a:r>
          </a:p>
          <a:p>
            <a:r>
              <a:rPr lang="en-IN" dirty="0" err="1" smtClean="0">
                <a:latin typeface="Book Antique"/>
              </a:rPr>
              <a:t>df</a:t>
            </a:r>
            <a:r>
              <a:rPr lang="en-IN" dirty="0" smtClean="0">
                <a:latin typeface="Book Antique"/>
              </a:rPr>
              <a:t> </a:t>
            </a:r>
            <a:r>
              <a:rPr lang="en-IN" dirty="0">
                <a:latin typeface="Book Antique"/>
              </a:rPr>
              <a:t>= </a:t>
            </a:r>
            <a:r>
              <a:rPr lang="en-IN" dirty="0" err="1">
                <a:latin typeface="Book Antique"/>
              </a:rPr>
              <a:t>pd.DataFrame</a:t>
            </a:r>
            <a:r>
              <a:rPr lang="en-IN" dirty="0">
                <a:latin typeface="Book Antique"/>
              </a:rPr>
              <a:t>(data</a:t>
            </a:r>
            <a:r>
              <a:rPr lang="en-IN" dirty="0" smtClean="0">
                <a:latin typeface="Book Antique"/>
              </a:rPr>
              <a:t>)</a:t>
            </a:r>
          </a:p>
          <a:p>
            <a:endParaRPr lang="en-IN" dirty="0">
              <a:latin typeface="Book Antique"/>
            </a:endParaRPr>
          </a:p>
          <a:p>
            <a:r>
              <a:rPr lang="en-IN" dirty="0" smtClean="0">
                <a:latin typeface="Book Antique"/>
              </a:rPr>
              <a:t># </a:t>
            </a:r>
            <a:r>
              <a:rPr lang="en-IN" dirty="0">
                <a:latin typeface="Book Antique"/>
              </a:rPr>
              <a:t>Convert items into one-hot encoded </a:t>
            </a:r>
            <a:r>
              <a:rPr lang="en-IN" dirty="0" smtClean="0">
                <a:latin typeface="Book Antique"/>
              </a:rPr>
              <a:t>format</a:t>
            </a:r>
          </a:p>
          <a:p>
            <a:r>
              <a:rPr lang="en-IN" dirty="0" err="1" smtClean="0">
                <a:latin typeface="Book Antique"/>
              </a:rPr>
              <a:t>df_encoded</a:t>
            </a:r>
            <a:r>
              <a:rPr lang="en-IN" dirty="0" smtClean="0">
                <a:latin typeface="Book Antique"/>
              </a:rPr>
              <a:t> </a:t>
            </a:r>
            <a:r>
              <a:rPr lang="en-IN" dirty="0">
                <a:latin typeface="Book Antique"/>
              </a:rPr>
              <a:t>= </a:t>
            </a:r>
            <a:r>
              <a:rPr lang="en-IN" dirty="0" err="1">
                <a:latin typeface="Book Antique"/>
              </a:rPr>
              <a:t>pd.get_dummies</a:t>
            </a:r>
            <a:r>
              <a:rPr lang="en-IN" dirty="0">
                <a:latin typeface="Book Antique"/>
              </a:rPr>
              <a:t>(</a:t>
            </a:r>
            <a:r>
              <a:rPr lang="en-IN" dirty="0" err="1">
                <a:latin typeface="Book Antique"/>
              </a:rPr>
              <a:t>pd.DataFrame</a:t>
            </a:r>
            <a:r>
              <a:rPr lang="en-IN" dirty="0">
                <a:latin typeface="Book Antique"/>
              </a:rPr>
              <a:t>(</a:t>
            </a:r>
            <a:r>
              <a:rPr lang="en-IN" dirty="0" err="1">
                <a:latin typeface="Book Antique"/>
              </a:rPr>
              <a:t>df</a:t>
            </a:r>
            <a:r>
              <a:rPr lang="en-IN" dirty="0">
                <a:latin typeface="Book Antique"/>
              </a:rPr>
              <a:t>['Items'].</a:t>
            </a:r>
            <a:r>
              <a:rPr lang="en-IN" dirty="0" err="1">
                <a:latin typeface="Book Antique"/>
              </a:rPr>
              <a:t>values.tolist</a:t>
            </a:r>
            <a:r>
              <a:rPr lang="en-IN" dirty="0">
                <a:latin typeface="Book Antique"/>
              </a:rPr>
              <a:t>()).stack()).sum(level=0</a:t>
            </a:r>
            <a:r>
              <a:rPr lang="en-IN" dirty="0" smtClean="0">
                <a:latin typeface="Book Antique"/>
              </a:rPr>
              <a:t>)</a:t>
            </a:r>
          </a:p>
          <a:p>
            <a:endParaRPr lang="en-IN" dirty="0">
              <a:latin typeface="Book Antique"/>
            </a:endParaRPr>
          </a:p>
          <a:p>
            <a:r>
              <a:rPr lang="en-IN" dirty="0" smtClean="0">
                <a:latin typeface="Book Antique"/>
              </a:rPr>
              <a:t># </a:t>
            </a:r>
            <a:r>
              <a:rPr lang="en-IN" dirty="0">
                <a:latin typeface="Book Antique"/>
              </a:rPr>
              <a:t>Apply </a:t>
            </a:r>
            <a:r>
              <a:rPr lang="en-IN" dirty="0" err="1">
                <a:latin typeface="Book Antique"/>
              </a:rPr>
              <a:t>Apriori</a:t>
            </a:r>
            <a:r>
              <a:rPr lang="en-IN" dirty="0">
                <a:latin typeface="Book Antique"/>
              </a:rPr>
              <a:t> algorithm to find </a:t>
            </a:r>
            <a:endParaRPr lang="en-IN" dirty="0" smtClean="0">
              <a:latin typeface="Book Antique"/>
            </a:endParaRPr>
          </a:p>
          <a:p>
            <a:r>
              <a:rPr lang="en-IN" dirty="0" smtClean="0">
                <a:latin typeface="Book Antique"/>
              </a:rPr>
              <a:t>frequent </a:t>
            </a:r>
            <a:r>
              <a:rPr lang="en-IN" dirty="0" err="1" smtClean="0">
                <a:latin typeface="Book Antique"/>
              </a:rPr>
              <a:t>itemsets</a:t>
            </a:r>
            <a:endParaRPr lang="en-IN" dirty="0" smtClean="0">
              <a:latin typeface="Book Antique"/>
            </a:endParaRPr>
          </a:p>
          <a:p>
            <a:r>
              <a:rPr lang="en-IN" dirty="0" err="1" smtClean="0">
                <a:latin typeface="Book Antique"/>
              </a:rPr>
              <a:t>min_support</a:t>
            </a:r>
            <a:r>
              <a:rPr lang="en-IN" dirty="0" smtClean="0">
                <a:latin typeface="Book Antique"/>
              </a:rPr>
              <a:t> </a:t>
            </a:r>
            <a:r>
              <a:rPr lang="en-IN" dirty="0">
                <a:latin typeface="Book Antique"/>
              </a:rPr>
              <a:t>= </a:t>
            </a:r>
            <a:r>
              <a:rPr lang="en-IN" dirty="0" smtClean="0">
                <a:latin typeface="Book Antique"/>
              </a:rPr>
              <a:t>0.4</a:t>
            </a:r>
          </a:p>
          <a:p>
            <a:r>
              <a:rPr lang="en-IN" dirty="0" err="1" smtClean="0">
                <a:latin typeface="Book Antique"/>
              </a:rPr>
              <a:t>frequent_itemsets</a:t>
            </a:r>
            <a:r>
              <a:rPr lang="en-IN" dirty="0" smtClean="0">
                <a:latin typeface="Book Antique"/>
              </a:rPr>
              <a:t> </a:t>
            </a:r>
            <a:r>
              <a:rPr lang="en-IN" dirty="0">
                <a:latin typeface="Book Antique"/>
              </a:rPr>
              <a:t>= </a:t>
            </a:r>
            <a:r>
              <a:rPr lang="en-IN" dirty="0" err="1">
                <a:latin typeface="Book Antique"/>
              </a:rPr>
              <a:t>apriori</a:t>
            </a:r>
            <a:r>
              <a:rPr lang="en-IN" dirty="0">
                <a:latin typeface="Book Antique"/>
              </a:rPr>
              <a:t>(</a:t>
            </a:r>
            <a:r>
              <a:rPr lang="en-IN" dirty="0" err="1">
                <a:latin typeface="Book Antique"/>
              </a:rPr>
              <a:t>df_encoded</a:t>
            </a:r>
            <a:r>
              <a:rPr lang="en-IN" dirty="0">
                <a:latin typeface="Book Antique"/>
              </a:rPr>
              <a:t>, </a:t>
            </a:r>
            <a:r>
              <a:rPr lang="en-IN" dirty="0" err="1">
                <a:latin typeface="Book Antique"/>
              </a:rPr>
              <a:t>min_support</a:t>
            </a:r>
            <a:r>
              <a:rPr lang="en-IN" dirty="0">
                <a:latin typeface="Book Antique"/>
              </a:rPr>
              <a:t>=</a:t>
            </a:r>
            <a:r>
              <a:rPr lang="en-IN" dirty="0" err="1">
                <a:latin typeface="Book Antique"/>
              </a:rPr>
              <a:t>min_support</a:t>
            </a:r>
            <a:r>
              <a:rPr lang="en-IN" dirty="0">
                <a:latin typeface="Book Antique"/>
              </a:rPr>
              <a:t>, </a:t>
            </a:r>
            <a:r>
              <a:rPr lang="en-IN" dirty="0" err="1">
                <a:latin typeface="Book Antique"/>
              </a:rPr>
              <a:t>use_colnames</a:t>
            </a:r>
            <a:r>
              <a:rPr lang="en-IN" dirty="0">
                <a:latin typeface="Book Antique"/>
              </a:rPr>
              <a:t>=True</a:t>
            </a:r>
            <a:r>
              <a:rPr lang="en-IN" dirty="0" smtClean="0">
                <a:latin typeface="Book Antique"/>
              </a:rPr>
              <a:t>)</a:t>
            </a:r>
          </a:p>
          <a:p>
            <a:endParaRPr lang="en-IN" dirty="0">
              <a:latin typeface="Book Antique"/>
            </a:endParaRPr>
          </a:p>
          <a:p>
            <a:r>
              <a:rPr lang="en-IN" dirty="0" smtClean="0">
                <a:latin typeface="Book Antique"/>
              </a:rPr>
              <a:t># </a:t>
            </a:r>
            <a:r>
              <a:rPr lang="en-IN" dirty="0">
                <a:latin typeface="Book Antique"/>
              </a:rPr>
              <a:t>Generate association </a:t>
            </a:r>
            <a:r>
              <a:rPr lang="en-IN" dirty="0" smtClean="0">
                <a:latin typeface="Book Antique"/>
              </a:rPr>
              <a:t>rules</a:t>
            </a:r>
          </a:p>
          <a:p>
            <a:r>
              <a:rPr lang="en-IN" dirty="0" err="1" smtClean="0">
                <a:latin typeface="Book Antique"/>
              </a:rPr>
              <a:t>min_confidence</a:t>
            </a:r>
            <a:r>
              <a:rPr lang="en-IN" dirty="0" smtClean="0">
                <a:latin typeface="Book Antique"/>
              </a:rPr>
              <a:t> </a:t>
            </a:r>
            <a:r>
              <a:rPr lang="en-IN" dirty="0">
                <a:latin typeface="Book Antique"/>
              </a:rPr>
              <a:t>= </a:t>
            </a:r>
            <a:r>
              <a:rPr lang="en-IN" dirty="0" smtClean="0">
                <a:latin typeface="Book Antique"/>
              </a:rPr>
              <a:t>0.7</a:t>
            </a:r>
          </a:p>
          <a:p>
            <a:r>
              <a:rPr lang="en-IN" dirty="0" smtClean="0">
                <a:latin typeface="Book Antique"/>
              </a:rPr>
              <a:t>rules </a:t>
            </a:r>
            <a:r>
              <a:rPr lang="en-IN" dirty="0">
                <a:latin typeface="Book Antique"/>
              </a:rPr>
              <a:t>= </a:t>
            </a:r>
            <a:r>
              <a:rPr lang="en-IN" dirty="0" err="1">
                <a:latin typeface="Book Antique"/>
              </a:rPr>
              <a:t>association_rules</a:t>
            </a:r>
            <a:r>
              <a:rPr lang="en-IN" dirty="0">
                <a:latin typeface="Book Antique"/>
              </a:rPr>
              <a:t>(</a:t>
            </a:r>
            <a:r>
              <a:rPr lang="en-IN" dirty="0" err="1">
                <a:latin typeface="Book Antique"/>
              </a:rPr>
              <a:t>frequent_itemsets</a:t>
            </a:r>
            <a:r>
              <a:rPr lang="en-IN" dirty="0">
                <a:latin typeface="Book Antique"/>
              </a:rPr>
              <a:t>, metric="confidence", </a:t>
            </a:r>
            <a:r>
              <a:rPr lang="en-IN" dirty="0" err="1">
                <a:latin typeface="Book Antique"/>
              </a:rPr>
              <a:t>min_threshold</a:t>
            </a:r>
            <a:r>
              <a:rPr lang="en-IN" dirty="0">
                <a:latin typeface="Book Antique"/>
              </a:rPr>
              <a:t>=</a:t>
            </a:r>
            <a:r>
              <a:rPr lang="en-IN" dirty="0" err="1">
                <a:latin typeface="Book Antique"/>
              </a:rPr>
              <a:t>min_confidence</a:t>
            </a:r>
            <a:r>
              <a:rPr lang="en-IN" dirty="0" smtClean="0">
                <a:latin typeface="Book Antique"/>
              </a:rPr>
              <a:t>)</a:t>
            </a:r>
          </a:p>
          <a:p>
            <a:endParaRPr lang="en-IN" dirty="0">
              <a:latin typeface="Book Antique"/>
            </a:endParaRPr>
          </a:p>
          <a:p>
            <a:r>
              <a:rPr lang="en-IN" dirty="0" smtClean="0">
                <a:latin typeface="Book Antique"/>
              </a:rPr>
              <a:t># </a:t>
            </a:r>
            <a:r>
              <a:rPr lang="en-IN" dirty="0">
                <a:latin typeface="Book Antique"/>
              </a:rPr>
              <a:t>Display frequent </a:t>
            </a:r>
            <a:r>
              <a:rPr lang="en-IN" dirty="0" err="1">
                <a:latin typeface="Book Antique"/>
              </a:rPr>
              <a:t>itemsets</a:t>
            </a:r>
            <a:r>
              <a:rPr lang="en-IN" dirty="0">
                <a:latin typeface="Book Antique"/>
              </a:rPr>
              <a:t> and association </a:t>
            </a:r>
            <a:r>
              <a:rPr lang="en-IN" dirty="0" smtClean="0">
                <a:latin typeface="Book Antique"/>
              </a:rPr>
              <a:t>rules</a:t>
            </a:r>
          </a:p>
          <a:p>
            <a:r>
              <a:rPr lang="en-IN" dirty="0" smtClean="0">
                <a:latin typeface="Book Antique"/>
              </a:rPr>
              <a:t>print</a:t>
            </a:r>
            <a:r>
              <a:rPr lang="en-IN" dirty="0">
                <a:latin typeface="Book Antique"/>
              </a:rPr>
              <a:t>("Frequent </a:t>
            </a:r>
            <a:r>
              <a:rPr lang="en-IN" dirty="0" err="1">
                <a:latin typeface="Book Antique"/>
              </a:rPr>
              <a:t>Itemsets</a:t>
            </a:r>
            <a:r>
              <a:rPr lang="en-IN" dirty="0" smtClean="0">
                <a:latin typeface="Book Antique"/>
              </a:rPr>
              <a:t>:")</a:t>
            </a:r>
          </a:p>
          <a:p>
            <a:r>
              <a:rPr lang="en-IN" dirty="0" smtClean="0">
                <a:latin typeface="Book Antique"/>
              </a:rPr>
              <a:t>print(</a:t>
            </a:r>
            <a:r>
              <a:rPr lang="en-IN" dirty="0" err="1" smtClean="0">
                <a:latin typeface="Book Antique"/>
              </a:rPr>
              <a:t>frequent_itemsets</a:t>
            </a:r>
            <a:r>
              <a:rPr lang="en-IN" dirty="0" smtClean="0">
                <a:latin typeface="Book Antique"/>
              </a:rPr>
              <a:t>)</a:t>
            </a:r>
          </a:p>
          <a:p>
            <a:r>
              <a:rPr lang="en-IN" dirty="0" smtClean="0">
                <a:latin typeface="Book Antique"/>
              </a:rPr>
              <a:t>print</a:t>
            </a:r>
            <a:r>
              <a:rPr lang="en-IN" dirty="0">
                <a:latin typeface="Book Antique"/>
              </a:rPr>
              <a:t>("\</a:t>
            </a:r>
            <a:r>
              <a:rPr lang="en-IN" dirty="0" err="1">
                <a:latin typeface="Book Antique"/>
              </a:rPr>
              <a:t>nAssociation</a:t>
            </a:r>
            <a:r>
              <a:rPr lang="en-IN" dirty="0">
                <a:latin typeface="Book Antique"/>
              </a:rPr>
              <a:t> Rules:")print(rules)</a:t>
            </a:r>
          </a:p>
        </p:txBody>
      </p:sp>
      <p:sp>
        <p:nvSpPr>
          <p:cNvPr id="4" name="TextBox 3"/>
          <p:cNvSpPr txBox="1"/>
          <p:nvPr/>
        </p:nvSpPr>
        <p:spPr>
          <a:xfrm>
            <a:off x="9103057" y="1392072"/>
            <a:ext cx="1910686" cy="133748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38514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7480" y="805219"/>
            <a:ext cx="9648968" cy="769441"/>
          </a:xfrm>
          <a:prstGeom prst="rect">
            <a:avLst/>
          </a:prstGeom>
          <a:noFill/>
        </p:spPr>
        <p:txBody>
          <a:bodyPr wrap="square" rtlCol="0">
            <a:spAutoFit/>
          </a:bodyPr>
          <a:lstStyle/>
          <a:p>
            <a:r>
              <a:rPr lang="en-US" sz="4400" b="1" dirty="0" smtClean="0">
                <a:latin typeface="Book Antique"/>
              </a:rPr>
              <a:t>                    </a:t>
            </a:r>
            <a:r>
              <a:rPr lang="en-US" sz="4400" dirty="0" smtClean="0">
                <a:latin typeface="Book Antique"/>
              </a:rPr>
              <a:t>OUTPUT</a:t>
            </a:r>
            <a:endParaRPr lang="en-IN" sz="4400" dirty="0">
              <a:latin typeface="Book Antique"/>
            </a:endParaRPr>
          </a:p>
        </p:txBody>
      </p:sp>
      <p:sp>
        <p:nvSpPr>
          <p:cNvPr id="4" name="TextBox 3"/>
          <p:cNvSpPr txBox="1"/>
          <p:nvPr/>
        </p:nvSpPr>
        <p:spPr>
          <a:xfrm>
            <a:off x="1619532" y="1574660"/>
            <a:ext cx="10495129" cy="4401205"/>
          </a:xfrm>
          <a:prstGeom prst="rect">
            <a:avLst/>
          </a:prstGeom>
          <a:noFill/>
        </p:spPr>
        <p:txBody>
          <a:bodyPr wrap="square" rtlCol="0">
            <a:spAutoFit/>
          </a:bodyPr>
          <a:lstStyle/>
          <a:p>
            <a:pPr marL="285750" indent="-285750">
              <a:buFont typeface="Arial" panose="020B0604020202020204" pitchFamily="34" charset="0"/>
              <a:buChar char="•"/>
            </a:pPr>
            <a:r>
              <a:rPr lang="en-IN" b="1" u="sng" dirty="0">
                <a:latin typeface="Book Antique"/>
              </a:rPr>
              <a:t>Frequent </a:t>
            </a:r>
            <a:r>
              <a:rPr lang="en-IN" b="1" u="sng" dirty="0" err="1">
                <a:latin typeface="Book Antique"/>
              </a:rPr>
              <a:t>Itemsets</a:t>
            </a:r>
            <a:r>
              <a:rPr lang="en-IN" b="1" dirty="0">
                <a:latin typeface="Book Antique"/>
              </a:rPr>
              <a:t>:   </a:t>
            </a:r>
            <a:endParaRPr lang="en-IN" b="1" dirty="0" smtClean="0">
              <a:latin typeface="Book Antique"/>
            </a:endParaRPr>
          </a:p>
          <a:p>
            <a:r>
              <a:rPr lang="en-IN" b="1" dirty="0">
                <a:latin typeface="Book Antique"/>
              </a:rPr>
              <a:t> </a:t>
            </a:r>
            <a:r>
              <a:rPr lang="en-IN" b="1" dirty="0" smtClean="0">
                <a:latin typeface="Book Antique"/>
              </a:rPr>
              <a:t>    </a:t>
            </a:r>
          </a:p>
          <a:p>
            <a:r>
              <a:rPr lang="en-IN" dirty="0">
                <a:latin typeface="Book Antique"/>
              </a:rPr>
              <a:t> </a:t>
            </a:r>
            <a:r>
              <a:rPr lang="en-IN" dirty="0" smtClean="0">
                <a:latin typeface="Book Antique"/>
              </a:rPr>
              <a:t>    support </a:t>
            </a:r>
            <a:r>
              <a:rPr lang="en-IN" dirty="0" err="1" smtClean="0">
                <a:latin typeface="Book Antique"/>
              </a:rPr>
              <a:t>itemsets</a:t>
            </a:r>
            <a:endParaRPr lang="en-IN" dirty="0" smtClean="0">
              <a:latin typeface="Book Antique"/>
            </a:endParaRPr>
          </a:p>
          <a:p>
            <a:r>
              <a:rPr lang="en-IN" dirty="0" smtClean="0">
                <a:latin typeface="Book Antique"/>
              </a:rPr>
              <a:t>0       </a:t>
            </a:r>
            <a:r>
              <a:rPr lang="en-IN" dirty="0">
                <a:latin typeface="Book Antique"/>
              </a:rPr>
              <a:t>0.6              (apple</a:t>
            </a:r>
            <a:r>
              <a:rPr lang="en-IN" dirty="0" smtClean="0">
                <a:latin typeface="Book Antique"/>
              </a:rPr>
              <a:t>)</a:t>
            </a:r>
          </a:p>
          <a:p>
            <a:pPr marL="342900" indent="-342900">
              <a:buAutoNum type="arabicPlain"/>
            </a:pPr>
            <a:r>
              <a:rPr lang="en-IN" dirty="0" smtClean="0">
                <a:latin typeface="Book Antique"/>
              </a:rPr>
              <a:t>  0.6           </a:t>
            </a:r>
            <a:r>
              <a:rPr lang="en-IN" dirty="0">
                <a:latin typeface="Book Antique"/>
              </a:rPr>
              <a:t>(chocolate</a:t>
            </a:r>
            <a:r>
              <a:rPr lang="en-IN" dirty="0" smtClean="0">
                <a:latin typeface="Book Antique"/>
              </a:rPr>
              <a:t>)</a:t>
            </a:r>
          </a:p>
          <a:p>
            <a:pPr marL="342900" indent="-342900">
              <a:buAutoNum type="arabicPlain" startAt="2"/>
            </a:pPr>
            <a:r>
              <a:rPr lang="en-IN" dirty="0" smtClean="0">
                <a:latin typeface="Book Antique"/>
              </a:rPr>
              <a:t>  0.4             </a:t>
            </a:r>
            <a:r>
              <a:rPr lang="en-IN" dirty="0">
                <a:latin typeface="Book Antique"/>
              </a:rPr>
              <a:t>(banana</a:t>
            </a:r>
            <a:r>
              <a:rPr lang="en-IN" dirty="0" smtClean="0">
                <a:latin typeface="Book Antique"/>
              </a:rPr>
              <a:t>)</a:t>
            </a:r>
          </a:p>
          <a:p>
            <a:pPr marL="342900" indent="-342900">
              <a:buAutoNum type="arabicPlain" startAt="3"/>
            </a:pPr>
            <a:r>
              <a:rPr lang="en-IN" dirty="0" smtClean="0">
                <a:latin typeface="Book Antique"/>
              </a:rPr>
              <a:t>  0.4             </a:t>
            </a:r>
            <a:r>
              <a:rPr lang="en-IN" dirty="0">
                <a:latin typeface="Book Antique"/>
              </a:rPr>
              <a:t>(</a:t>
            </a:r>
            <a:r>
              <a:rPr lang="en-IN" dirty="0" smtClean="0">
                <a:latin typeface="Book Antique"/>
              </a:rPr>
              <a:t>diapers)</a:t>
            </a:r>
          </a:p>
          <a:p>
            <a:pPr marL="342900" indent="-342900">
              <a:buAutoNum type="arabicPlain" startAt="4"/>
            </a:pPr>
            <a:r>
              <a:rPr lang="en-IN" dirty="0" smtClean="0">
                <a:latin typeface="Book Antique"/>
              </a:rPr>
              <a:t>  0.4           (</a:t>
            </a:r>
            <a:r>
              <a:rPr lang="en-IN" dirty="0">
                <a:latin typeface="Book Antique"/>
              </a:rPr>
              <a:t>apple, chocolate</a:t>
            </a:r>
            <a:r>
              <a:rPr lang="en-IN" dirty="0" smtClean="0">
                <a:latin typeface="Book Antique"/>
              </a:rPr>
              <a:t>)</a:t>
            </a:r>
          </a:p>
          <a:p>
            <a:pPr marL="342900" indent="-342900">
              <a:buAutoNum type="arabicPlain" startAt="4"/>
            </a:pPr>
            <a:endParaRPr lang="en-IN" dirty="0">
              <a:latin typeface="Book Antique"/>
            </a:endParaRPr>
          </a:p>
          <a:p>
            <a:pPr marL="285750" indent="-285750">
              <a:buFont typeface="Arial" panose="020B0604020202020204" pitchFamily="34" charset="0"/>
              <a:buChar char="•"/>
            </a:pPr>
            <a:r>
              <a:rPr lang="en-IN" b="1" u="sng" dirty="0" smtClean="0">
                <a:latin typeface="Book Antique"/>
              </a:rPr>
              <a:t>Association </a:t>
            </a:r>
            <a:r>
              <a:rPr lang="en-IN" b="1" u="sng" dirty="0">
                <a:latin typeface="Book Antique"/>
              </a:rPr>
              <a:t>Rules</a:t>
            </a:r>
            <a:r>
              <a:rPr lang="en-IN" dirty="0">
                <a:latin typeface="Book Antique"/>
              </a:rPr>
              <a:t>:  </a:t>
            </a:r>
            <a:endParaRPr lang="en-IN" dirty="0" smtClean="0">
              <a:latin typeface="Book Antique"/>
            </a:endParaRPr>
          </a:p>
          <a:p>
            <a:r>
              <a:rPr lang="en-IN" dirty="0">
                <a:latin typeface="Book Antique"/>
              </a:rPr>
              <a:t> </a:t>
            </a:r>
            <a:r>
              <a:rPr lang="en-IN" dirty="0" smtClean="0">
                <a:latin typeface="Book Antique"/>
              </a:rPr>
              <a:t>    antecedents </a:t>
            </a:r>
            <a:r>
              <a:rPr lang="en-IN" dirty="0">
                <a:latin typeface="Book Antique"/>
              </a:rPr>
              <a:t>consequents </a:t>
            </a:r>
          </a:p>
          <a:p>
            <a:r>
              <a:rPr lang="en-IN" dirty="0" smtClean="0">
                <a:latin typeface="Book Antique"/>
              </a:rPr>
              <a:t>     antecedent </a:t>
            </a:r>
            <a:r>
              <a:rPr lang="en-IN" dirty="0">
                <a:latin typeface="Book Antique"/>
              </a:rPr>
              <a:t>support  consequent support  </a:t>
            </a:r>
            <a:endParaRPr lang="en-IN" dirty="0" smtClean="0">
              <a:latin typeface="Book Antique"/>
            </a:endParaRPr>
          </a:p>
          <a:p>
            <a:r>
              <a:rPr lang="en-IN" dirty="0">
                <a:latin typeface="Book Antique"/>
              </a:rPr>
              <a:t> </a:t>
            </a:r>
            <a:r>
              <a:rPr lang="en-IN" dirty="0" smtClean="0">
                <a:latin typeface="Book Antique"/>
              </a:rPr>
              <a:t>     </a:t>
            </a:r>
          </a:p>
          <a:p>
            <a:r>
              <a:rPr lang="en-IN" dirty="0" smtClean="0">
                <a:latin typeface="Book Antique"/>
              </a:rPr>
              <a:t>support  </a:t>
            </a:r>
            <a:r>
              <a:rPr lang="en-IN" dirty="0">
                <a:latin typeface="Book Antique"/>
              </a:rPr>
              <a:t>confidence      lift  leverage  </a:t>
            </a:r>
            <a:r>
              <a:rPr lang="en-IN" dirty="0" smtClean="0">
                <a:latin typeface="Book Antique"/>
              </a:rPr>
              <a:t>conviction</a:t>
            </a:r>
          </a:p>
          <a:p>
            <a:r>
              <a:rPr lang="en-IN" dirty="0" smtClean="0">
                <a:latin typeface="Book Antique"/>
              </a:rPr>
              <a:t>0    </a:t>
            </a:r>
            <a:r>
              <a:rPr lang="en-IN" dirty="0">
                <a:latin typeface="Book Antique"/>
              </a:rPr>
              <a:t>(apple)  (chocolate)                 0.6              </a:t>
            </a:r>
            <a:endParaRPr lang="en-IN" dirty="0" smtClean="0">
              <a:latin typeface="Book Antique"/>
            </a:endParaRPr>
          </a:p>
          <a:p>
            <a:r>
              <a:rPr lang="en-IN" dirty="0" smtClean="0">
                <a:latin typeface="Book Antique"/>
              </a:rPr>
              <a:t>0.6      </a:t>
            </a:r>
            <a:r>
              <a:rPr lang="en-IN" dirty="0">
                <a:latin typeface="Book Antique"/>
              </a:rPr>
              <a:t>0.4    0.666667  1.111111     </a:t>
            </a:r>
            <a:endParaRPr lang="en-IN" dirty="0" smtClean="0">
              <a:latin typeface="Book Antique"/>
            </a:endParaRPr>
          </a:p>
          <a:p>
            <a:r>
              <a:rPr lang="en-IN" dirty="0" smtClean="0">
                <a:latin typeface="Book Antique"/>
              </a:rPr>
              <a:t>0.04         1.2</a:t>
            </a:r>
          </a:p>
          <a:p>
            <a:r>
              <a:rPr lang="en-IN" dirty="0" smtClean="0">
                <a:latin typeface="Book Antique"/>
              </a:rPr>
              <a:t>1 </a:t>
            </a:r>
            <a:r>
              <a:rPr lang="en-IN" dirty="0">
                <a:latin typeface="Book Antique"/>
              </a:rPr>
              <a:t>(chocolate)     (apple)                 </a:t>
            </a:r>
            <a:endParaRPr lang="en-IN" dirty="0" smtClean="0">
              <a:latin typeface="Book Antique"/>
            </a:endParaRPr>
          </a:p>
          <a:p>
            <a:r>
              <a:rPr lang="en-IN" dirty="0" smtClean="0">
                <a:latin typeface="Book Antique"/>
              </a:rPr>
              <a:t>0.6                 </a:t>
            </a:r>
            <a:r>
              <a:rPr lang="en-IN" dirty="0">
                <a:latin typeface="Book Antique"/>
              </a:rPr>
              <a:t>0.6      0.4    0.666667  1.111111      </a:t>
            </a:r>
            <a:endParaRPr lang="en-IN" dirty="0" smtClean="0">
              <a:latin typeface="Book Antique"/>
            </a:endParaRPr>
          </a:p>
          <a:p>
            <a:r>
              <a:rPr lang="en-IN" dirty="0" smtClean="0">
                <a:latin typeface="Book Antique"/>
              </a:rPr>
              <a:t>0.04         </a:t>
            </a:r>
            <a:r>
              <a:rPr lang="en-IN" dirty="0">
                <a:latin typeface="Book Antique"/>
              </a:rPr>
              <a:t>1.2</a:t>
            </a:r>
          </a:p>
        </p:txBody>
      </p:sp>
    </p:spTree>
    <p:extLst>
      <p:ext uri="{BB962C8B-B14F-4D97-AF65-F5344CB8AC3E}">
        <p14:creationId xmlns:p14="http://schemas.microsoft.com/office/powerpoint/2010/main" val="377113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193" y="1542197"/>
            <a:ext cx="11245755" cy="5062924"/>
          </a:xfrm>
          <a:prstGeom prst="rect">
            <a:avLst/>
          </a:prstGeom>
          <a:noFill/>
        </p:spPr>
        <p:txBody>
          <a:bodyPr wrap="square" rtlCol="0">
            <a:spAutoFit/>
          </a:bodyPr>
          <a:lstStyle/>
          <a:p>
            <a:r>
              <a:rPr lang="en-US" sz="2300" dirty="0">
                <a:latin typeface="Book Antique"/>
              </a:rPr>
              <a:t>The output for a Python program that performs market basket insights using the </a:t>
            </a:r>
            <a:r>
              <a:rPr lang="en-US" sz="2300" dirty="0" smtClean="0">
                <a:latin typeface="Book Antique"/>
              </a:rPr>
              <a:t>code:</a:t>
            </a:r>
          </a:p>
          <a:p>
            <a:endParaRPr lang="en-US" sz="2300" dirty="0" smtClean="0">
              <a:latin typeface="Book Antique"/>
            </a:endParaRPr>
          </a:p>
          <a:p>
            <a:r>
              <a:rPr lang="en-US" sz="2300" dirty="0" smtClean="0">
                <a:latin typeface="Book Antique"/>
              </a:rPr>
              <a:t>This </a:t>
            </a:r>
            <a:r>
              <a:rPr lang="en-US" sz="2300" dirty="0">
                <a:latin typeface="Book Antique"/>
              </a:rPr>
              <a:t>output includes two sections</a:t>
            </a:r>
            <a:r>
              <a:rPr lang="en-US" sz="2300" dirty="0" smtClean="0">
                <a:latin typeface="Book Antique"/>
              </a:rPr>
              <a:t>:</a:t>
            </a:r>
          </a:p>
          <a:p>
            <a:r>
              <a:rPr lang="en-US" sz="2300" dirty="0" smtClean="0">
                <a:latin typeface="Book Antique"/>
              </a:rPr>
              <a:t>1. </a:t>
            </a:r>
            <a:r>
              <a:rPr lang="en-US" sz="2300" u="sng" dirty="0" smtClean="0">
                <a:latin typeface="Book Antique"/>
              </a:rPr>
              <a:t>Frequent </a:t>
            </a:r>
            <a:r>
              <a:rPr lang="en-US" sz="2300" u="sng" dirty="0" err="1">
                <a:latin typeface="Book Antique"/>
              </a:rPr>
              <a:t>Itemsets</a:t>
            </a:r>
            <a:r>
              <a:rPr lang="en-US" sz="2300" dirty="0">
                <a:latin typeface="Book Antique"/>
              </a:rPr>
              <a:t>: This section shows </a:t>
            </a:r>
            <a:r>
              <a:rPr lang="en-US" sz="2300" dirty="0" smtClean="0">
                <a:latin typeface="Book Antique"/>
              </a:rPr>
              <a:t>item sets </a:t>
            </a:r>
            <a:r>
              <a:rPr lang="en-US" sz="2300" dirty="0">
                <a:latin typeface="Book Antique"/>
              </a:rPr>
              <a:t>(combinations of items) that have a support greater than the specified minimum support (0.4 in this example). For instance, it indicates that "apple" and "chocolate" are frequently bought </a:t>
            </a:r>
            <a:r>
              <a:rPr lang="en-US" sz="2300" dirty="0" smtClean="0">
                <a:latin typeface="Book Antique"/>
              </a:rPr>
              <a:t>together.</a:t>
            </a:r>
          </a:p>
          <a:p>
            <a:r>
              <a:rPr lang="en-US" sz="2300" dirty="0" smtClean="0">
                <a:latin typeface="Book Antique"/>
              </a:rPr>
              <a:t>2</a:t>
            </a:r>
            <a:r>
              <a:rPr lang="en-US" sz="2300" dirty="0">
                <a:latin typeface="Book Antique"/>
              </a:rPr>
              <a:t>. </a:t>
            </a:r>
            <a:r>
              <a:rPr lang="en-US" sz="2300" u="sng" dirty="0">
                <a:latin typeface="Book Antique"/>
              </a:rPr>
              <a:t>Association Rules</a:t>
            </a:r>
            <a:r>
              <a:rPr lang="en-US" sz="2300" dirty="0">
                <a:latin typeface="Book Antique"/>
              </a:rPr>
              <a:t>: This section presents rules that meet the minimum confidence threshold (0.7 in this example). For instance, it tells us that there's a rule with "apple" as the antecedent and "chocolate" as the consequent, with a confidence of 0.6667, indicating that 66.67% of transactions containing "apple" also contain "chocolate</a:t>
            </a:r>
            <a:r>
              <a:rPr lang="en-US" sz="2300" dirty="0" smtClean="0">
                <a:latin typeface="Book Antique"/>
              </a:rPr>
              <a:t>.“</a:t>
            </a:r>
          </a:p>
          <a:p>
            <a:endParaRPr lang="en-US" sz="2300" dirty="0">
              <a:latin typeface="Book Antique"/>
            </a:endParaRPr>
          </a:p>
          <a:p>
            <a:r>
              <a:rPr lang="en-US" sz="2300" dirty="0" smtClean="0">
                <a:latin typeface="Book Antique"/>
              </a:rPr>
              <a:t>This </a:t>
            </a:r>
            <a:r>
              <a:rPr lang="en-US" sz="2300" dirty="0">
                <a:latin typeface="Book Antique"/>
              </a:rPr>
              <a:t>information can be used to gain insights into item associations in  transaction data and make informed decisions for marketing, product placement, or other business strategie</a:t>
            </a:r>
            <a:r>
              <a:rPr lang="en-US" sz="2400" dirty="0">
                <a:latin typeface="Book Antique"/>
              </a:rPr>
              <a:t>s.</a:t>
            </a:r>
            <a:endParaRPr lang="en-IN" sz="2400" dirty="0">
              <a:latin typeface="Book Antique"/>
            </a:endParaRPr>
          </a:p>
        </p:txBody>
      </p:sp>
      <p:sp>
        <p:nvSpPr>
          <p:cNvPr id="4" name="TextBox 3"/>
          <p:cNvSpPr txBox="1"/>
          <p:nvPr/>
        </p:nvSpPr>
        <p:spPr>
          <a:xfrm>
            <a:off x="1637731" y="573206"/>
            <a:ext cx="8884693" cy="584775"/>
          </a:xfrm>
          <a:prstGeom prst="rect">
            <a:avLst/>
          </a:prstGeom>
          <a:noFill/>
        </p:spPr>
        <p:txBody>
          <a:bodyPr wrap="square" rtlCol="0">
            <a:spAutoFit/>
          </a:bodyPr>
          <a:lstStyle/>
          <a:p>
            <a:r>
              <a:rPr lang="en-US" sz="3200" dirty="0" smtClean="0"/>
              <a:t>             </a:t>
            </a:r>
            <a:r>
              <a:rPr lang="en-US" sz="3200" b="1" u="sng" dirty="0" smtClean="0"/>
              <a:t>OUTPUT CONCLUSION</a:t>
            </a:r>
            <a:endParaRPr lang="en-IN" sz="3200" b="1" u="sng" dirty="0"/>
          </a:p>
        </p:txBody>
      </p:sp>
    </p:spTree>
    <p:extLst>
      <p:ext uri="{BB962C8B-B14F-4D97-AF65-F5344CB8AC3E}">
        <p14:creationId xmlns:p14="http://schemas.microsoft.com/office/powerpoint/2010/main" val="267198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p23"/>
          <p:cNvSpPr txBox="1">
            <a:spLocks noGrp="1"/>
          </p:cNvSpPr>
          <p:nvPr>
            <p:ph type="body" idx="1"/>
          </p:nvPr>
        </p:nvSpPr>
        <p:spPr>
          <a:xfrm>
            <a:off x="838200" y="185537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Telecommunication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 Bioinformatics</a:t>
            </a:r>
            <a:endParaRPr sz="2150" dirty="0">
              <a:latin typeface="Book Antiqua"/>
              <a:ea typeface="Book Antiqua"/>
              <a:cs typeface="Book Antiqua"/>
              <a:sym typeface="Book Antiqua"/>
            </a:endParaRPr>
          </a:p>
          <a:p>
            <a:pPr marL="0" lvl="0" indent="0" algn="l" rtl="0">
              <a:spcBef>
                <a:spcPts val="1000"/>
              </a:spcBef>
              <a:spcAft>
                <a:spcPts val="0"/>
              </a:spcAft>
              <a:buNone/>
            </a:pPr>
            <a:r>
              <a:rPr lang="en-US" sz="2150" dirty="0">
                <a:latin typeface="Book Antiqua"/>
                <a:ea typeface="Book Antiqua"/>
                <a:cs typeface="Book Antiqua"/>
                <a:sym typeface="Book Antiqua"/>
              </a:rPr>
              <a:t> </a:t>
            </a: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Affinity promotion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 Fraud detection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Cross selling</a:t>
            </a:r>
            <a:endParaRPr sz="2150" dirty="0">
              <a:latin typeface="Book Antiqua"/>
              <a:ea typeface="Book Antiqua"/>
              <a:cs typeface="Book Antiqua"/>
              <a:sym typeface="Book Antiqua"/>
            </a:endParaRPr>
          </a:p>
        </p:txBody>
      </p:sp>
      <p:pic>
        <p:nvPicPr>
          <p:cNvPr id="148" name="Google Shape;148;p23"/>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None/>
            </a:pPr>
            <a:r>
              <a:rPr lang="en-US"/>
              <a:t>customer purchase patterns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None/>
            </a:pPr>
            <a:endParaRPr/>
          </a:p>
        </p:txBody>
      </p:sp>
      <p:pic>
        <p:nvPicPr>
          <p:cNvPr id="155" name="Google Shape;155;p24"/>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          </a:t>
            </a:r>
            <a:r>
              <a:rPr lang="en-US" b="1">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a:latin typeface="Book Antiqua"/>
              <a:ea typeface="Book Antiqua"/>
              <a:cs typeface="Book Antiqua"/>
              <a:sym typeface="Book Antiqua"/>
            </a:endParaRPr>
          </a:p>
          <a:p>
            <a:pPr marL="457200" lvl="0" indent="0" algn="l" rtl="0">
              <a:lnSpc>
                <a:spcPct val="90000"/>
              </a:lnSpc>
              <a:spcBef>
                <a:spcPts val="1000"/>
              </a:spcBef>
              <a:spcAft>
                <a:spcPts val="0"/>
              </a:spcAft>
              <a:buSzPts val="1800"/>
              <a:buNone/>
            </a:pPr>
            <a:endParaRPr>
              <a:latin typeface="Book Antiqua"/>
              <a:ea typeface="Book Antiqua"/>
              <a:cs typeface="Book Antiqua"/>
              <a:sym typeface="Book Antiqua"/>
            </a:endParaRPr>
          </a:p>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p:txBody>
      </p:sp>
      <p:pic>
        <p:nvPicPr>
          <p:cNvPr id="105" name="Google Shape;105;p16"/>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17"/>
          <p:cNvSpPr txBox="1">
            <a:spLocks noGrp="1"/>
          </p:cNvSpPr>
          <p:nvPr>
            <p:ph type="body" idx="1"/>
          </p:nvPr>
        </p:nvSpPr>
        <p:spPr>
          <a:xfrm>
            <a:off x="838200" y="1690825"/>
            <a:ext cx="10515600" cy="4741800"/>
          </a:xfrm>
          <a:prstGeom prst="rect">
            <a:avLst/>
          </a:prstGeom>
          <a:noFill/>
          <a:ln>
            <a:noFill/>
          </a:ln>
        </p:spPr>
        <p:txBody>
          <a:bodyPr spcFirstLastPara="1" wrap="square" lIns="91425" tIns="45700" rIns="91425" bIns="45700" anchor="t" anchorCtr="0">
            <a:normAutofit lnSpcReduction="10000"/>
          </a:bodyPr>
          <a:lstStyle/>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5125" algn="l" rtl="0">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p>
          <a:p>
            <a:pPr marL="0" lvl="0" indent="0" algn="l" rtl="0">
              <a:lnSpc>
                <a:spcPct val="90000"/>
              </a:lnSpc>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Book Antiqua"/>
                <a:ea typeface="Book Antiqua"/>
                <a:cs typeface="Book Antiqua"/>
                <a:sym typeface="Book Antiqua"/>
              </a:rPr>
              <a:t>INTERPRETATION AND ACTION</a:t>
            </a:r>
            <a:endParaRPr b="1" dirty="0">
              <a:latin typeface="Book Antiqua"/>
              <a:ea typeface="Book Antiqua"/>
              <a:cs typeface="Book Antiqua"/>
              <a:sym typeface="Book Antiqua"/>
            </a:endParaRPr>
          </a:p>
        </p:txBody>
      </p:sp>
      <p:sp>
        <p:nvSpPr>
          <p:cNvPr id="135" name="Google Shape;135;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dirty="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dirty="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dirty="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1299</Words>
  <Application>Microsoft Office PowerPoint</Application>
  <PresentationFormat>Widescreen</PresentationFormat>
  <Paragraphs>137</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Book Antiqua</vt:lpstr>
      <vt:lpstr>Arial</vt:lpstr>
      <vt:lpstr>Book Antique</vt:lpstr>
      <vt:lpstr>Calibri</vt:lpstr>
      <vt:lpstr>Times New Roman</vt:lpstr>
      <vt:lpstr>Office Theme</vt:lpstr>
      <vt:lpstr>DEPARTMENT OF ELECTRONICS AND COMMUNICATION ENGINEERING</vt:lpstr>
      <vt:lpstr>          INTRODUCTION</vt:lpstr>
      <vt:lpstr>PowerPoint Presentation</vt:lpstr>
      <vt:lpstr>PROCESS OF MARKET BASKET INSIGHTS</vt:lpstr>
      <vt:lpstr>DATA COLLECTION</vt:lpstr>
      <vt:lpstr>DATA PREPROCESSING</vt:lpstr>
      <vt:lpstr>ASSOCIATION RULE MINING</vt:lpstr>
      <vt:lpstr>RULE EVALUATION</vt:lpstr>
      <vt:lpstr>INTERPRETATION AND ACTION</vt:lpstr>
      <vt:lpstr>PowerPoint Presentation</vt:lpstr>
      <vt:lpstr>PowerPoint Presentation</vt:lpstr>
      <vt:lpstr>PowerPoint Presentation</vt:lpstr>
      <vt:lpstr>PowerPoint Presentation</vt:lpstr>
      <vt:lpstr>APPLICATIONS</vt:lpstr>
      <vt:lpstr>BENEFITS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Safe</cp:lastModifiedBy>
  <cp:revision>4</cp:revision>
  <dcterms:created xsi:type="dcterms:W3CDTF">2023-09-29T16:51:04Z</dcterms:created>
  <dcterms:modified xsi:type="dcterms:W3CDTF">2023-10-25T16:06:38Z</dcterms:modified>
</cp:coreProperties>
</file>