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57" r:id="rId17"/>
    <p:sldId id="264" r:id="rId18"/>
    <p:sldId id="265" r:id="rId19"/>
    <p:sldId id="266" r:id="rId20"/>
    <p:sldId id="267" r:id="rId21"/>
    <p:sldId id="279" r:id="rId22"/>
    <p:sldId id="280" r:id="rId23"/>
    <p:sldId id="281" r:id="rId24"/>
    <p:sldId id="282" r:id="rId25"/>
    <p:sldId id="283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latin typeface="Rockwell" panose="02060603020205020403" pitchFamily="18" charset="0"/>
              </a:rPr>
              <a:t>m</a:t>
            </a:r>
            <a:r>
              <a:rPr lang="en-US" sz="5400" dirty="0">
                <a:latin typeface="Rockwell" panose="02060603020205020403" pitchFamily="18" charset="0"/>
              </a:rPr>
              <a:t>oduł1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Arkadiusz Kałuża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Adam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kierat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39285"/>
          </a:xfrm>
        </p:spPr>
        <p:txBody>
          <a:bodyPr/>
          <a:lstStyle/>
          <a:p>
            <a:pPr algn="ctr"/>
            <a:r>
              <a:rPr lang="en-GB" dirty="0" err="1"/>
              <a:t>Raport</a:t>
            </a:r>
            <a:r>
              <a:rPr lang="en-GB" dirty="0"/>
              <a:t> o </a:t>
            </a:r>
            <a:r>
              <a:rPr lang="en-GB" dirty="0" err="1"/>
              <a:t>dostępności</a:t>
            </a:r>
            <a:r>
              <a:rPr lang="en-GB" dirty="0"/>
              <a:t> </a:t>
            </a:r>
            <a:r>
              <a:rPr lang="en-GB" dirty="0" err="1"/>
              <a:t>hosta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0564F-98FD-4855-A2A8-B5BB5884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6" y="1003445"/>
            <a:ext cx="84391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3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39285"/>
          </a:xfrm>
        </p:spPr>
        <p:txBody>
          <a:bodyPr/>
          <a:lstStyle/>
          <a:p>
            <a:pPr algn="ctr"/>
            <a:r>
              <a:rPr lang="en-GB" dirty="0" err="1"/>
              <a:t>Grafy</a:t>
            </a:r>
            <a:r>
              <a:rPr lang="en-GB" dirty="0"/>
              <a:t> </a:t>
            </a:r>
            <a:r>
              <a:rPr lang="en-GB" dirty="0" err="1"/>
              <a:t>użytkowników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18E31-117C-4F69-A359-1F8325B8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838200"/>
            <a:ext cx="8305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1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71787"/>
            <a:ext cx="9905998" cy="739285"/>
          </a:xfrm>
        </p:spPr>
        <p:txBody>
          <a:bodyPr/>
          <a:lstStyle/>
          <a:p>
            <a:pPr algn="ctr"/>
            <a:r>
              <a:rPr lang="en-US" dirty="0" err="1"/>
              <a:t>Dlaczego</a:t>
            </a:r>
            <a:r>
              <a:rPr lang="en-US" dirty="0"/>
              <a:t> </a:t>
            </a:r>
            <a:r>
              <a:rPr lang="en-US" dirty="0" err="1"/>
              <a:t>warto</a:t>
            </a:r>
            <a:r>
              <a:rPr lang="en-US" dirty="0"/>
              <a:t> </a:t>
            </a:r>
            <a:r>
              <a:rPr lang="en-US" dirty="0" err="1"/>
              <a:t>używać</a:t>
            </a:r>
            <a:r>
              <a:rPr lang="en-US" dirty="0"/>
              <a:t> </a:t>
            </a:r>
            <a:r>
              <a:rPr lang="en-US" dirty="0" err="1"/>
              <a:t>ZABBIXa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Open Source</a:t>
            </a:r>
            <a:endParaRPr lang="en-GB" dirty="0"/>
          </a:p>
          <a:p>
            <a:r>
              <a:rPr lang="pl-PL" dirty="0"/>
              <a:t>Wysokowydajni agenci UNIX/Windows</a:t>
            </a:r>
            <a:endParaRPr lang="en-GB" dirty="0"/>
          </a:p>
          <a:p>
            <a:r>
              <a:rPr lang="pl-PL" dirty="0"/>
              <a:t>Krótki czas nauki systemu</a:t>
            </a:r>
            <a:endParaRPr lang="en-GB" dirty="0"/>
          </a:p>
          <a:p>
            <a:r>
              <a:rPr lang="pl-PL" dirty="0"/>
              <a:t>Niski koszt obługi</a:t>
            </a:r>
            <a:endParaRPr lang="en-GB" dirty="0"/>
          </a:p>
          <a:p>
            <a:r>
              <a:rPr lang="pl-PL" dirty="0"/>
              <a:t>Prosta konfiguracja</a:t>
            </a:r>
            <a:endParaRPr lang="en-GB" dirty="0"/>
          </a:p>
          <a:p>
            <a:r>
              <a:rPr lang="pl-PL" dirty="0"/>
              <a:t>Scentralizowany system monitorujący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0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541774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400" dirty="0"/>
              <a:t>Bezobsługowa instalacja aplikacji w systemach Microsoft Windows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Jaki Problem </a:t>
            </a:r>
            <a:r>
              <a:rPr lang="en-GB" dirty="0" err="1"/>
              <a:t>rozwiązuje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zarządzamy</a:t>
            </a:r>
            <a:r>
              <a:rPr lang="en-GB" dirty="0"/>
              <a:t> </a:t>
            </a:r>
            <a:r>
              <a:rPr lang="en-GB" dirty="0" err="1"/>
              <a:t>infrastrukturą</a:t>
            </a:r>
            <a:r>
              <a:rPr lang="en-GB" dirty="0"/>
              <a:t> IT w </a:t>
            </a:r>
            <a:r>
              <a:rPr lang="en-GB" dirty="0" err="1"/>
              <a:t>firmie</a:t>
            </a:r>
            <a:r>
              <a:rPr lang="en-GB" dirty="0"/>
              <a:t> w </a:t>
            </a:r>
            <a:r>
              <a:rPr lang="en-GB" dirty="0" err="1"/>
              <a:t>której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znaczną</a:t>
            </a:r>
            <a:r>
              <a:rPr lang="en-GB" dirty="0"/>
              <a:t> </a:t>
            </a:r>
            <a:r>
              <a:rPr lang="en-GB" dirty="0" err="1"/>
              <a:t>ilość</a:t>
            </a:r>
            <a:r>
              <a:rPr lang="en-GB" dirty="0"/>
              <a:t> </a:t>
            </a:r>
            <a:r>
              <a:rPr lang="en-GB" dirty="0" err="1"/>
              <a:t>komputerów</a:t>
            </a:r>
            <a:r>
              <a:rPr lang="en-GB" dirty="0"/>
              <a:t> I </a:t>
            </a:r>
            <a:r>
              <a:rPr lang="en-GB" dirty="0" err="1"/>
              <a:t>dostaniemy</a:t>
            </a:r>
            <a:r>
              <a:rPr lang="en-GB" dirty="0"/>
              <a:t> za </a:t>
            </a:r>
            <a:r>
              <a:rPr lang="en-GB" dirty="0" err="1"/>
              <a:t>zadanie</a:t>
            </a:r>
            <a:r>
              <a:rPr lang="en-GB" dirty="0"/>
              <a:t> </a:t>
            </a:r>
            <a:r>
              <a:rPr lang="en-GB" dirty="0" err="1"/>
              <a:t>instalacje</a:t>
            </a:r>
            <a:r>
              <a:rPr lang="en-GB" dirty="0"/>
              <a:t> </a:t>
            </a:r>
            <a:r>
              <a:rPr lang="en-GB" dirty="0" err="1"/>
              <a:t>jakiegoś</a:t>
            </a:r>
            <a:r>
              <a:rPr lang="en-GB" dirty="0"/>
              <a:t> </a:t>
            </a:r>
            <a:r>
              <a:rPr lang="en-GB" dirty="0" err="1"/>
              <a:t>oprogramowania</a:t>
            </a:r>
            <a:r>
              <a:rPr lang="en-GB" dirty="0"/>
              <a:t> np. </a:t>
            </a:r>
            <a:r>
              <a:rPr lang="en-GB" dirty="0" err="1"/>
              <a:t>Przeglądarki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każdej</a:t>
            </a:r>
            <a:r>
              <a:rPr lang="en-GB" dirty="0"/>
              <a:t> </a:t>
            </a:r>
            <a:r>
              <a:rPr lang="en-GB" dirty="0" err="1"/>
              <a:t>stacji</a:t>
            </a:r>
            <a:r>
              <a:rPr lang="en-GB" dirty="0"/>
              <a:t> </a:t>
            </a:r>
            <a:r>
              <a:rPr lang="en-GB" dirty="0" err="1"/>
              <a:t>roboczej</a:t>
            </a:r>
            <a:r>
              <a:rPr lang="en-GB" dirty="0"/>
              <a:t>. To </a:t>
            </a:r>
            <a:r>
              <a:rPr lang="en-GB" dirty="0" err="1"/>
              <a:t>potrzebujemy</a:t>
            </a:r>
            <a:r>
              <a:rPr lang="en-GB" dirty="0"/>
              <a:t> </a:t>
            </a:r>
            <a:r>
              <a:rPr lang="en-GB" dirty="0" err="1"/>
              <a:t>narzędzia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umożlwi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to </a:t>
            </a:r>
            <a:r>
              <a:rPr lang="en-GB" dirty="0" err="1"/>
              <a:t>zrobić</a:t>
            </a:r>
            <a:r>
              <a:rPr lang="en-GB" dirty="0"/>
              <a:t> </a:t>
            </a:r>
            <a:r>
              <a:rPr lang="en-GB" dirty="0" err="1"/>
              <a:t>zdalnie</a:t>
            </a:r>
            <a:r>
              <a:rPr lang="en-GB" dirty="0"/>
              <a:t> z </a:t>
            </a:r>
            <a:r>
              <a:rPr lang="en-GB" dirty="0" err="1"/>
              <a:t>kotem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kolanach</a:t>
            </a:r>
            <a:r>
              <a:rPr lang="en-GB" dirty="0"/>
              <a:t> – bez </a:t>
            </a:r>
            <a:r>
              <a:rPr lang="en-GB" dirty="0" err="1"/>
              <a:t>biegania</a:t>
            </a:r>
            <a:r>
              <a:rPr lang="en-GB" dirty="0"/>
              <a:t> do </a:t>
            </a:r>
            <a:r>
              <a:rPr lang="en-GB" dirty="0" err="1"/>
              <a:t>każdej</a:t>
            </a:r>
            <a:r>
              <a:rPr lang="en-GB" dirty="0"/>
              <a:t> </a:t>
            </a:r>
            <a:r>
              <a:rPr lang="en-GB" dirty="0" err="1"/>
              <a:t>stacji</a:t>
            </a:r>
            <a:r>
              <a:rPr lang="en-GB" dirty="0"/>
              <a:t> </a:t>
            </a:r>
            <a:r>
              <a:rPr lang="en-GB" dirty="0" err="1"/>
              <a:t>roboczej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58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Jakiego</a:t>
            </a:r>
            <a:r>
              <a:rPr lang="en-GB" dirty="0"/>
              <a:t> </a:t>
            </a:r>
            <a:r>
              <a:rPr lang="en-GB" dirty="0" err="1"/>
              <a:t>narzędzia</a:t>
            </a:r>
            <a:r>
              <a:rPr lang="en-GB" dirty="0"/>
              <a:t> </a:t>
            </a:r>
            <a:r>
              <a:rPr lang="en-GB" dirty="0" err="1"/>
              <a:t>użyć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Dobrym</a:t>
            </a:r>
            <a:r>
              <a:rPr lang="en-GB" dirty="0"/>
              <a:t> </a:t>
            </a:r>
            <a:r>
              <a:rPr lang="en-GB" dirty="0" err="1"/>
              <a:t>przykładem</a:t>
            </a:r>
            <a:r>
              <a:rPr lang="en-GB" dirty="0"/>
              <a:t> </a:t>
            </a:r>
            <a:r>
              <a:rPr lang="en-GB" dirty="0" err="1"/>
              <a:t>narzędzia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rozwiązuje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problem jest GPO </a:t>
            </a:r>
            <a:r>
              <a:rPr lang="en-GB" dirty="0" err="1"/>
              <a:t>czyli</a:t>
            </a:r>
            <a:r>
              <a:rPr lang="en-GB" dirty="0"/>
              <a:t> </a:t>
            </a:r>
            <a:r>
              <a:rPr lang="en-GB" dirty="0" err="1"/>
              <a:t>zasady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.</a:t>
            </a:r>
          </a:p>
          <a:p>
            <a:r>
              <a:rPr lang="en-GB" dirty="0"/>
              <a:t>Aby </a:t>
            </a:r>
            <a:r>
              <a:rPr lang="en-GB" dirty="0" err="1"/>
              <a:t>możliwe</a:t>
            </a:r>
            <a:r>
              <a:rPr lang="en-GB" dirty="0"/>
              <a:t> </a:t>
            </a:r>
            <a:r>
              <a:rPr lang="en-GB" dirty="0" err="1"/>
              <a:t>było</a:t>
            </a:r>
            <a:r>
              <a:rPr lang="en-GB" dirty="0"/>
              <a:t> </a:t>
            </a:r>
            <a:r>
              <a:rPr lang="en-GB" dirty="0" err="1"/>
              <a:t>użycie</a:t>
            </a:r>
            <a:r>
              <a:rPr lang="en-GB" dirty="0"/>
              <a:t> GPO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spełniać</a:t>
            </a:r>
            <a:r>
              <a:rPr lang="en-GB" dirty="0"/>
              <a:t> </a:t>
            </a:r>
            <a:r>
              <a:rPr lang="en-GB" dirty="0" err="1"/>
              <a:t>następujące</a:t>
            </a:r>
            <a:r>
              <a:rPr lang="en-GB" dirty="0"/>
              <a:t> </a:t>
            </a:r>
            <a:r>
              <a:rPr lang="en-GB" dirty="0" err="1"/>
              <a:t>warunki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 err="1"/>
              <a:t>Nasza</a:t>
            </a:r>
            <a:r>
              <a:rPr lang="en-GB" dirty="0"/>
              <a:t> </a:t>
            </a:r>
            <a:r>
              <a:rPr lang="en-GB" dirty="0" err="1"/>
              <a:t>infrastrukura</a:t>
            </a:r>
            <a:r>
              <a:rPr lang="en-GB" dirty="0"/>
              <a:t> jest </a:t>
            </a:r>
            <a:r>
              <a:rPr lang="en-GB" dirty="0" err="1"/>
              <a:t>oparta</a:t>
            </a:r>
            <a:r>
              <a:rPr lang="en-GB" dirty="0"/>
              <a:t> o </a:t>
            </a:r>
            <a:r>
              <a:rPr lang="en-GB" dirty="0" err="1"/>
              <a:t>domenę</a:t>
            </a:r>
            <a:r>
              <a:rPr lang="en-GB" dirty="0"/>
              <a:t> Active Directory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 err="1"/>
              <a:t>Posiadamy</a:t>
            </a:r>
            <a:r>
              <a:rPr lang="en-GB" dirty="0"/>
              <a:t> </a:t>
            </a:r>
            <a:r>
              <a:rPr lang="en-GB" dirty="0" err="1"/>
              <a:t>plik</a:t>
            </a:r>
            <a:r>
              <a:rPr lang="en-GB" dirty="0"/>
              <a:t> </a:t>
            </a:r>
            <a:r>
              <a:rPr lang="en-GB" dirty="0" err="1"/>
              <a:t>instalacyjny</a:t>
            </a:r>
            <a:r>
              <a:rPr lang="en-GB" dirty="0"/>
              <a:t> z </a:t>
            </a:r>
            <a:r>
              <a:rPr lang="en-GB" dirty="0" err="1"/>
              <a:t>roszerzeniem</a:t>
            </a:r>
            <a:r>
              <a:rPr lang="en-GB" dirty="0"/>
              <a:t> .</a:t>
            </a:r>
            <a:r>
              <a:rPr lang="en-GB" dirty="0" err="1"/>
              <a:t>msi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5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Ciekawostka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stronie</a:t>
            </a:r>
            <a:r>
              <a:rPr lang="en-GB" dirty="0"/>
              <a:t> </a:t>
            </a:r>
            <a:r>
              <a:rPr lang="en-GB" dirty="0" err="1"/>
              <a:t>producenta</a:t>
            </a:r>
            <a:r>
              <a:rPr lang="en-GB" dirty="0"/>
              <a:t> </a:t>
            </a:r>
            <a:r>
              <a:rPr lang="en-GB" dirty="0" err="1"/>
              <a:t>oprogramowania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znajdziemy</a:t>
            </a:r>
            <a:r>
              <a:rPr lang="en-GB" dirty="0"/>
              <a:t> </a:t>
            </a:r>
            <a:r>
              <a:rPr lang="en-GB" dirty="0" err="1"/>
              <a:t>instalatora</a:t>
            </a:r>
            <a:r>
              <a:rPr lang="en-GB" dirty="0"/>
              <a:t> z </a:t>
            </a:r>
            <a:r>
              <a:rPr lang="en-GB" dirty="0" err="1"/>
              <a:t>rozerzeniem</a:t>
            </a:r>
            <a:r>
              <a:rPr lang="en-GB" dirty="0"/>
              <a:t> .</a:t>
            </a:r>
            <a:r>
              <a:rPr lang="en-GB" dirty="0" err="1"/>
              <a:t>msi</a:t>
            </a:r>
            <a:r>
              <a:rPr lang="en-GB" dirty="0"/>
              <a:t>, </a:t>
            </a:r>
            <a:r>
              <a:rPr lang="en-GB" dirty="0" err="1"/>
              <a:t>wtedy</a:t>
            </a:r>
            <a:r>
              <a:rPr lang="en-GB" dirty="0"/>
              <a:t>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stworzyć</a:t>
            </a:r>
            <a:r>
              <a:rPr lang="en-GB" dirty="0"/>
              <a:t> </a:t>
            </a:r>
            <a:r>
              <a:rPr lang="en-GB" dirty="0" err="1"/>
              <a:t>sami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 </a:t>
            </a:r>
            <a:r>
              <a:rPr lang="en-GB" dirty="0" err="1"/>
              <a:t>taką</a:t>
            </a:r>
            <a:r>
              <a:rPr lang="en-GB" dirty="0"/>
              <a:t> </a:t>
            </a:r>
            <a:r>
              <a:rPr lang="en-GB" dirty="0" err="1"/>
              <a:t>paczkę</a:t>
            </a:r>
            <a:r>
              <a:rPr lang="en-GB" dirty="0"/>
              <a:t> np za </a:t>
            </a:r>
            <a:r>
              <a:rPr lang="en-GB" dirty="0" err="1"/>
              <a:t>pomocą</a:t>
            </a:r>
            <a:r>
              <a:rPr lang="en-GB" dirty="0"/>
              <a:t> </a:t>
            </a:r>
            <a:r>
              <a:rPr lang="en-GB" dirty="0" err="1"/>
              <a:t>programu</a:t>
            </a:r>
            <a:r>
              <a:rPr lang="en-GB" dirty="0"/>
              <a:t> </a:t>
            </a:r>
            <a:r>
              <a:rPr lang="en-GB" dirty="0" err="1"/>
              <a:t>SmartPackanger</a:t>
            </a:r>
            <a:r>
              <a:rPr lang="en-GB" dirty="0"/>
              <a:t>.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powinniśmy</a:t>
            </a:r>
            <a:r>
              <a:rPr lang="en-GB" dirty="0"/>
              <a:t> </a:t>
            </a:r>
            <a:r>
              <a:rPr lang="en-GB" dirty="0" err="1"/>
              <a:t>uruchomić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czystym</a:t>
            </a:r>
            <a:r>
              <a:rPr lang="en-GB" dirty="0"/>
              <a:t> </a:t>
            </a:r>
            <a:r>
              <a:rPr lang="en-GB" dirty="0" err="1"/>
              <a:t>systemie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którym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oprogramowanie</a:t>
            </a:r>
            <a:r>
              <a:rPr lang="en-GB" dirty="0"/>
              <a:t> ma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wdrożone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uruchomić</a:t>
            </a:r>
            <a:r>
              <a:rPr lang="en-GB" dirty="0"/>
              <a:t> </a:t>
            </a:r>
            <a:r>
              <a:rPr lang="en-GB" dirty="0" err="1"/>
              <a:t>funkcjonalność</a:t>
            </a:r>
            <a:r>
              <a:rPr lang="en-GB" dirty="0"/>
              <a:t>, </a:t>
            </a:r>
            <a:r>
              <a:rPr lang="en-GB" dirty="0" err="1"/>
              <a:t>która</a:t>
            </a:r>
            <a:r>
              <a:rPr lang="en-GB" dirty="0"/>
              <a:t> </a:t>
            </a:r>
            <a:r>
              <a:rPr lang="en-GB" dirty="0" err="1"/>
              <a:t>śledzi</a:t>
            </a:r>
            <a:r>
              <a:rPr lang="en-GB" dirty="0"/>
              <a:t> </a:t>
            </a:r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zmiany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nanoszone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rejesr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gdzie</a:t>
            </a:r>
            <a:r>
              <a:rPr lang="en-GB" dirty="0"/>
              <a:t> </a:t>
            </a:r>
            <a:r>
              <a:rPr lang="en-GB" dirty="0" err="1"/>
              <a:t>pliki</a:t>
            </a:r>
            <a:r>
              <a:rPr lang="en-GB" dirty="0"/>
              <a:t> </a:t>
            </a:r>
            <a:r>
              <a:rPr lang="en-GB" dirty="0" err="1"/>
              <a:t>programu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umieszczane</a:t>
            </a:r>
            <a:r>
              <a:rPr lang="en-GB" dirty="0"/>
              <a:t>. Na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zarejstrowanych</a:t>
            </a:r>
            <a:r>
              <a:rPr lang="en-GB" dirty="0"/>
              <a:t> </a:t>
            </a:r>
            <a:r>
              <a:rPr lang="en-GB" dirty="0" err="1"/>
              <a:t>zmian</a:t>
            </a:r>
            <a:r>
              <a:rPr lang="en-GB" dirty="0"/>
              <a:t> program </a:t>
            </a:r>
            <a:r>
              <a:rPr lang="en-GB" dirty="0" err="1"/>
              <a:t>tworzy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paczkę</a:t>
            </a:r>
            <a:r>
              <a:rPr lang="en-GB" dirty="0"/>
              <a:t> z </a:t>
            </a:r>
            <a:r>
              <a:rPr lang="en-GB" dirty="0" err="1"/>
              <a:t>rozerzeniem</a:t>
            </a:r>
            <a:r>
              <a:rPr lang="en-GB" dirty="0"/>
              <a:t> .</a:t>
            </a:r>
            <a:r>
              <a:rPr lang="en-GB" dirty="0" err="1"/>
              <a:t>msi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6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Filtry</a:t>
            </a:r>
            <a:r>
              <a:rPr lang="en-GB" dirty="0"/>
              <a:t> </a:t>
            </a:r>
            <a:r>
              <a:rPr lang="en-GB" dirty="0" err="1"/>
              <a:t>wmi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zndalnej</a:t>
            </a:r>
            <a:r>
              <a:rPr lang="en-GB" dirty="0"/>
              <a:t> </a:t>
            </a:r>
            <a:r>
              <a:rPr lang="en-GB" dirty="0" err="1"/>
              <a:t>instalacji</a:t>
            </a:r>
            <a:r>
              <a:rPr lang="en-GB" dirty="0"/>
              <a:t> </a:t>
            </a:r>
            <a:r>
              <a:rPr lang="en-GB" dirty="0" err="1"/>
              <a:t>oprogramowania</a:t>
            </a:r>
            <a:r>
              <a:rPr lang="en-GB" dirty="0"/>
              <a:t> </a:t>
            </a:r>
            <a:r>
              <a:rPr lang="en-GB" dirty="0" err="1"/>
              <a:t>warto</a:t>
            </a:r>
            <a:r>
              <a:rPr lang="en-GB" dirty="0"/>
              <a:t> </a:t>
            </a:r>
            <a:r>
              <a:rPr lang="en-GB" dirty="0" err="1"/>
              <a:t>użyć</a:t>
            </a:r>
            <a:r>
              <a:rPr lang="en-GB" dirty="0"/>
              <a:t> </a:t>
            </a:r>
            <a:r>
              <a:rPr lang="en-GB" dirty="0" err="1"/>
              <a:t>filtry</a:t>
            </a:r>
            <a:r>
              <a:rPr lang="en-GB" dirty="0"/>
              <a:t> WMI, </a:t>
            </a:r>
            <a:r>
              <a:rPr lang="en-GB" dirty="0" err="1"/>
              <a:t>ponieważ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ma </a:t>
            </a:r>
            <a:r>
              <a:rPr lang="en-GB" dirty="0" err="1"/>
              <a:t>sensu</a:t>
            </a:r>
            <a:r>
              <a:rPr lang="en-GB" dirty="0"/>
              <a:t> </a:t>
            </a:r>
            <a:r>
              <a:rPr lang="en-GB" dirty="0" err="1"/>
              <a:t>instalacji</a:t>
            </a:r>
            <a:r>
              <a:rPr lang="en-GB" dirty="0"/>
              <a:t> </a:t>
            </a:r>
            <a:r>
              <a:rPr lang="en-GB" dirty="0" err="1"/>
              <a:t>oprogramowania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komputerze</a:t>
            </a:r>
            <a:r>
              <a:rPr lang="en-GB" dirty="0"/>
              <a:t>,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spełnia</a:t>
            </a:r>
            <a:r>
              <a:rPr lang="en-GB" dirty="0"/>
              <a:t> </a:t>
            </a:r>
            <a:r>
              <a:rPr lang="en-GB" dirty="0" err="1"/>
              <a:t>podstawowych</a:t>
            </a:r>
            <a:r>
              <a:rPr lang="en-GB" dirty="0"/>
              <a:t> </a:t>
            </a:r>
            <a:r>
              <a:rPr lang="en-GB" dirty="0" err="1"/>
              <a:t>wymagań</a:t>
            </a:r>
            <a:r>
              <a:rPr lang="en-GB" dirty="0"/>
              <a:t> do </a:t>
            </a:r>
            <a:r>
              <a:rPr lang="en-GB" dirty="0" err="1"/>
              <a:t>używania</a:t>
            </a:r>
            <a:r>
              <a:rPr lang="en-GB" dirty="0"/>
              <a:t> </a:t>
            </a:r>
            <a:r>
              <a:rPr lang="en-GB" dirty="0" err="1"/>
              <a:t>aplikacji</a:t>
            </a:r>
            <a:r>
              <a:rPr lang="en-GB" dirty="0"/>
              <a:t>, </a:t>
            </a:r>
            <a:r>
              <a:rPr lang="en-GB" dirty="0" err="1"/>
              <a:t>którą</a:t>
            </a:r>
            <a:r>
              <a:rPr lang="en-GB" dirty="0"/>
              <a:t> </a:t>
            </a:r>
            <a:r>
              <a:rPr lang="en-GB" dirty="0" err="1"/>
              <a:t>instalujemy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Filtry</a:t>
            </a:r>
            <a:r>
              <a:rPr lang="en-GB" dirty="0"/>
              <a:t> WMI </a:t>
            </a:r>
            <a:r>
              <a:rPr lang="en-GB" dirty="0" err="1"/>
              <a:t>przypominają</a:t>
            </a:r>
            <a:r>
              <a:rPr lang="en-GB" dirty="0"/>
              <a:t> </a:t>
            </a:r>
            <a:r>
              <a:rPr lang="en-GB" dirty="0" err="1"/>
              <a:t>składnią</a:t>
            </a:r>
            <a:r>
              <a:rPr lang="en-GB" dirty="0"/>
              <a:t> </a:t>
            </a:r>
            <a:r>
              <a:rPr lang="en-GB" dirty="0" err="1"/>
              <a:t>język</a:t>
            </a:r>
            <a:r>
              <a:rPr lang="en-GB" dirty="0"/>
              <a:t> SQL </a:t>
            </a:r>
            <a:r>
              <a:rPr lang="en-GB" dirty="0" err="1"/>
              <a:t>przykład</a:t>
            </a:r>
            <a:r>
              <a:rPr lang="en-GB" dirty="0"/>
              <a:t>:</a:t>
            </a:r>
            <a:br>
              <a:rPr lang="en-GB" dirty="0"/>
            </a:br>
            <a:r>
              <a:rPr lang="en-GB" i="1" dirty="0"/>
              <a:t>SELECT * FROM Win32_LogicalDisk WHERE (Name = "C:") AND </a:t>
            </a:r>
            <a:r>
              <a:rPr lang="en-GB" i="1" dirty="0" err="1"/>
              <a:t>DriveType</a:t>
            </a:r>
            <a:r>
              <a:rPr lang="en-GB" i="1" dirty="0"/>
              <a:t> = 3 AND </a:t>
            </a:r>
            <a:r>
              <a:rPr lang="en-GB" i="1" dirty="0" err="1"/>
              <a:t>FreeSpace</a:t>
            </a:r>
            <a:r>
              <a:rPr lang="en-GB" i="1" dirty="0"/>
              <a:t> &gt; 20000000 AND </a:t>
            </a:r>
            <a:r>
              <a:rPr lang="en-GB" i="1" dirty="0" err="1"/>
              <a:t>FileSystem</a:t>
            </a:r>
            <a:r>
              <a:rPr lang="en-GB" i="1" dirty="0"/>
              <a:t> = "NTFS"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7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12329" y="272932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Podpis elektroniczny</a:t>
            </a:r>
          </a:p>
        </p:txBody>
      </p:sp>
    </p:spTree>
    <p:extLst>
      <p:ext uri="{BB962C8B-B14F-4D97-AF65-F5344CB8AC3E}">
        <p14:creationId xmlns:p14="http://schemas.microsoft.com/office/powerpoint/2010/main" val="279403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b="1" dirty="0"/>
              <a:t>Jak uzyskać kwalifikowany podpis elektroniczny?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Kwalifikowany podpis elektroniczny jest narzędziem komercyjnym, można go kupić u certyfikowanych dostawców, nadzorowanych przez Ministerstwo Cyfryzacji. Listę dostawców można znaleźć na stronie Narodowego Centrum Certyfikacji (NCCert).</a:t>
            </a:r>
            <a:br>
              <a:rPr lang="en-US" dirty="0"/>
            </a:br>
            <a:r>
              <a:rPr lang="pl-PL" dirty="0"/>
              <a:t> </a:t>
            </a:r>
            <a:br>
              <a:rPr lang="en-US" dirty="0"/>
            </a:br>
            <a:r>
              <a:rPr lang="pl-PL" dirty="0"/>
              <a:t>Wysokość opłaty ustalana jest przez podmioty oferujące podpis elektroniczny - cena zależy od długości ważności certyfikatu (rok lub dwa lata) oraz rodzaju urządzenia do składania podpisu elektronicznego (czytnik kart USB, token USB lub PCMCIA).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8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5417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Zabbix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8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/>
              <a:t>Kupując kwalifikowany podpis elektroniczny, należy: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pl-PL" dirty="0"/>
              <a:t>podpisać z dostawcą tzw. umowę subskrypcyjną - jej warunki określa kodeks postępowania certyfikacyjnego lub polityka certyfikacji,</a:t>
            </a:r>
            <a:endParaRPr lang="en-US" dirty="0"/>
          </a:p>
          <a:p>
            <a:r>
              <a:rPr lang="pl-PL" dirty="0"/>
              <a:t> </a:t>
            </a:r>
            <a:endParaRPr lang="en-US" dirty="0"/>
          </a:p>
          <a:p>
            <a:pPr lvl="0"/>
            <a:r>
              <a:rPr lang="pl-PL" dirty="0"/>
              <a:t>stawić się osobiście w centrum certyfikacji z dokumentem tożsamości - aby dostawca mógł potwierdzić tożsamość kupującego,</a:t>
            </a:r>
            <a:endParaRPr lang="en-US" dirty="0"/>
          </a:p>
          <a:p>
            <a:r>
              <a:rPr lang="pl-PL" dirty="0"/>
              <a:t> </a:t>
            </a:r>
            <a:endParaRPr lang="en-US" dirty="0"/>
          </a:p>
          <a:p>
            <a:pPr lvl="0"/>
            <a:r>
              <a:rPr lang="pl-PL" dirty="0"/>
              <a:t>zainstalować otrzymane oprogramowanie.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34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/>
              <a:t> </a:t>
            </a:r>
            <a:br>
              <a:rPr lang="en-US"/>
            </a:br>
            <a:r>
              <a:rPr lang="pl-PL" b="1"/>
              <a:t>Jak podpisać dokument podpisem elektronicznym?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Gdy już zakupimy zestaw do podpisu elektronicznego (oprogramowanie, kartę kryptograficzną i czytnik kart)  u jednego z certyfikowanych dostawców, w pierwszym kroku należy zainstalować otrzymane oprogramowanie na komputerze.</a:t>
            </a:r>
            <a:endParaRPr lang="en-US" dirty="0"/>
          </a:p>
          <a:p>
            <a:r>
              <a:rPr lang="pl-PL" dirty="0"/>
              <a:t>Następnie należy włożyć kartę do czytnika kart oraz uruchomić oprogramowanie.</a:t>
            </a:r>
            <a:endParaRPr lang="en-US" dirty="0"/>
          </a:p>
          <a:p>
            <a:r>
              <a:rPr lang="pl-PL" dirty="0"/>
              <a:t>Kolejnym krokiem jest użycie przycisku “podpisz” oraz wybór dokumentu do podpisania z komputera.</a:t>
            </a:r>
            <a:endParaRPr lang="en-US" dirty="0"/>
          </a:p>
          <a:p>
            <a:r>
              <a:rPr lang="pl-PL" dirty="0"/>
              <a:t>Po wybraniu odpowiednich dokumentów wystarczy wpisać PIN w żądane miejsce.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2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Jakie sprawy można załatwić z wykorzystaniem podpisu elektronicznego?</a:t>
            </a:r>
            <a:br>
              <a:rPr lang="en-US" dirty="0"/>
            </a:b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Wykorzystując bezpieczny podpis elektroniczny, można podpisać plik dokumentów, np.:</a:t>
            </a:r>
            <a:endParaRPr lang="en-US" dirty="0"/>
          </a:p>
          <a:p>
            <a:pPr lvl="0"/>
            <a:r>
              <a:rPr lang="pl-PL" dirty="0"/>
              <a:t>faktury elektroniczne,</a:t>
            </a:r>
            <a:endParaRPr lang="en-US" dirty="0"/>
          </a:p>
          <a:p>
            <a:pPr lvl="0"/>
            <a:r>
              <a:rPr lang="pl-PL" dirty="0"/>
              <a:t>umowy handlowe,</a:t>
            </a:r>
            <a:endParaRPr lang="en-US" dirty="0"/>
          </a:p>
          <a:p>
            <a:pPr lvl="0"/>
            <a:r>
              <a:rPr lang="pl-PL" dirty="0"/>
              <a:t>zarejestrować działalność gospodarczą,</a:t>
            </a:r>
            <a:endParaRPr lang="en-US" dirty="0"/>
          </a:p>
          <a:p>
            <a:pPr lvl="0"/>
            <a:r>
              <a:rPr lang="pl-PL" dirty="0"/>
              <a:t>pisma procesowe w sądowym postępowaniu upominawczym,</a:t>
            </a:r>
            <a:endParaRPr lang="en-US" dirty="0"/>
          </a:p>
          <a:p>
            <a:pPr lvl="0"/>
            <a:r>
              <a:rPr lang="pl-PL" dirty="0"/>
              <a:t>e-deklaracje podatkowe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91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6409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Rockwell" panose="02060603020205020403" pitchFamily="18" charset="0"/>
              </a:rPr>
              <a:t>Dziękujemy</a:t>
            </a:r>
            <a:r>
              <a:rPr lang="en-US" sz="4400" dirty="0">
                <a:latin typeface="Rockwell" panose="02060603020205020403" pitchFamily="18" charset="0"/>
              </a:rPr>
              <a:t> za </a:t>
            </a:r>
            <a:r>
              <a:rPr lang="en-US" sz="4400" dirty="0" err="1">
                <a:latin typeface="Rockwell" panose="02060603020205020403" pitchFamily="18" charset="0"/>
              </a:rPr>
              <a:t>uwage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Czym</a:t>
            </a:r>
            <a:r>
              <a:rPr lang="en-GB" dirty="0"/>
              <a:t> jest Zabbix?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Zabbix jest otwartym (open source) rozwiązaniem klasy enterprise (biznesowej)</a:t>
            </a:r>
            <a:endParaRPr lang="en-GB" dirty="0"/>
          </a:p>
          <a:p>
            <a:r>
              <a:rPr lang="en-GB" dirty="0"/>
              <a:t>Jest to </a:t>
            </a:r>
            <a:r>
              <a:rPr lang="en-GB" dirty="0" err="1"/>
              <a:t>oprogramowanie</a:t>
            </a:r>
            <a:r>
              <a:rPr lang="en-GB" dirty="0"/>
              <a:t> do </a:t>
            </a:r>
            <a:r>
              <a:rPr lang="en-GB" dirty="0" err="1"/>
              <a:t>monitorowania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, </a:t>
            </a:r>
            <a:r>
              <a:rPr lang="en-GB" dirty="0" err="1"/>
              <a:t>serwerów</a:t>
            </a:r>
            <a:r>
              <a:rPr lang="en-GB" dirty="0"/>
              <a:t>, </a:t>
            </a:r>
            <a:r>
              <a:rPr lang="en-GB" dirty="0" err="1"/>
              <a:t>maszyn</a:t>
            </a:r>
            <a:r>
              <a:rPr lang="en-GB" dirty="0"/>
              <a:t> </a:t>
            </a:r>
            <a:r>
              <a:rPr lang="en-GB" dirty="0" err="1"/>
              <a:t>wirtualnych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usług</a:t>
            </a:r>
            <a:r>
              <a:rPr lang="en-GB" dirty="0"/>
              <a:t> w </a:t>
            </a:r>
            <a:r>
              <a:rPr lang="en-GB" dirty="0" err="1"/>
              <a:t>chmurze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09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Architektura</a:t>
            </a:r>
            <a:r>
              <a:rPr lang="en-GB" dirty="0"/>
              <a:t> </a:t>
            </a:r>
            <a:r>
              <a:rPr lang="en-GB" dirty="0" err="1"/>
              <a:t>Zabbixa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ZABBIX Server – główny element systemu, monitorująco – zbierający informacje, centralne repozytorium informacji</a:t>
            </a:r>
            <a:endParaRPr lang="en-GB" dirty="0"/>
          </a:p>
          <a:p>
            <a:r>
              <a:rPr lang="pl-PL" dirty="0"/>
              <a:t>ZABBIX Agent – gromadzi informacje o systemie na którym jest uruchomiony</a:t>
            </a:r>
            <a:endParaRPr lang="en-GB" dirty="0"/>
          </a:p>
          <a:p>
            <a:r>
              <a:rPr lang="en-US" dirty="0" err="1"/>
              <a:t>Interfejs</a:t>
            </a:r>
            <a:r>
              <a:rPr lang="en-US" dirty="0"/>
              <a:t> WWW – </a:t>
            </a:r>
            <a:r>
              <a:rPr lang="en-US" dirty="0" err="1"/>
              <a:t>część</a:t>
            </a:r>
            <a:r>
              <a:rPr lang="en-US" dirty="0"/>
              <a:t> ZABBIX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12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 </a:t>
            </a:r>
            <a:r>
              <a:rPr lang="en-GB" dirty="0" err="1"/>
              <a:t>oferuje</a:t>
            </a:r>
            <a:r>
              <a:rPr lang="en-GB" dirty="0"/>
              <a:t> Zabbix?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Monitoring serwerów bez aplikacji agenta</a:t>
            </a:r>
            <a:endParaRPr lang="en-GB" dirty="0"/>
          </a:p>
          <a:p>
            <a:r>
              <a:rPr lang="pl-PL" dirty="0"/>
              <a:t>Zaawansowane zarządzanie uzytkownikami</a:t>
            </a:r>
            <a:endParaRPr lang="en-GB" dirty="0"/>
          </a:p>
          <a:p>
            <a:r>
              <a:rPr lang="pl-PL" dirty="0"/>
              <a:t>Rozbudowany mechanizm powiadamiania o zdarzeniach(awariach)</a:t>
            </a:r>
            <a:endParaRPr lang="en-US" dirty="0"/>
          </a:p>
          <a:p>
            <a:r>
              <a:rPr lang="pl-PL" dirty="0"/>
              <a:t>Interfejs WWW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36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Przegląd</a:t>
            </a:r>
            <a:r>
              <a:rPr lang="en-GB" dirty="0"/>
              <a:t> </a:t>
            </a:r>
            <a:r>
              <a:rPr lang="en-GB" dirty="0" err="1"/>
              <a:t>funkcji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monitoring</a:t>
            </a:r>
          </a:p>
          <a:p>
            <a:r>
              <a:rPr lang="en-US" dirty="0"/>
              <a:t>Alerting users/administrators</a:t>
            </a:r>
          </a:p>
          <a:p>
            <a:r>
              <a:rPr lang="en-US" dirty="0"/>
              <a:t>Integrity checking</a:t>
            </a:r>
          </a:p>
          <a:p>
            <a:r>
              <a:rPr lang="en-US" dirty="0"/>
              <a:t>Capacity planning</a:t>
            </a:r>
          </a:p>
          <a:p>
            <a:r>
              <a:rPr lang="en-US" dirty="0"/>
              <a:t>Logging services</a:t>
            </a:r>
          </a:p>
          <a:p>
            <a:r>
              <a:rPr lang="en-US" dirty="0"/>
              <a:t>Capacity planning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98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GB" dirty="0" err="1"/>
              <a:t>Przegląd</a:t>
            </a:r>
            <a:r>
              <a:rPr lang="en-GB" dirty="0"/>
              <a:t> </a:t>
            </a:r>
            <a:r>
              <a:rPr lang="en-GB" dirty="0" err="1"/>
              <a:t>Logów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1871B-B286-4D58-B405-E9E04F47E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28" y="1066799"/>
            <a:ext cx="85439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1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39285"/>
          </a:xfrm>
        </p:spPr>
        <p:txBody>
          <a:bodyPr/>
          <a:lstStyle/>
          <a:p>
            <a:pPr algn="ctr"/>
            <a:r>
              <a:rPr lang="en-GB" dirty="0" err="1"/>
              <a:t>Mapy</a:t>
            </a:r>
            <a:r>
              <a:rPr lang="en-GB" dirty="0"/>
              <a:t> </a:t>
            </a:r>
            <a:r>
              <a:rPr lang="en-GB" dirty="0" err="1"/>
              <a:t>sieci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C93B1-240B-404D-A634-3072E8C8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6" y="647006"/>
            <a:ext cx="84391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2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39285"/>
          </a:xfrm>
        </p:spPr>
        <p:txBody>
          <a:bodyPr/>
          <a:lstStyle/>
          <a:p>
            <a:pPr algn="ctr"/>
            <a:r>
              <a:rPr lang="en-GB" dirty="0" err="1"/>
              <a:t>Mapy</a:t>
            </a:r>
            <a:r>
              <a:rPr lang="en-GB" dirty="0"/>
              <a:t> </a:t>
            </a:r>
            <a:r>
              <a:rPr lang="en-GB" dirty="0" err="1"/>
              <a:t>sieci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D5FBF-F606-4F0C-869C-6534A69A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6" y="915928"/>
            <a:ext cx="84010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85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647</Words>
  <Application>Microsoft Office PowerPoint</Application>
  <PresentationFormat>Widescreen</PresentationFormat>
  <Paragraphs>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Rockwell</vt:lpstr>
      <vt:lpstr>Tahoma</vt:lpstr>
      <vt:lpstr>Tw Cen MT</vt:lpstr>
      <vt:lpstr>Circuit</vt:lpstr>
      <vt:lpstr>moduł1</vt:lpstr>
      <vt:lpstr>Zabbix</vt:lpstr>
      <vt:lpstr>Czym jest Zabbix?</vt:lpstr>
      <vt:lpstr>Architektura Zabbixa</vt:lpstr>
      <vt:lpstr>Co oferuje Zabbix?</vt:lpstr>
      <vt:lpstr>Przegląd funkcji</vt:lpstr>
      <vt:lpstr>Przegląd Logów</vt:lpstr>
      <vt:lpstr>Mapy sieci</vt:lpstr>
      <vt:lpstr>Mapy sieci</vt:lpstr>
      <vt:lpstr>Raport o dostępności hosta</vt:lpstr>
      <vt:lpstr>Grafy użytkowników</vt:lpstr>
      <vt:lpstr>Dlaczego warto używać ZABBIXa?</vt:lpstr>
      <vt:lpstr>Bezobsługowa instalacja aplikacji w systemach Microsoft Windows</vt:lpstr>
      <vt:lpstr>Jaki Problem rozwiązuje?</vt:lpstr>
      <vt:lpstr>Jakiego narzędzia użyć?</vt:lpstr>
      <vt:lpstr>Ciekawostka</vt:lpstr>
      <vt:lpstr>Filtry wmi</vt:lpstr>
      <vt:lpstr>Podpis elektroniczny</vt:lpstr>
      <vt:lpstr>Jak uzyskać kwalifikowany podpis elektroniczny? </vt:lpstr>
      <vt:lpstr>Kupując kwalifikowany podpis elektroniczny, należy:</vt:lpstr>
      <vt:lpstr>  Jak podpisać dokument podpisem elektronicznym?</vt:lpstr>
      <vt:lpstr>Jakie sprawy można załatwić z wykorzystaniem podpisu elektronicznego? </vt:lpstr>
      <vt:lpstr>Dziękujemy za uwage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2020-06-14T18:05:07Z</dcterms:created>
  <dcterms:modified xsi:type="dcterms:W3CDTF">2020-06-22T13:49:19Z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