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21"/>
  </p:notesMasterIdLst>
  <p:handoutMasterIdLst>
    <p:handoutMasterId r:id="rId22"/>
  </p:handoutMasterIdLst>
  <p:sldIdLst>
    <p:sldId id="256" r:id="rId5"/>
    <p:sldId id="259" r:id="rId6"/>
    <p:sldId id="260" r:id="rId7"/>
    <p:sldId id="261" r:id="rId8"/>
    <p:sldId id="263" r:id="rId9"/>
    <p:sldId id="265" r:id="rId10"/>
    <p:sldId id="266" r:id="rId11"/>
    <p:sldId id="267" r:id="rId12"/>
    <p:sldId id="268" r:id="rId13"/>
    <p:sldId id="269" r:id="rId14"/>
    <p:sldId id="270" r:id="rId15"/>
    <p:sldId id="271" r:id="rId16"/>
    <p:sldId id="273" r:id="rId17"/>
    <p:sldId id="264"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559362A1-2BBE-4FE6-B9A2-B1B6119DA672}">
          <p14:sldIdLst>
            <p14:sldId id="256"/>
            <p14:sldId id="259"/>
            <p14:sldId id="260"/>
            <p14:sldId id="261"/>
            <p14:sldId id="263"/>
            <p14:sldId id="265"/>
            <p14:sldId id="266"/>
            <p14:sldId id="267"/>
            <p14:sldId id="268"/>
            <p14:sldId id="269"/>
            <p14:sldId id="270"/>
            <p14:sldId id="271"/>
            <p14:sldId id="273"/>
            <p14:sldId id="264"/>
            <p14:sldId id="272"/>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6/22/2020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6/22/2020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6/22/2020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6/22/2020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Moduł2</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Arkadiusz Kałuża</a:t>
            </a:r>
          </a:p>
          <a:p>
            <a:pPr algn="ctr"/>
            <a:r>
              <a:rPr lang="en-US" sz="2400" dirty="0">
                <a:latin typeface="Tahoma" panose="020B0604030504040204" pitchFamily="34" charset="0"/>
                <a:ea typeface="Tahoma" panose="020B0604030504040204" pitchFamily="34" charset="0"/>
                <a:cs typeface="Tahoma" panose="020B0604030504040204" pitchFamily="34" charset="0"/>
              </a:rPr>
              <a:t>Adam </a:t>
            </a:r>
            <a:r>
              <a:rPr lang="en-US" sz="2400" dirty="0" err="1">
                <a:latin typeface="Tahoma" panose="020B0604030504040204" pitchFamily="34" charset="0"/>
                <a:ea typeface="Tahoma" panose="020B0604030504040204" pitchFamily="34" charset="0"/>
                <a:cs typeface="Tahoma" panose="020B0604030504040204" pitchFamily="34" charset="0"/>
              </a:rPr>
              <a:t>kierat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81114" y="282012"/>
            <a:ext cx="12451222" cy="769122"/>
          </a:xfrm>
        </p:spPr>
        <p:txBody>
          <a:bodyPr>
            <a:normAutofit/>
          </a:bodyPr>
          <a:lstStyle/>
          <a:p>
            <a:pPr lvl="0"/>
            <a:r>
              <a:rPr lang="pl-PL" sz="3200" b="1" dirty="0"/>
              <a:t>Systemy wysokiej dostępności przykłady</a:t>
            </a:r>
            <a:r>
              <a:rPr lang="en-US" sz="3200" b="1" dirty="0"/>
              <a:t> cd.</a:t>
            </a:r>
            <a:endParaRPr lang="en-US" sz="3000" dirty="0"/>
          </a:p>
        </p:txBody>
      </p:sp>
      <p:sp>
        <p:nvSpPr>
          <p:cNvPr id="3" name="Symbol zastępczy zawartości 2"/>
          <p:cNvSpPr>
            <a:spLocks noGrp="1"/>
          </p:cNvSpPr>
          <p:nvPr>
            <p:ph idx="1"/>
          </p:nvPr>
        </p:nvSpPr>
        <p:spPr>
          <a:xfrm>
            <a:off x="1141412" y="1145136"/>
            <a:ext cx="9905999" cy="4646065"/>
          </a:xfrm>
        </p:spPr>
        <p:txBody>
          <a:bodyPr>
            <a:normAutofit fontScale="77500" lnSpcReduction="20000"/>
          </a:bodyPr>
          <a:lstStyle/>
          <a:p>
            <a:r>
              <a:rPr lang="en-US" dirty="0"/>
              <a:t>Wykorzystanie mechanizmów wysokiej dostępności w systemach obsługi poczty elektronicznej bardzo dobrze widać na przykładzie Microsoft Exchange Servera, gdzie użyte funkcje skutecznie pozwalają na utrzymanie ciągłości świadczonych usług.</a:t>
            </a:r>
          </a:p>
          <a:p>
            <a:r>
              <a:rPr lang="en-US" dirty="0"/>
              <a:t>O wysoką dostępność serwerów Mailbox, które przechowują bazy danych z pocztą użytkowników, dba funkcja Database Availability Groups. Stanowi ona grupę serwerów opartych na technologii klastra pracy awaryjnej. Ich konfigurację i dodawanie kolejnych nodów w prosty sposób wykonuje się z konsoli zarządzania Microsoft Exchange. Warto również nadmienić, że do poprawnego działania DAG nie wykorzystuje się wspólnej przestrzeni dyskowej. Każdy z serwerów objętych konfiguracją DAG przechowuje kopie bazy, która jest aktualizowana dzięki ciągłej replikacji logów transakcyjnych pomiędzy wszystkimi serwerami Data Availability Group. Usługa Microsoft Exchange Replication czeka, aż log transakcyjny aktywnej bazy zostanie zapisany i zamknięty. Dopiero wtedy następuje replikacja do wszystkich pasywnych kopii baz. Po sprawdzeniu poprawności logów usługa Information Store odtwarza je i wtedy następuje ostateczna synchronizacja pasywnych kopii baz.</a:t>
            </a:r>
          </a:p>
        </p:txBody>
      </p:sp>
    </p:spTree>
    <p:extLst>
      <p:ext uri="{BB962C8B-B14F-4D97-AF65-F5344CB8AC3E}">
        <p14:creationId xmlns:p14="http://schemas.microsoft.com/office/powerpoint/2010/main" val="344280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81114" y="282012"/>
            <a:ext cx="12451222" cy="769122"/>
          </a:xfrm>
        </p:spPr>
        <p:txBody>
          <a:bodyPr>
            <a:normAutofit/>
          </a:bodyPr>
          <a:lstStyle/>
          <a:p>
            <a:pPr lvl="0"/>
            <a:r>
              <a:rPr lang="pl-PL" sz="3200" b="1" dirty="0"/>
              <a:t>Systemy wysokiej dostępności przykłady</a:t>
            </a:r>
            <a:r>
              <a:rPr lang="en-US" sz="3200" b="1" dirty="0"/>
              <a:t> cd.</a:t>
            </a:r>
            <a:endParaRPr lang="en-US" sz="3000" dirty="0"/>
          </a:p>
        </p:txBody>
      </p:sp>
      <p:sp>
        <p:nvSpPr>
          <p:cNvPr id="3" name="Symbol zastępczy zawartości 2"/>
          <p:cNvSpPr>
            <a:spLocks noGrp="1"/>
          </p:cNvSpPr>
          <p:nvPr>
            <p:ph idx="1"/>
          </p:nvPr>
        </p:nvSpPr>
        <p:spPr>
          <a:xfrm>
            <a:off x="1141412" y="1145136"/>
            <a:ext cx="9905999" cy="5366759"/>
          </a:xfrm>
        </p:spPr>
        <p:txBody>
          <a:bodyPr>
            <a:normAutofit fontScale="55000" lnSpcReduction="20000"/>
          </a:bodyPr>
          <a:lstStyle/>
          <a:p>
            <a:pPr marL="0" lvl="0" indent="0">
              <a:buNone/>
            </a:pPr>
            <a:r>
              <a:rPr lang="en-US" b="1" dirty="0"/>
              <a:t>Sprzęt HA – równoważenie obciążenia</a:t>
            </a:r>
            <a:endParaRPr lang="en-US" dirty="0"/>
          </a:p>
          <a:p>
            <a:r>
              <a:rPr lang="en-US" dirty="0"/>
              <a:t>Oprócz funkcji wysokiej dostępności w systemach operacyjnych lub aplikacjach na rynku dostępne są również urządzenia zapewniające utrzymanie wysokiej dostępności usług w infrastrukturze IT. Konfiguracje High Availability, analogicznie jak w przypadku systemów, występują też w postaci sprzętowych klastrów pracy awaryjnej lub urządzeń równoważących obciążenie.</a:t>
            </a:r>
          </a:p>
          <a:p>
            <a:r>
              <a:rPr lang="en-US" dirty="0"/>
              <a:t>Jednym z producentów sprzętowych rozwiązań jest firma Barracuda Networks z urządzeniem Barracuda Load Balancer ADC. Pozwala ono równoważyć obciążenie serwerów sprzętowych oraz maszyn wirtualnych obsługujących dowolną liczbę protokołów warstwy 4 oraz warstwy 7 (m.in. HTTP/S. SMTP, IMAP, FTP, DNS, TCP, UDP). Realizacja load balancingu może opierać się na sieciach IPv4, IPv6 lub mieszanych, gdzie istnieje konieczność translacji adresów.</a:t>
            </a:r>
          </a:p>
          <a:p>
            <a:pPr marL="0" lvl="0" indent="0">
              <a:buNone/>
            </a:pPr>
            <a:r>
              <a:rPr lang="en-US" b="1" dirty="0"/>
              <a:t>Nieprzerwany dostęp do internetu</a:t>
            </a:r>
            <a:endParaRPr lang="en-US" dirty="0"/>
          </a:p>
          <a:p>
            <a:r>
              <a:rPr lang="en-US" dirty="0"/>
              <a:t>W wielu przypadkach ważnym elementem funkcjonowania firmy jest nieprzerwany dostęp do internetu. Obecnie wielu dostawców urządzeń dostępowych, routerów i urządzeń UTM umożliwia korzystanie z kilku łączy do różnych dostawców. Może to być dostęp realizowany po sieci Ethernet, jak również z wykorzystaniem modemów GSM. Takie urządzenia ma w ofercie Cisco (np. seria urządzeń SonicWall TZ) i Fortinet (urządzenia Fortigate).</a:t>
            </a:r>
          </a:p>
          <a:p>
            <a:r>
              <a:rPr lang="en-US" dirty="0"/>
              <a:t>Konfiguracja dwóch łączy pozwala na utrzymanie redundancji połączenia internetowego. W razie awarii łącza od jednego dostawcy ruch kierowany jest na drugą bramę internetową. Zwykle przy dostępnych wielu łączach wspierane są dwie konfiguracje. Pierwsza to utrzymywanie drugiego łącza jako zapasowego, w którym ruch kierowany jest jedynie w przypadku awarii łącza podstawowego. Natomiast druga konfiguracja pozwala na zbalansowanie ruchu pomiędzy dwoma łączami. Wówczas urządzenie potrafi w odpowiedni sposób sterować połączeniem, tak aby zestawione sesje były kierowane zawsze właściwym łączem. Konfiguracja dwóch aktywnych łączy wykorzystywana jest również w przypadku, gdy istnieje potrzeba rozdzielenia konkretnego rodzaju ruchu (np. HTTP i SMTP) pomiędzy dwóch dostawców, żeby nie obciążać pojedynczego łącza. Wówczas jeśli nastąpi awaria, cały ruch zostanie przekierowany do sprawnego połączenia.</a:t>
            </a:r>
          </a:p>
        </p:txBody>
      </p:sp>
    </p:spTree>
    <p:extLst>
      <p:ext uri="{BB962C8B-B14F-4D97-AF65-F5344CB8AC3E}">
        <p14:creationId xmlns:p14="http://schemas.microsoft.com/office/powerpoint/2010/main" val="22952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14122" y="584334"/>
            <a:ext cx="11677280" cy="1478570"/>
          </a:xfrm>
        </p:spPr>
        <p:txBody>
          <a:bodyPr/>
          <a:lstStyle/>
          <a:p>
            <a:r>
              <a:rPr lang="pl-PL" b="1" dirty="0"/>
              <a:t>Systemy wysokiej dostępności przykłady</a:t>
            </a:r>
            <a:r>
              <a:rPr lang="en-US" b="1" dirty="0"/>
              <a:t> cd.</a:t>
            </a:r>
            <a:endParaRPr lang="en-US" dirty="0"/>
          </a:p>
        </p:txBody>
      </p:sp>
      <p:sp>
        <p:nvSpPr>
          <p:cNvPr id="3" name="Symbol zastępczy zawartości 2"/>
          <p:cNvSpPr>
            <a:spLocks noGrp="1"/>
          </p:cNvSpPr>
          <p:nvPr>
            <p:ph idx="1"/>
          </p:nvPr>
        </p:nvSpPr>
        <p:spPr>
          <a:xfrm>
            <a:off x="974222" y="1743342"/>
            <a:ext cx="10460052" cy="4700187"/>
          </a:xfrm>
        </p:spPr>
        <p:txBody>
          <a:bodyPr>
            <a:normAutofit fontScale="62500" lnSpcReduction="20000"/>
          </a:bodyPr>
          <a:lstStyle/>
          <a:p>
            <a:pPr marL="0" lvl="0" indent="0">
              <a:buNone/>
            </a:pPr>
            <a:r>
              <a:rPr lang="en-US" b="1" dirty="0"/>
              <a:t>Niezawodność pamięci masowych</a:t>
            </a:r>
            <a:endParaRPr lang="en-US" dirty="0"/>
          </a:p>
          <a:p>
            <a:r>
              <a:rPr lang="pl-PL" dirty="0"/>
              <a:t>Macierze dyskowe i serwery NAS umożliwiają zachowanie wysokiej dostępności dla funkcji przetwarzania danych na wielu płaszczyznach. W ich przypadku występuje zasada, że im „wyższy”, bardziej zaawansowany model, tym więcej rozwiązań zapewniających bezpieczeństwo poprawnej pracy. Podstawą ochrony i dostępu do plików jest utworzenie odpowiedniego poziomu RAID (co najmniej 1), jednak dla uzyskania większego bezpieczeństwa można skonfigurować choćby RAID 6, który pozwoli na awarię do dwóch dysków bez utraty danych.</a:t>
            </a:r>
            <a:r>
              <a:rPr lang="en-US" dirty="0"/>
              <a:t> </a:t>
            </a:r>
          </a:p>
          <a:p>
            <a:r>
              <a:rPr lang="pl-PL" dirty="0"/>
              <a:t>Dodatkiem do stałego dostępu do pamięci masowej są nadmiarowe porty sieciowe. W przypadku serwerów NAS już w modelach z dolnej półki można spotkać sprzęt wyposażony w dwa interfejsy sieciowe, co w połączeniu z co najmniej dwoma przełącznikami pozwoli na uzyskanie niezależności od awarii jednego z nich.</a:t>
            </a:r>
            <a:endParaRPr lang="en-US" dirty="0"/>
          </a:p>
          <a:p>
            <a:pPr marL="0" lvl="0" indent="0">
              <a:buNone/>
            </a:pPr>
            <a:r>
              <a:rPr lang="en-US" b="1" dirty="0"/>
              <a:t>Wirtualizacja</a:t>
            </a:r>
            <a:endParaRPr lang="en-US" dirty="0"/>
          </a:p>
          <a:p>
            <a:r>
              <a:rPr lang="pl-PL" dirty="0"/>
              <a:t>W przypadku rozwiązań wirtualizacyjnych administratorzy mają do dyspozycji szereg funkcji umożliwiających zachowanie najwyższego poziomu dostępności usług. Co prawda, zbudowanie bezpiecznego środowiska chmury wiąże się również z rozwiązaniami, o których pisaliśmy wcześniej (klastrowanie, HA pamięci masowych), to oprogramowanie do wirtualizacji pozwala na integrację tych rozwiązań z dodatkiem własnych funkcji. Bez względu, czy jest to Hyper-V Microsoftu, VMware VSphere czy inny wirtualizator, wszędzie możemy znaleźć szeroki wachlarz funkcji tworzących bezpieczne, wysoko dostępne środowisko. Różnić je może jedynie cena zakupu oraz sposób implementacji w danym środowisku.</a:t>
            </a:r>
            <a:endParaRPr lang="en-US" dirty="0"/>
          </a:p>
          <a:p>
            <a:endParaRPr lang="en-US" dirty="0"/>
          </a:p>
        </p:txBody>
      </p:sp>
    </p:spTree>
    <p:extLst>
      <p:ext uri="{BB962C8B-B14F-4D97-AF65-F5344CB8AC3E}">
        <p14:creationId xmlns:p14="http://schemas.microsoft.com/office/powerpoint/2010/main" val="1876552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512606" y="2575506"/>
            <a:ext cx="8870535" cy="1478570"/>
          </a:xfrm>
        </p:spPr>
        <p:txBody>
          <a:bodyPr>
            <a:normAutofit/>
          </a:bodyPr>
          <a:lstStyle/>
          <a:p>
            <a:pPr algn="ctr"/>
            <a:r>
              <a:rPr lang="en-US" b="1" dirty="0"/>
              <a:t>Mapa myśli standardu dokumentacji systemu informatycznego </a:t>
            </a:r>
            <a:endParaRPr lang="en-US" sz="4500" dirty="0"/>
          </a:p>
        </p:txBody>
      </p:sp>
    </p:spTree>
    <p:extLst>
      <p:ext uri="{BB962C8B-B14F-4D97-AF65-F5344CB8AC3E}">
        <p14:creationId xmlns:p14="http://schemas.microsoft.com/office/powerpoint/2010/main" val="139129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3" y="353600"/>
            <a:ext cx="9905998" cy="603530"/>
          </a:xfrm>
        </p:spPr>
        <p:txBody>
          <a:bodyPr/>
          <a:lstStyle/>
          <a:p>
            <a:r>
              <a:rPr lang="en-US" dirty="0">
                <a:latin typeface="Rockwell" panose="02060603020205020403" pitchFamily="18" charset="0"/>
              </a:rPr>
              <a:t>Pare słów o dokumentacji</a:t>
            </a:r>
            <a:r>
              <a:rPr lang="pl-PL" dirty="0"/>
              <a:t> </a:t>
            </a:r>
            <a:endParaRPr lang="en-US" dirty="0"/>
          </a:p>
        </p:txBody>
      </p:sp>
      <p:sp>
        <p:nvSpPr>
          <p:cNvPr id="3" name="Symbol zastępczy zawartości 2"/>
          <p:cNvSpPr>
            <a:spLocks noGrp="1"/>
          </p:cNvSpPr>
          <p:nvPr>
            <p:ph idx="1"/>
          </p:nvPr>
        </p:nvSpPr>
        <p:spPr>
          <a:xfrm>
            <a:off x="1141413" y="957130"/>
            <a:ext cx="9905999" cy="4782796"/>
          </a:xfrm>
        </p:spPr>
        <p:txBody>
          <a:bodyPr>
            <a:normAutofit fontScale="92500" lnSpcReduction="10000"/>
          </a:bodyPr>
          <a:lstStyle/>
          <a:p>
            <a:r>
              <a:rPr lang="en-US" dirty="0"/>
              <a:t>P</a:t>
            </a:r>
            <a:r>
              <a:rPr lang="pl-PL" dirty="0"/>
              <a:t>ozwala ograniczyć koszty i pozyskiwać nowych klientów.  W zależności od zastosowania, odbiorcy czy skali projektu, może ona</a:t>
            </a:r>
            <a:r>
              <a:rPr lang="pl-PL" b="1" dirty="0"/>
              <a:t> przybierać różne formy</a:t>
            </a:r>
            <a:r>
              <a:rPr lang="pl-PL" dirty="0"/>
              <a:t>. Zazwyczaj pisanie dokumentacji nie wymaga tworzenia tysięcy dokumentów i skomplikowanego języka - treści powinny być proste i zrozumiałe dla jak największej grupy odbiorców. W idealnej sytuacji, dokumentacja może być częścią procesu tworzenia oprogramowania, co pozwala ograniczyć czas potrzebny na jej przygotowanie i publikację.</a:t>
            </a:r>
            <a:br>
              <a:rPr lang="pl-PL" dirty="0"/>
            </a:br>
            <a:r>
              <a:rPr lang="pl-PL" dirty="0"/>
              <a:t>powinniśmy zasięgnąć trochę wiedzy na temat wypracowanych </a:t>
            </a:r>
            <a:r>
              <a:rPr lang="pl-PL" b="1" dirty="0"/>
              <a:t>metod skutecznej komunikacji</a:t>
            </a:r>
            <a:r>
              <a:rPr lang="pl-PL" dirty="0"/>
              <a:t>. Dobrym przykładem będzie </a:t>
            </a:r>
            <a:r>
              <a:rPr lang="pl-PL" b="1" dirty="0"/>
              <a:t>plain language</a:t>
            </a:r>
            <a:r>
              <a:rPr lang="pl-PL" dirty="0"/>
              <a:t> - czyli zestaw wytycznych, które mówią wprost, co to znaczy, że tekst jest prosty. Celem jest tworzenie dokumentów w taki sposób, aby były zrozumiałe dla możliwie szerokiego spektrum odbiorców.</a:t>
            </a:r>
            <a:endParaRPr lang="en-US" dirty="0"/>
          </a:p>
          <a:p>
            <a:endParaRPr lang="en-US" dirty="0"/>
          </a:p>
        </p:txBody>
      </p:sp>
    </p:spTree>
    <p:extLst>
      <p:ext uri="{BB962C8B-B14F-4D97-AF65-F5344CB8AC3E}">
        <p14:creationId xmlns:p14="http://schemas.microsoft.com/office/powerpoint/2010/main" val="2139892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78424" y="136733"/>
            <a:ext cx="10713576" cy="1632247"/>
          </a:xfrm>
        </p:spPr>
        <p:txBody>
          <a:bodyPr>
            <a:normAutofit/>
          </a:bodyPr>
          <a:lstStyle/>
          <a:p>
            <a:endParaRPr lang="en-US" sz="3000" dirty="0"/>
          </a:p>
        </p:txBody>
      </p:sp>
      <p:pic>
        <p:nvPicPr>
          <p:cNvPr id="1026"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843"/>
            <a:ext cx="12280054" cy="689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6683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512606" y="2575506"/>
            <a:ext cx="8870535" cy="1478570"/>
          </a:xfrm>
        </p:spPr>
        <p:txBody>
          <a:bodyPr>
            <a:normAutofit/>
          </a:bodyPr>
          <a:lstStyle/>
          <a:p>
            <a:pPr algn="ctr"/>
            <a:r>
              <a:rPr lang="en-US" b="1" dirty="0"/>
              <a:t>Dziękujemy za uwagę</a:t>
            </a:r>
            <a:endParaRPr lang="en-US" sz="4500" dirty="0"/>
          </a:p>
        </p:txBody>
      </p:sp>
    </p:spTree>
    <p:extLst>
      <p:ext uri="{BB962C8B-B14F-4D97-AF65-F5344CB8AC3E}">
        <p14:creationId xmlns:p14="http://schemas.microsoft.com/office/powerpoint/2010/main" val="123832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961382" y="2575506"/>
            <a:ext cx="2174357" cy="1478570"/>
          </a:xfrm>
        </p:spPr>
        <p:txBody>
          <a:bodyPr/>
          <a:lstStyle/>
          <a:p>
            <a:r>
              <a:rPr lang="en-US" sz="4500" dirty="0"/>
              <a:t>gitlab</a:t>
            </a:r>
          </a:p>
        </p:txBody>
      </p:sp>
    </p:spTree>
    <p:extLst>
      <p:ext uri="{BB962C8B-B14F-4D97-AF65-F5344CB8AC3E}">
        <p14:creationId xmlns:p14="http://schemas.microsoft.com/office/powerpoint/2010/main" val="298979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Co to jest gitlab</a:t>
            </a:r>
          </a:p>
        </p:txBody>
      </p:sp>
      <p:sp>
        <p:nvSpPr>
          <p:cNvPr id="3" name="Symbol zastępczy zawartości 2"/>
          <p:cNvSpPr>
            <a:spLocks noGrp="1"/>
          </p:cNvSpPr>
          <p:nvPr>
            <p:ph idx="1"/>
          </p:nvPr>
        </p:nvSpPr>
        <p:spPr/>
        <p:txBody>
          <a:bodyPr>
            <a:normAutofit lnSpcReduction="10000"/>
          </a:bodyPr>
          <a:lstStyle/>
          <a:p>
            <a:r>
              <a:rPr lang="en-US" dirty="0"/>
              <a:t>GitLab to menadżer repozytoriów oparty o architekturę Gita, a także potężne narzędzie służące do rozwoju oprogramowania.Wykorzystując przyjazny interfejs użytkownika, GitLab umożliwia wydajną pracę, zarówno przy użyciu wiersza poleceń, jak i samego UI. GitLab jest bardzo pomocny zarówno dla deweloperów, jak i również dla innych członków zespołu, zapewniając wszystkim pracownikom pojedynczą, unikatową platformę roboczą.</a:t>
            </a:r>
            <a:r>
              <a:rPr lang="pl-PL" dirty="0"/>
              <a:t> Jego głównym celem jest zintegrowanie pracy zespołów i poprawa wydajności na wszystkich etapach – od implementacji do produkcji. </a:t>
            </a:r>
            <a:endParaRPr lang="en-US" dirty="0"/>
          </a:p>
          <a:p>
            <a:endParaRPr lang="en-US" dirty="0"/>
          </a:p>
        </p:txBody>
      </p:sp>
    </p:spTree>
    <p:extLst>
      <p:ext uri="{BB962C8B-B14F-4D97-AF65-F5344CB8AC3E}">
        <p14:creationId xmlns:p14="http://schemas.microsoft.com/office/powerpoint/2010/main" val="142494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3" y="618518"/>
            <a:ext cx="9905998" cy="492435"/>
          </a:xfrm>
        </p:spPr>
        <p:txBody>
          <a:bodyPr>
            <a:normAutofit fontScale="90000"/>
          </a:bodyPr>
          <a:lstStyle/>
          <a:p>
            <a:r>
              <a:rPr lang="en-US" b="1" dirty="0"/>
              <a:t>Etapy rozwoju oprogramowania</a:t>
            </a:r>
            <a:br>
              <a:rPr lang="en-US" dirty="0"/>
            </a:br>
            <a:endParaRPr lang="en-US" dirty="0"/>
          </a:p>
        </p:txBody>
      </p:sp>
      <p:sp>
        <p:nvSpPr>
          <p:cNvPr id="3" name="Symbol zastępczy zawartości 2"/>
          <p:cNvSpPr>
            <a:spLocks noGrp="1"/>
          </p:cNvSpPr>
          <p:nvPr>
            <p:ph idx="1"/>
          </p:nvPr>
        </p:nvSpPr>
        <p:spPr>
          <a:xfrm>
            <a:off x="230737" y="967618"/>
            <a:ext cx="11502640" cy="5749376"/>
          </a:xfrm>
        </p:spPr>
        <p:txBody>
          <a:bodyPr>
            <a:normAutofit/>
          </a:bodyPr>
          <a:lstStyle/>
          <a:p>
            <a:pPr marL="914400" lvl="2" indent="0">
              <a:buNone/>
            </a:pPr>
            <a:r>
              <a:rPr lang="en-US" sz="1800" dirty="0"/>
              <a:t>Proces rozwoju oprogramowania w tradycyjny sposób przebiega najczęściej w 10-ciu głównych krokach. GitLab stworzył rozwiązanie dla każdego z nich:</a:t>
            </a:r>
          </a:p>
          <a:p>
            <a:pPr lvl="2"/>
            <a:r>
              <a:rPr lang="en-US" sz="1900" dirty="0"/>
              <a:t>POMYSŁ: Każda nowa propozycja zaczyna się od pomysłu, z reguły wyrażanego w rozmowie. Na tym etapie, GitLab wykorzystuje integrację z Mattermost.</a:t>
            </a:r>
          </a:p>
          <a:p>
            <a:pPr lvl="2"/>
            <a:r>
              <a:rPr lang="en-US" sz="1900" dirty="0"/>
              <a:t>ZGŁOSZENIE: Najbardziej wydajnym  sposobem na omówienie pomysłu jest zgłoszenie go w systemie. Twój zespół i współpracownicy mogą pomóc Ci w jego dopracowaniu i rozwoju przy pomocy Issue Trackera. </a:t>
            </a:r>
          </a:p>
          <a:p>
            <a:pPr lvl="2"/>
            <a:r>
              <a:rPr lang="en-US" sz="1900" dirty="0"/>
              <a:t>PLAN: Po zakończeniu procesu konsultacji, zaczyna się czas kodowania. Najpierw jednak trzeba nadać priorytety i zorganizować workflow. W tym celu możemy użyć Issue Board.</a:t>
            </a:r>
          </a:p>
          <a:p>
            <a:pPr lvl="2"/>
            <a:r>
              <a:rPr lang="en-US" sz="1900" dirty="0"/>
              <a:t>KODOWANIE: Gdy zakończymy planowanie, możemy zacząć pisać kod.</a:t>
            </a:r>
          </a:p>
          <a:p>
            <a:pPr lvl="2"/>
            <a:r>
              <a:rPr lang="en-US" sz="1900" dirty="0"/>
              <a:t>COMMIT: Gdy wersja robocza jest już satysfakcjonująca, możemy commitować kod do funkcjonalnego brancha z kontrolą wersji.</a:t>
            </a:r>
          </a:p>
          <a:p>
            <a:endParaRPr lang="en-US" sz="1800" dirty="0"/>
          </a:p>
        </p:txBody>
      </p:sp>
    </p:spTree>
    <p:extLst>
      <p:ext uri="{BB962C8B-B14F-4D97-AF65-F5344CB8AC3E}">
        <p14:creationId xmlns:p14="http://schemas.microsoft.com/office/powerpoint/2010/main" val="2188332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3" y="618518"/>
            <a:ext cx="9905998" cy="723172"/>
          </a:xfrm>
        </p:spPr>
        <p:txBody>
          <a:bodyPr>
            <a:normAutofit fontScale="90000"/>
          </a:bodyPr>
          <a:lstStyle/>
          <a:p>
            <a:r>
              <a:rPr lang="en-US" b="1" dirty="0"/>
              <a:t>Etapy rozwoju oprogramowania cd.</a:t>
            </a:r>
            <a:br>
              <a:rPr lang="en-US" dirty="0"/>
            </a:br>
            <a:endParaRPr lang="en-US" dirty="0"/>
          </a:p>
        </p:txBody>
      </p:sp>
      <p:sp>
        <p:nvSpPr>
          <p:cNvPr id="3" name="Symbol zastępczy zawartości 2"/>
          <p:cNvSpPr>
            <a:spLocks noGrp="1"/>
          </p:cNvSpPr>
          <p:nvPr>
            <p:ph idx="1"/>
          </p:nvPr>
        </p:nvSpPr>
        <p:spPr>
          <a:xfrm>
            <a:off x="752030" y="965675"/>
            <a:ext cx="10295381" cy="4825526"/>
          </a:xfrm>
        </p:spPr>
        <p:txBody>
          <a:bodyPr>
            <a:normAutofit/>
          </a:bodyPr>
          <a:lstStyle/>
          <a:p>
            <a:pPr lvl="2"/>
            <a:r>
              <a:rPr lang="en-US" sz="1900" dirty="0"/>
              <a:t>TESTY: Dzięki GitLab CI możemy uruchamiać skrypty budujące i testujące naszą aplikację.</a:t>
            </a:r>
          </a:p>
          <a:p>
            <a:pPr lvl="2"/>
            <a:r>
              <a:rPr lang="en-US" sz="1900" dirty="0"/>
              <a:t>RECENZJA: Gdy nasze skrypty, buildy i testy działają, jesteśmy gotowi do recenzji kodu i akceptacji.</a:t>
            </a:r>
          </a:p>
          <a:p>
            <a:pPr lvl="2"/>
            <a:r>
              <a:rPr lang="en-US" sz="1900" dirty="0"/>
              <a:t>STAGING: Teraz czas na wysłanie kodu do środowiska testowego, aby sprawdzić czy wszystko działa poprawnie.</a:t>
            </a:r>
          </a:p>
          <a:p>
            <a:pPr lvl="2"/>
            <a:r>
              <a:rPr lang="en-US" sz="1900" dirty="0"/>
              <a:t>PRODUKCJA: Gdy wszystko działa prawidłowo, czas na wdrożenie w środowisku produkcyjnym.</a:t>
            </a:r>
          </a:p>
          <a:p>
            <a:pPr lvl="2"/>
            <a:r>
              <a:rPr lang="en-US" sz="1900" dirty="0"/>
              <a:t>FEEDBACK: Ostatni etap to miejsce na wprowadzanie poprawek. Możemy wówczas również wykorzystać narzędzie Cycle Analytics, aby sprawdzić ile czasu poświęciliśmy na każdy z etapów.</a:t>
            </a:r>
          </a:p>
          <a:p>
            <a:pPr lvl="2"/>
            <a:r>
              <a:rPr lang="en-US" sz="1900" dirty="0"/>
              <a:t>Efektywne przejście przez wszystkie wymienione etapy wymaga dobrych mechanizmów wspierających workflow. </a:t>
            </a:r>
            <a:endParaRPr lang="en-US" dirty="0"/>
          </a:p>
        </p:txBody>
      </p:sp>
      <p:pic>
        <p:nvPicPr>
          <p:cNvPr id="4" name="Obraz 3"/>
          <p:cNvPicPr/>
          <p:nvPr/>
        </p:nvPicPr>
        <p:blipFill>
          <a:blip r:embed="rId2"/>
          <a:stretch>
            <a:fillRect/>
          </a:stretch>
        </p:blipFill>
        <p:spPr>
          <a:xfrm>
            <a:off x="1673957" y="5640225"/>
            <a:ext cx="9256113" cy="856274"/>
          </a:xfrm>
          <a:prstGeom prst="rect">
            <a:avLst/>
          </a:prstGeom>
        </p:spPr>
      </p:pic>
    </p:spTree>
    <p:extLst>
      <p:ext uri="{BB962C8B-B14F-4D97-AF65-F5344CB8AC3E}">
        <p14:creationId xmlns:p14="http://schemas.microsoft.com/office/powerpoint/2010/main" val="40908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3" y="618518"/>
            <a:ext cx="9905998" cy="902633"/>
          </a:xfrm>
        </p:spPr>
        <p:txBody>
          <a:bodyPr>
            <a:normAutofit fontScale="90000"/>
          </a:bodyPr>
          <a:lstStyle/>
          <a:p>
            <a:r>
              <a:rPr lang="en-US" dirty="0"/>
              <a:t>Przykładowe narzędzia do tworzenia dokumenatcji technicznej</a:t>
            </a:r>
          </a:p>
        </p:txBody>
      </p:sp>
      <p:sp>
        <p:nvSpPr>
          <p:cNvPr id="3" name="Symbol zastępczy zawartości 2"/>
          <p:cNvSpPr>
            <a:spLocks noGrp="1"/>
          </p:cNvSpPr>
          <p:nvPr>
            <p:ph idx="1"/>
          </p:nvPr>
        </p:nvSpPr>
        <p:spPr>
          <a:xfrm>
            <a:off x="1141412" y="1521151"/>
            <a:ext cx="9905999" cy="4270050"/>
          </a:xfrm>
        </p:spPr>
        <p:txBody>
          <a:bodyPr>
            <a:normAutofit lnSpcReduction="10000"/>
          </a:bodyPr>
          <a:lstStyle/>
          <a:p>
            <a:pPr marL="0" indent="0">
              <a:buNone/>
            </a:pPr>
            <a:r>
              <a:rPr lang="en-US" dirty="0"/>
              <a:t>Natural Docs </a:t>
            </a:r>
          </a:p>
          <a:p>
            <a:pPr marL="0" indent="0">
              <a:buNone/>
            </a:pPr>
            <a:r>
              <a:rPr lang="en-US" dirty="0"/>
              <a:t>pozwala dokumentować kod napisany w jednym z 21 języków programowania, a ponadto można go łatwo rozszerzyć o więcej, więc bez względu na to, czego używasz, może również. A jeśli twój projekt używa wielu języków, nie ma problemu! Wszystko to będzie zawarte w tym samym zestawie dokumentacji.</a:t>
            </a:r>
          </a:p>
          <a:p>
            <a:pPr marL="0" indent="0">
              <a:buNone/>
            </a:pPr>
            <a:r>
              <a:rPr lang="en-US" dirty="0"/>
              <a:t>DoxyGen Ndo </a:t>
            </a:r>
          </a:p>
          <a:p>
            <a:pPr marL="0" indent="0">
              <a:buNone/>
            </a:pPr>
            <a:r>
              <a:rPr lang="en-US" dirty="0"/>
              <a:t>generowania dokumentacji ze źródeł C ++ z adnotacjami, ale obsługuje także inne popularne języki programowania, takie jak C, Objective-C, C #, PHP, Java, Python, IDL (smaki Corba, Microsoft i UNO / OpenOffice) )</a:t>
            </a:r>
          </a:p>
          <a:p>
            <a:endParaRPr lang="en-US" dirty="0"/>
          </a:p>
        </p:txBody>
      </p:sp>
    </p:spTree>
    <p:extLst>
      <p:ext uri="{BB962C8B-B14F-4D97-AF65-F5344CB8AC3E}">
        <p14:creationId xmlns:p14="http://schemas.microsoft.com/office/powerpoint/2010/main" val="10669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529556" y="2584052"/>
            <a:ext cx="7725398" cy="1478570"/>
          </a:xfrm>
        </p:spPr>
        <p:txBody>
          <a:bodyPr>
            <a:normAutofit/>
          </a:bodyPr>
          <a:lstStyle/>
          <a:p>
            <a:pPr algn="ctr"/>
            <a:r>
              <a:rPr lang="pl-PL" b="1" dirty="0"/>
              <a:t>Systemy wysokiej dostępności</a:t>
            </a:r>
            <a:endParaRPr lang="en-US" sz="4500" dirty="0"/>
          </a:p>
        </p:txBody>
      </p:sp>
    </p:spTree>
    <p:extLst>
      <p:ext uri="{BB962C8B-B14F-4D97-AF65-F5344CB8AC3E}">
        <p14:creationId xmlns:p14="http://schemas.microsoft.com/office/powerpoint/2010/main" val="96200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3" y="618518"/>
            <a:ext cx="9905998" cy="432615"/>
          </a:xfrm>
        </p:spPr>
        <p:txBody>
          <a:bodyPr>
            <a:normAutofit fontScale="90000"/>
          </a:bodyPr>
          <a:lstStyle/>
          <a:p>
            <a:r>
              <a:rPr lang="pl-PL" b="1" dirty="0"/>
              <a:t>Systemy wysokiej dostępności przykłady:</a:t>
            </a:r>
            <a:endParaRPr lang="en-US" dirty="0"/>
          </a:p>
        </p:txBody>
      </p:sp>
      <p:sp>
        <p:nvSpPr>
          <p:cNvPr id="3" name="Symbol zastępczy zawartości 2"/>
          <p:cNvSpPr>
            <a:spLocks noGrp="1"/>
          </p:cNvSpPr>
          <p:nvPr>
            <p:ph idx="1"/>
          </p:nvPr>
        </p:nvSpPr>
        <p:spPr>
          <a:xfrm>
            <a:off x="1141412" y="1145136"/>
            <a:ext cx="9905999" cy="4646065"/>
          </a:xfrm>
        </p:spPr>
        <p:txBody>
          <a:bodyPr>
            <a:normAutofit fontScale="85000" lnSpcReduction="20000"/>
          </a:bodyPr>
          <a:lstStyle/>
          <a:p>
            <a:r>
              <a:rPr lang="en-US" dirty="0"/>
              <a:t>Dane przechowywane w bazach stanowią zwykle podstawę działania wielu aplikacji. Bez dostępu do nich usługi są bezużyteczne. Dlatego też producenci najpopularniejszych silników baz danych wyposażyli swoje produkty w mechanizmy zapewniające wysoką dostępność i minimalizujące skutki potencjalnych awarii.</a:t>
            </a:r>
          </a:p>
          <a:p>
            <a:r>
              <a:rPr lang="en-US" dirty="0"/>
              <a:t>Dla Microsoft SQL zaprojektowano kilka rozwiązań, które zapewniają wysoką dostępność zarówno poszczególnych baz danych, jak i całych instancji, np. klastrowanie SQL. Przy takiej konfiguracji ochronie podlegają wszystkie elementy serwera SQL, a nie tylko poszczególne bazy. Klastrowanie SQL opiera się w głównej mierze na funkcji dostępnej w samym systemie Windows Server, dlatego należy je skonfigurować na tym poziomie. SQL Clustering możliwy jest zarówno w wersji Standard, jak i Enterprise SQL serwera, z tą różnicą, że pierwsza z nich umożliwia jedynie konfigurację active-passive.</a:t>
            </a:r>
          </a:p>
          <a:p>
            <a:r>
              <a:rPr lang="pl-PL" b="1" dirty="0"/>
              <a:t>Konfiguracja Log</a:t>
            </a:r>
            <a:r>
              <a:rPr lang="pl-PL" dirty="0"/>
              <a:t> shipping jest rozwiązaniem, które wykorzystuje funkcjonalność dziennika transakcji. Polega na cyklicznym wykonywaniu kopii dziennika i ich odtwarzaniu na zapasowym serwerze.</a:t>
            </a:r>
            <a:endParaRPr lang="en-US" dirty="0"/>
          </a:p>
        </p:txBody>
      </p:sp>
    </p:spTree>
    <p:extLst>
      <p:ext uri="{BB962C8B-B14F-4D97-AF65-F5344CB8AC3E}">
        <p14:creationId xmlns:p14="http://schemas.microsoft.com/office/powerpoint/2010/main" val="59431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3" y="618518"/>
            <a:ext cx="10455230" cy="432615"/>
          </a:xfrm>
        </p:spPr>
        <p:txBody>
          <a:bodyPr>
            <a:normAutofit fontScale="90000"/>
          </a:bodyPr>
          <a:lstStyle/>
          <a:p>
            <a:r>
              <a:rPr lang="pl-PL" b="1" dirty="0"/>
              <a:t>Systemy wysokiej dostępności przykłady</a:t>
            </a:r>
            <a:r>
              <a:rPr lang="en-US" b="1" dirty="0"/>
              <a:t> cd.</a:t>
            </a:r>
            <a:endParaRPr lang="en-US" dirty="0"/>
          </a:p>
        </p:txBody>
      </p:sp>
      <p:sp>
        <p:nvSpPr>
          <p:cNvPr id="3" name="Symbol zastępczy zawartości 2"/>
          <p:cNvSpPr>
            <a:spLocks noGrp="1"/>
          </p:cNvSpPr>
          <p:nvPr>
            <p:ph idx="1"/>
          </p:nvPr>
        </p:nvSpPr>
        <p:spPr>
          <a:xfrm>
            <a:off x="1141412" y="1145136"/>
            <a:ext cx="9905999" cy="4646065"/>
          </a:xfrm>
        </p:spPr>
        <p:txBody>
          <a:bodyPr>
            <a:normAutofit lnSpcReduction="10000"/>
          </a:bodyPr>
          <a:lstStyle/>
          <a:p>
            <a:r>
              <a:rPr lang="pl-PL" b="1" dirty="0"/>
              <a:t>Mirroring</a:t>
            </a:r>
            <a:r>
              <a:rPr lang="pl-PL" dirty="0"/>
              <a:t>, czyli mechanizm lustrzanej kopii baz, jest funkcją dość prostą w implementacji. Polega na synchronicznym transferze i odtwarzaniu transakcji między bazą podstawową i zapasową, co zapewnia, że dane po obu stronach zawsze są aktualne.</a:t>
            </a:r>
            <a:endParaRPr lang="en-US" dirty="0"/>
          </a:p>
          <a:p>
            <a:endParaRPr lang="en-US" dirty="0"/>
          </a:p>
          <a:p>
            <a:r>
              <a:rPr lang="pl-PL" dirty="0"/>
              <a:t>Do elementów konfiguracji wysokiej dostępności Microsoft SQL Server należy również rozwiązanie </a:t>
            </a:r>
            <a:r>
              <a:rPr lang="pl-PL" b="1" dirty="0"/>
              <a:t>AlwaysOn</a:t>
            </a:r>
            <a:r>
              <a:rPr lang="pl-PL" dirty="0"/>
              <a:t>. Polega ono na utrzymywaniu grupy instancji, na których znajdują się repliki bazy. Takich replik może być maksymalnie osiem, z czego pierwsza (podstawowa) stanowi bazę produkcyjną, a do pozostałych (zapasowych) trafia kopia danych w postaci logu transakcyjnego.</a:t>
            </a:r>
            <a:endParaRPr lang="en-US" dirty="0"/>
          </a:p>
        </p:txBody>
      </p:sp>
    </p:spTree>
    <p:extLst>
      <p:ext uri="{BB962C8B-B14F-4D97-AF65-F5344CB8AC3E}">
        <p14:creationId xmlns:p14="http://schemas.microsoft.com/office/powerpoint/2010/main" val="2839955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purl.org/dc/terms/"/>
    <ds:schemaRef ds:uri="http://schemas.microsoft.com/office/2006/documentManagement/types"/>
    <ds:schemaRef ds:uri="71af3243-3dd4-4a8d-8c0d-dd76da1f02a5"/>
    <ds:schemaRef ds:uri="http://www.w3.org/XML/1998/namespace"/>
    <ds:schemaRef ds:uri="http://purl.org/dc/dcmitype/"/>
    <ds:schemaRef ds:uri="http://purl.org/dc/elements/1.1/"/>
    <ds:schemaRef ds:uri="http://schemas.openxmlformats.org/package/2006/metadata/core-properties"/>
    <ds:schemaRef ds:uri="http://schemas.microsoft.com/office/infopath/2007/PartnerControls"/>
    <ds:schemaRef ds:uri="16c05727-aa75-4e4a-9b5f-8a80a1165891"/>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1598</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Rockwell</vt:lpstr>
      <vt:lpstr>Tahoma</vt:lpstr>
      <vt:lpstr>Tw Cen MT</vt:lpstr>
      <vt:lpstr>Circuit</vt:lpstr>
      <vt:lpstr>Moduł2</vt:lpstr>
      <vt:lpstr>gitlab</vt:lpstr>
      <vt:lpstr>Co to jest gitlab</vt:lpstr>
      <vt:lpstr>Etapy rozwoju oprogramowania </vt:lpstr>
      <vt:lpstr>Etapy rozwoju oprogramowania cd. </vt:lpstr>
      <vt:lpstr>Przykładowe narzędzia do tworzenia dokumenatcji technicznej</vt:lpstr>
      <vt:lpstr>Systemy wysokiej dostępności</vt:lpstr>
      <vt:lpstr>Systemy wysokiej dostępności przykłady:</vt:lpstr>
      <vt:lpstr>Systemy wysokiej dostępności przykłady cd.</vt:lpstr>
      <vt:lpstr>Systemy wysokiej dostępności przykłady cd.</vt:lpstr>
      <vt:lpstr>Systemy wysokiej dostępności przykłady cd.</vt:lpstr>
      <vt:lpstr>Systemy wysokiej dostępności przykłady cd.</vt:lpstr>
      <vt:lpstr>Mapa myśli standardu dokumentacji systemu informatycznego </vt:lpstr>
      <vt:lpstr>Pare słów o dokumentacji </vt:lpstr>
      <vt:lpstr>PowerPoint Presentation</vt:lpstr>
      <vt:lpstr>Dziękujemy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2020-06-18T08:34:06Z</dcterms:created>
  <dcterms:modified xsi:type="dcterms:W3CDTF">2020-06-22T13:50:11Z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