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26"/>
  </p:notesMasterIdLst>
  <p:handoutMasterIdLst>
    <p:handoutMasterId r:id="rId27"/>
  </p:handoutMasterIdLst>
  <p:sldIdLst>
    <p:sldId id="256" r:id="rId5"/>
    <p:sldId id="258" r:id="rId6"/>
    <p:sldId id="259" r:id="rId7"/>
    <p:sldId id="260" r:id="rId8"/>
    <p:sldId id="261" r:id="rId9"/>
    <p:sldId id="262" r:id="rId10"/>
    <p:sldId id="263" r:id="rId11"/>
    <p:sldId id="264" r:id="rId12"/>
    <p:sldId id="266" r:id="rId13"/>
    <p:sldId id="265" r:id="rId14"/>
    <p:sldId id="267" r:id="rId15"/>
    <p:sldId id="268" r:id="rId16"/>
    <p:sldId id="269" r:id="rId17"/>
    <p:sldId id="270" r:id="rId18"/>
    <p:sldId id="272" r:id="rId19"/>
    <p:sldId id="279" r:id="rId20"/>
    <p:sldId id="271" r:id="rId21"/>
    <p:sldId id="274" r:id="rId22"/>
    <p:sldId id="275"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6/22/2020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6/22/2020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6/22/2020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6/22/2020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Moduł3</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Arkadiusz </a:t>
            </a:r>
            <a:r>
              <a:rPr lang="en-US" sz="2400" dirty="0" err="1">
                <a:latin typeface="Tahoma" panose="020B0604030504040204" pitchFamily="34" charset="0"/>
                <a:ea typeface="Tahoma" panose="020B0604030504040204" pitchFamily="34" charset="0"/>
                <a:cs typeface="Tahoma" panose="020B0604030504040204" pitchFamily="34" charset="0"/>
              </a:rPr>
              <a:t>kałuża</a:t>
            </a:r>
            <a:endParaRPr lang="en-US" sz="2400" dirty="0">
              <a:latin typeface="Tahoma" panose="020B0604030504040204" pitchFamily="34" charset="0"/>
              <a:ea typeface="Tahoma" panose="020B0604030504040204" pitchFamily="34" charset="0"/>
              <a:cs typeface="Tahoma" panose="020B0604030504040204" pitchFamily="34" charset="0"/>
            </a:endParaRPr>
          </a:p>
          <a:p>
            <a:pPr algn="ctr"/>
            <a:r>
              <a:rPr lang="en-US" sz="2400" dirty="0">
                <a:latin typeface="Tahoma" panose="020B0604030504040204" pitchFamily="34" charset="0"/>
                <a:ea typeface="Tahoma" panose="020B0604030504040204" pitchFamily="34" charset="0"/>
                <a:cs typeface="Tahoma" panose="020B0604030504040204" pitchFamily="34" charset="0"/>
              </a:rPr>
              <a:t>Adam </a:t>
            </a:r>
            <a:r>
              <a:rPr lang="en-US" sz="2400" dirty="0" err="1">
                <a:latin typeface="Tahoma" panose="020B0604030504040204" pitchFamily="34" charset="0"/>
                <a:ea typeface="Tahoma" panose="020B0604030504040204" pitchFamily="34" charset="0"/>
                <a:cs typeface="Tahoma" panose="020B0604030504040204" pitchFamily="34" charset="0"/>
              </a:rPr>
              <a:t>kierat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6C4A9-E186-401F-8288-5B62C75B566C}"/>
              </a:ext>
            </a:extLst>
          </p:cNvPr>
          <p:cNvSpPr>
            <a:spLocks noGrp="1"/>
          </p:cNvSpPr>
          <p:nvPr>
            <p:ph type="title"/>
          </p:nvPr>
        </p:nvSpPr>
        <p:spPr/>
        <p:txBody>
          <a:bodyPr/>
          <a:lstStyle/>
          <a:p>
            <a:r>
              <a:rPr lang="en-GB" dirty="0"/>
              <a:t>Sphinx</a:t>
            </a:r>
            <a:endParaRPr lang="en-US" dirty="0"/>
          </a:p>
        </p:txBody>
      </p:sp>
      <p:sp>
        <p:nvSpPr>
          <p:cNvPr id="3" name="Content Placeholder 2">
            <a:extLst>
              <a:ext uri="{FF2B5EF4-FFF2-40B4-BE49-F238E27FC236}">
                <a16:creationId xmlns:a16="http://schemas.microsoft.com/office/drawing/2014/main" id="{CB8A484E-0BBA-403B-A416-0D79C036D6E9}"/>
              </a:ext>
            </a:extLst>
          </p:cNvPr>
          <p:cNvSpPr>
            <a:spLocks noGrp="1"/>
          </p:cNvSpPr>
          <p:nvPr>
            <p:ph idx="1"/>
          </p:nvPr>
        </p:nvSpPr>
        <p:spPr/>
        <p:txBody>
          <a:bodyPr/>
          <a:lstStyle/>
          <a:p>
            <a:pPr marL="0" indent="0">
              <a:buNone/>
            </a:pPr>
            <a:r>
              <a:rPr lang="pl-PL" dirty="0"/>
              <a:t>Sphinx – system tworzenia i generowania dokumentacji technicznej, który konwertuje pliki źródłowe reStructuredText najczęściej do dokumentu HTML, ale możliwe jest również określenie innych formatów wyjściowych, np.: LaTeX, PDF, ePUB</a:t>
            </a:r>
            <a:r>
              <a:rPr lang="en-GB" dirty="0"/>
              <a:t>.</a:t>
            </a:r>
            <a:endParaRPr lang="en-US" dirty="0"/>
          </a:p>
        </p:txBody>
      </p:sp>
    </p:spTree>
    <p:extLst>
      <p:ext uri="{BB962C8B-B14F-4D97-AF65-F5344CB8AC3E}">
        <p14:creationId xmlns:p14="http://schemas.microsoft.com/office/powerpoint/2010/main" val="2042393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6C4A9-E186-401F-8288-5B62C75B566C}"/>
              </a:ext>
            </a:extLst>
          </p:cNvPr>
          <p:cNvSpPr>
            <a:spLocks noGrp="1"/>
          </p:cNvSpPr>
          <p:nvPr>
            <p:ph type="title"/>
          </p:nvPr>
        </p:nvSpPr>
        <p:spPr/>
        <p:txBody>
          <a:bodyPr/>
          <a:lstStyle/>
          <a:p>
            <a:r>
              <a:rPr lang="en-GB" dirty="0"/>
              <a:t>Sphinx</a:t>
            </a:r>
            <a:endParaRPr lang="en-US" dirty="0"/>
          </a:p>
        </p:txBody>
      </p:sp>
      <p:sp>
        <p:nvSpPr>
          <p:cNvPr id="3" name="Content Placeholder 2">
            <a:extLst>
              <a:ext uri="{FF2B5EF4-FFF2-40B4-BE49-F238E27FC236}">
                <a16:creationId xmlns:a16="http://schemas.microsoft.com/office/drawing/2014/main" id="{CB8A484E-0BBA-403B-A416-0D79C036D6E9}"/>
              </a:ext>
            </a:extLst>
          </p:cNvPr>
          <p:cNvSpPr>
            <a:spLocks noGrp="1"/>
          </p:cNvSpPr>
          <p:nvPr>
            <p:ph idx="1"/>
          </p:nvPr>
        </p:nvSpPr>
        <p:spPr/>
        <p:txBody>
          <a:bodyPr>
            <a:normAutofit fontScale="85000" lnSpcReduction="10000"/>
          </a:bodyPr>
          <a:lstStyle/>
          <a:p>
            <a:pPr marL="0" indent="0">
              <a:buNone/>
            </a:pPr>
            <a:r>
              <a:rPr lang="pl-PL" dirty="0"/>
              <a:t>Zastosowanie zwykłego tekstu podczas tworzenia dokumentacji w systemie Sphinx umożliwia nie tylko łatwe dostosowanie formatu wyjściowego do oczekiwań odbiorców, ale staje się szczególnie przydatne w przypadku korzystania z systemu kontroli wersji, który umożliwia śledzenie zmian w plikach źródłowych pisanych w języku znaczników reStructuredText, w odróżnieniu od sytuacji, kiedy dokumentacja pisana jest w plikach binarnych, takich jak np. format .doc w (Microsoft Word). Dodatkowo zwykły tekst może być z łatwością przenoszony między różnymi platformami i systemami operacyjnymi, dzięki temu dokumentacja napisana w systemie Sphinx jest wysoce przenoszalna. </a:t>
            </a:r>
            <a:endParaRPr lang="en-US" dirty="0"/>
          </a:p>
        </p:txBody>
      </p:sp>
    </p:spTree>
    <p:extLst>
      <p:ext uri="{BB962C8B-B14F-4D97-AF65-F5344CB8AC3E}">
        <p14:creationId xmlns:p14="http://schemas.microsoft.com/office/powerpoint/2010/main" val="81074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6C4A9-E186-401F-8288-5B62C75B566C}"/>
              </a:ext>
            </a:extLst>
          </p:cNvPr>
          <p:cNvSpPr>
            <a:spLocks noGrp="1"/>
          </p:cNvSpPr>
          <p:nvPr>
            <p:ph type="title"/>
          </p:nvPr>
        </p:nvSpPr>
        <p:spPr/>
        <p:txBody>
          <a:bodyPr/>
          <a:lstStyle/>
          <a:p>
            <a:r>
              <a:rPr lang="en-GB" dirty="0"/>
              <a:t>Sphinx</a:t>
            </a:r>
            <a:endParaRPr lang="en-US" dirty="0"/>
          </a:p>
        </p:txBody>
      </p:sp>
      <p:sp>
        <p:nvSpPr>
          <p:cNvPr id="3" name="Content Placeholder 2">
            <a:extLst>
              <a:ext uri="{FF2B5EF4-FFF2-40B4-BE49-F238E27FC236}">
                <a16:creationId xmlns:a16="http://schemas.microsoft.com/office/drawing/2014/main" id="{CB8A484E-0BBA-403B-A416-0D79C036D6E9}"/>
              </a:ext>
            </a:extLst>
          </p:cNvPr>
          <p:cNvSpPr>
            <a:spLocks noGrp="1"/>
          </p:cNvSpPr>
          <p:nvPr>
            <p:ph idx="1"/>
          </p:nvPr>
        </p:nvSpPr>
        <p:spPr/>
        <p:txBody>
          <a:bodyPr>
            <a:normAutofit fontScale="85000" lnSpcReduction="10000"/>
          </a:bodyPr>
          <a:lstStyle/>
          <a:p>
            <a:pPr marL="0" indent="0">
              <a:buNone/>
            </a:pPr>
            <a:r>
              <a:rPr lang="pl-PL" dirty="0"/>
              <a:t>Zastosowanie zwykłego tekstu podczas tworzenia dokumentacji w systemie Sphinx umożliwia nie tylko łatwe dostosowanie formatu wyjściowego do oczekiwań odbiorców, ale staje się szczególnie przydatne w przypadku korzystania z systemu kontroli wersji, który umożliwia śledzenie zmian w plikach źródłowych pisanych w języku znaczników reStructuredText, w odróżnieniu od sytuacji, kiedy dokumentacja pisana jest w plikach binarnych, takich jak np. format .doc w (Microsoft Word). Dodatkowo zwykły tekst może być z łatwością przenoszony między różnymi platformami i systemami operacyjnymi, dzięki temu dokumentacja napisana w systemie Sphinx jest wysoce przenoszalna. </a:t>
            </a:r>
            <a:endParaRPr lang="en-US" dirty="0"/>
          </a:p>
        </p:txBody>
      </p:sp>
    </p:spTree>
    <p:extLst>
      <p:ext uri="{BB962C8B-B14F-4D97-AF65-F5344CB8AC3E}">
        <p14:creationId xmlns:p14="http://schemas.microsoft.com/office/powerpoint/2010/main" val="109601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6C4A9-E186-401F-8288-5B62C75B566C}"/>
              </a:ext>
            </a:extLst>
          </p:cNvPr>
          <p:cNvSpPr>
            <a:spLocks noGrp="1"/>
          </p:cNvSpPr>
          <p:nvPr>
            <p:ph type="title"/>
          </p:nvPr>
        </p:nvSpPr>
        <p:spPr/>
        <p:txBody>
          <a:bodyPr/>
          <a:lstStyle/>
          <a:p>
            <a:r>
              <a:rPr lang="en-GB" dirty="0" err="1"/>
              <a:t>Przed</a:t>
            </a:r>
            <a:r>
              <a:rPr lang="en-GB" dirty="0"/>
              <a:t> </a:t>
            </a:r>
            <a:r>
              <a:rPr lang="en-GB" dirty="0" err="1"/>
              <a:t>zastosowaniem</a:t>
            </a:r>
            <a:endParaRPr lang="en-US" dirty="0"/>
          </a:p>
        </p:txBody>
      </p:sp>
      <p:sp>
        <p:nvSpPr>
          <p:cNvPr id="3" name="Content Placeholder 2">
            <a:extLst>
              <a:ext uri="{FF2B5EF4-FFF2-40B4-BE49-F238E27FC236}">
                <a16:creationId xmlns:a16="http://schemas.microsoft.com/office/drawing/2014/main" id="{CB8A484E-0BBA-403B-A416-0D79C036D6E9}"/>
              </a:ext>
            </a:extLst>
          </p:cNvPr>
          <p:cNvSpPr>
            <a:spLocks noGrp="1"/>
          </p:cNvSpPr>
          <p:nvPr>
            <p:ph idx="1"/>
          </p:nvPr>
        </p:nvSpPr>
        <p:spPr/>
        <p:txBody>
          <a:bodyPr>
            <a:normAutofit/>
          </a:bodyPr>
          <a:lstStyle/>
          <a:p>
            <a:pPr marL="0" indent="0">
              <a:buNone/>
            </a:pPr>
            <a:r>
              <a:rPr lang="pl-PL" dirty="0"/>
              <a:t>Przed zainstalowaniem systemu Sphinx należy spełnić warunki zależności z innymi modułami Pythona:</a:t>
            </a:r>
            <a:endParaRPr lang="en-GB" dirty="0"/>
          </a:p>
          <a:p>
            <a:pPr marL="0" indent="0">
              <a:buNone/>
            </a:pPr>
            <a:r>
              <a:rPr lang="pl-PL" dirty="0"/>
              <a:t>Pygments (PyPI)</a:t>
            </a:r>
            <a:endParaRPr lang="en-GB" dirty="0"/>
          </a:p>
          <a:p>
            <a:pPr marL="0" indent="0">
              <a:buNone/>
            </a:pPr>
            <a:r>
              <a:rPr lang="pl-PL" dirty="0"/>
              <a:t>Jinja2 (PyPI)</a:t>
            </a:r>
            <a:endParaRPr lang="en-GB" dirty="0"/>
          </a:p>
          <a:p>
            <a:pPr marL="0" indent="0">
              <a:buNone/>
            </a:pPr>
            <a:r>
              <a:rPr lang="pl-PL" dirty="0"/>
              <a:t>docutils (PyPI)</a:t>
            </a:r>
            <a:endParaRPr lang="en-US" dirty="0"/>
          </a:p>
        </p:txBody>
      </p:sp>
    </p:spTree>
    <p:extLst>
      <p:ext uri="{BB962C8B-B14F-4D97-AF65-F5344CB8AC3E}">
        <p14:creationId xmlns:p14="http://schemas.microsoft.com/office/powerpoint/2010/main" val="1520661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AC74-C201-448F-A888-0323608F58AE}"/>
              </a:ext>
            </a:extLst>
          </p:cNvPr>
          <p:cNvSpPr>
            <a:spLocks noGrp="1"/>
          </p:cNvSpPr>
          <p:nvPr>
            <p:ph type="title"/>
          </p:nvPr>
        </p:nvSpPr>
        <p:spPr/>
        <p:txBody>
          <a:bodyPr/>
          <a:lstStyle/>
          <a:p>
            <a:r>
              <a:rPr lang="en-GB" dirty="0" err="1"/>
              <a:t>Tworzenie</a:t>
            </a:r>
            <a:r>
              <a:rPr lang="en-GB" dirty="0"/>
              <a:t> </a:t>
            </a:r>
            <a:r>
              <a:rPr lang="en-GB" dirty="0" err="1"/>
              <a:t>dokumentacji</a:t>
            </a:r>
            <a:r>
              <a:rPr lang="en-GB" dirty="0"/>
              <a:t> SPINX</a:t>
            </a:r>
            <a:endParaRPr lang="en-US" dirty="0"/>
          </a:p>
        </p:txBody>
      </p:sp>
      <p:sp>
        <p:nvSpPr>
          <p:cNvPr id="3" name="Content Placeholder 2">
            <a:extLst>
              <a:ext uri="{FF2B5EF4-FFF2-40B4-BE49-F238E27FC236}">
                <a16:creationId xmlns:a16="http://schemas.microsoft.com/office/drawing/2014/main" id="{D3A24AA6-18A2-45FE-9EF6-ECE5EDC0E80A}"/>
              </a:ext>
            </a:extLst>
          </p:cNvPr>
          <p:cNvSpPr>
            <a:spLocks noGrp="1"/>
          </p:cNvSpPr>
          <p:nvPr>
            <p:ph idx="1"/>
          </p:nvPr>
        </p:nvSpPr>
        <p:spPr>
          <a:xfrm>
            <a:off x="1141413" y="1868487"/>
            <a:ext cx="9905999" cy="3541714"/>
          </a:xfrm>
        </p:spPr>
        <p:txBody>
          <a:bodyPr>
            <a:normAutofit fontScale="92500" lnSpcReduction="20000"/>
          </a:bodyPr>
          <a:lstStyle/>
          <a:p>
            <a:r>
              <a:rPr lang="pl-PL" dirty="0"/>
              <a:t>System Sphinx dostarczany jest z wbudowanym skryptem sphinx-quickstart, który po uruchomieniu zadaje użytkownikowi pytania i na podstawie udzielonych odpowiedzi tworzy odpowiednie katalogi oraz domyślny plik konfiguracyjny conf.py.</a:t>
            </a:r>
          </a:p>
          <a:p>
            <a:r>
              <a:rPr lang="pl-PL" dirty="0"/>
              <a:t>Domyślnie tworzone są następujące katalogi i pliki: </a:t>
            </a:r>
            <a:endParaRPr lang="en-US" dirty="0"/>
          </a:p>
          <a:p>
            <a:pPr lvl="1"/>
            <a:r>
              <a:rPr lang="en-US" dirty="0"/>
              <a:t>Source - </a:t>
            </a:r>
            <a:r>
              <a:rPr lang="pl-PL" dirty="0"/>
              <a:t>Folder dla plików źródłowych dokumentacji.</a:t>
            </a:r>
            <a:endParaRPr lang="en-GB" dirty="0"/>
          </a:p>
          <a:p>
            <a:pPr lvl="1"/>
            <a:r>
              <a:rPr lang="en-US" dirty="0"/>
              <a:t>Build - Folder </a:t>
            </a:r>
            <a:r>
              <a:rPr lang="en-US" dirty="0" err="1"/>
              <a:t>dla</a:t>
            </a:r>
            <a:r>
              <a:rPr lang="en-US" dirty="0"/>
              <a:t> </a:t>
            </a:r>
            <a:r>
              <a:rPr lang="en-US" dirty="0" err="1"/>
              <a:t>generowanej</a:t>
            </a:r>
            <a:r>
              <a:rPr lang="en-US" dirty="0"/>
              <a:t> </a:t>
            </a:r>
            <a:r>
              <a:rPr lang="en-US" dirty="0" err="1"/>
              <a:t>dokumentacji</a:t>
            </a:r>
            <a:r>
              <a:rPr lang="en-US" dirty="0"/>
              <a:t>.</a:t>
            </a:r>
          </a:p>
          <a:p>
            <a:pPr lvl="1"/>
            <a:r>
              <a:rPr lang="en-US" dirty="0" err="1"/>
              <a:t>index.rst</a:t>
            </a:r>
            <a:r>
              <a:rPr lang="en-US" dirty="0"/>
              <a:t> – </a:t>
            </a:r>
            <a:r>
              <a:rPr lang="en-US" dirty="0" err="1"/>
              <a:t>Główny</a:t>
            </a:r>
            <a:r>
              <a:rPr lang="en-US" dirty="0"/>
              <a:t> </a:t>
            </a:r>
            <a:r>
              <a:rPr lang="en-US" dirty="0" err="1"/>
              <a:t>plik</a:t>
            </a:r>
            <a:r>
              <a:rPr lang="en-US" dirty="0"/>
              <a:t> </a:t>
            </a:r>
            <a:r>
              <a:rPr lang="en-US" dirty="0" err="1"/>
              <a:t>źródłowy</a:t>
            </a:r>
            <a:r>
              <a:rPr lang="en-US" dirty="0"/>
              <a:t> </a:t>
            </a:r>
            <a:r>
              <a:rPr lang="en-US" dirty="0" err="1"/>
              <a:t>dokumentacji</a:t>
            </a:r>
            <a:endParaRPr lang="en-US" dirty="0"/>
          </a:p>
          <a:p>
            <a:pPr lvl="1"/>
            <a:r>
              <a:rPr lang="en-GB" dirty="0"/>
              <a:t>Conf.py – </a:t>
            </a:r>
            <a:r>
              <a:rPr lang="en-GB" dirty="0" err="1"/>
              <a:t>Główny</a:t>
            </a:r>
            <a:r>
              <a:rPr lang="en-GB" dirty="0"/>
              <a:t> </a:t>
            </a:r>
            <a:r>
              <a:rPr lang="en-GB" dirty="0" err="1"/>
              <a:t>plik</a:t>
            </a:r>
            <a:r>
              <a:rPr lang="en-GB" dirty="0"/>
              <a:t> </a:t>
            </a:r>
            <a:r>
              <a:rPr lang="en-GB" dirty="0" err="1"/>
              <a:t>konfiguracyjny</a:t>
            </a:r>
            <a:r>
              <a:rPr lang="en-GB" dirty="0"/>
              <a:t> </a:t>
            </a:r>
            <a:r>
              <a:rPr lang="en-GB" dirty="0" err="1"/>
              <a:t>dokumentacji</a:t>
            </a:r>
            <a:r>
              <a:rPr lang="en-GB" dirty="0"/>
              <a:t>.</a:t>
            </a:r>
            <a:endParaRPr lang="pl-PL" dirty="0"/>
          </a:p>
        </p:txBody>
      </p:sp>
    </p:spTree>
    <p:extLst>
      <p:ext uri="{BB962C8B-B14F-4D97-AF65-F5344CB8AC3E}">
        <p14:creationId xmlns:p14="http://schemas.microsoft.com/office/powerpoint/2010/main" val="217133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2689715"/>
            <a:ext cx="9905998" cy="1478570"/>
          </a:xfrm>
        </p:spPr>
        <p:txBody>
          <a:bodyPr>
            <a:normAutofit/>
          </a:bodyPr>
          <a:lstStyle/>
          <a:p>
            <a:pPr algn="ctr"/>
            <a:r>
              <a:rPr lang="pl-PL" dirty="0"/>
              <a:t>alterynatyw</a:t>
            </a:r>
            <a:r>
              <a:rPr lang="en-US" dirty="0"/>
              <a:t>a</a:t>
            </a:r>
            <a:r>
              <a:rPr lang="pl-PL" dirty="0"/>
              <a:t> do Asana</a:t>
            </a:r>
            <a:br>
              <a:rPr lang="en-US" dirty="0"/>
            </a:br>
            <a:r>
              <a:rPr lang="en-US" dirty="0"/>
              <a:t>Trello ( Wady i zalety)</a:t>
            </a:r>
            <a:endParaRPr lang="en-US" sz="4400" dirty="0">
              <a:latin typeface="Rockwell" panose="02060603020205020403" pitchFamily="18" charset="0"/>
            </a:endParaRPr>
          </a:p>
        </p:txBody>
      </p:sp>
    </p:spTree>
    <p:extLst>
      <p:ext uri="{BB962C8B-B14F-4D97-AF65-F5344CB8AC3E}">
        <p14:creationId xmlns:p14="http://schemas.microsoft.com/office/powerpoint/2010/main" val="57560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Trello</a:t>
            </a:r>
          </a:p>
        </p:txBody>
      </p:sp>
      <p:sp>
        <p:nvSpPr>
          <p:cNvPr id="3" name="Symbol zastępczy zawartości 2"/>
          <p:cNvSpPr>
            <a:spLocks noGrp="1"/>
          </p:cNvSpPr>
          <p:nvPr>
            <p:ph idx="1"/>
          </p:nvPr>
        </p:nvSpPr>
        <p:spPr>
          <a:xfrm>
            <a:off x="1141412" y="2249486"/>
            <a:ext cx="9905999" cy="4456113"/>
          </a:xfrm>
        </p:spPr>
        <p:txBody>
          <a:bodyPr>
            <a:noAutofit/>
          </a:bodyPr>
          <a:lstStyle/>
          <a:p>
            <a:pPr marL="457200" lvl="1" indent="0">
              <a:buNone/>
            </a:pPr>
            <a:r>
              <a:rPr lang="pl-PL" sz="2400" dirty="0"/>
              <a:t>Opisywaną alterynatywą do Asana będzie aplikacja o nazwie Trello.Trello umożliwia wizualne zarządzanie notatkami, czy raczej jak mówią twórcy — „wszystkim” i dzielenie się tym ze „wszystkimi”. Nieważne czy pracujesz solo, czy z zespołem, Trello ma tę cudowną zaletę, że jest typowym narzędziem. To, co z nim zrobisz zależy tylko od Ciebie oraz Twoich współpracowników.</a:t>
            </a:r>
            <a:endParaRPr lang="en-US" sz="2400" dirty="0"/>
          </a:p>
          <a:p>
            <a:endParaRPr lang="en-US" dirty="0"/>
          </a:p>
        </p:txBody>
      </p:sp>
      <p:pic>
        <p:nvPicPr>
          <p:cNvPr id="4" name="Obraz 3"/>
          <p:cNvPicPr>
            <a:picLocks noChangeAspect="1"/>
          </p:cNvPicPr>
          <p:nvPr/>
        </p:nvPicPr>
        <p:blipFill>
          <a:blip r:embed="rId2"/>
          <a:stretch>
            <a:fillRect/>
          </a:stretch>
        </p:blipFill>
        <p:spPr>
          <a:xfrm>
            <a:off x="5800725" y="592138"/>
            <a:ext cx="4857750" cy="1504950"/>
          </a:xfrm>
          <a:prstGeom prst="rect">
            <a:avLst/>
          </a:prstGeom>
        </p:spPr>
      </p:pic>
    </p:spTree>
    <p:extLst>
      <p:ext uri="{BB962C8B-B14F-4D97-AF65-F5344CB8AC3E}">
        <p14:creationId xmlns:p14="http://schemas.microsoft.com/office/powerpoint/2010/main" val="681924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Przykładowe zalety trello</a:t>
            </a:r>
            <a:endParaRPr lang="en-US" dirty="0"/>
          </a:p>
        </p:txBody>
      </p:sp>
      <p:sp>
        <p:nvSpPr>
          <p:cNvPr id="3" name="Symbol zastępczy zawartości 2"/>
          <p:cNvSpPr>
            <a:spLocks noGrp="1"/>
          </p:cNvSpPr>
          <p:nvPr>
            <p:ph idx="1"/>
          </p:nvPr>
        </p:nvSpPr>
        <p:spPr/>
        <p:txBody>
          <a:bodyPr>
            <a:normAutofit fontScale="85000" lnSpcReduction="20000"/>
          </a:bodyPr>
          <a:lstStyle/>
          <a:p>
            <a:pPr lvl="0"/>
            <a:r>
              <a:rPr lang="pl-PL" dirty="0"/>
              <a:t> Codzienna organizacja - jeśli Twój dzień jest wypełniony różnego rodzaju zadaniami, posiadanie wszystkich tych zadań w jednym miejscu może być niezbędne. Trello może zestawiać wszystkie twoje zadania w listy i nadal pozwala ci uzyskać doskonały widok na cały dzień.</a:t>
            </a:r>
            <a:endParaRPr lang="en-US" dirty="0"/>
          </a:p>
          <a:p>
            <a:pPr lvl="0"/>
            <a:r>
              <a:rPr lang="pl-PL" dirty="0"/>
              <a:t>Śledzenie czasu - Śledzenie czasu niekoniecznie musi być tym, które ładuje się z godziny. To naprawdę wspaniały sposób na zwiększenie wydajności.</a:t>
            </a:r>
            <a:endParaRPr lang="en-US" dirty="0"/>
          </a:p>
          <a:p>
            <a:pPr lvl="0"/>
            <a:r>
              <a:rPr lang="pl-PL" dirty="0"/>
              <a:t>Czytelna lista zadań - Jeśli masz powoli rosnący katalog książek, które chcesz przeczytać, możesz po prostu przechowywać listę w Trello, tworząc karty dla każdej z nich.</a:t>
            </a:r>
            <a:endParaRPr lang="en-US" dirty="0"/>
          </a:p>
          <a:p>
            <a:pPr marL="0" indent="0">
              <a:buNone/>
            </a:pPr>
            <a:r>
              <a:rPr lang="pl-PL" dirty="0"/>
              <a:t> </a:t>
            </a:r>
            <a:endParaRPr lang="en-US" dirty="0"/>
          </a:p>
          <a:p>
            <a:endParaRPr lang="en-US" dirty="0"/>
          </a:p>
        </p:txBody>
      </p:sp>
    </p:spTree>
    <p:extLst>
      <p:ext uri="{BB962C8B-B14F-4D97-AF65-F5344CB8AC3E}">
        <p14:creationId xmlns:p14="http://schemas.microsoft.com/office/powerpoint/2010/main" val="2570868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Przykładowe zalety trello</a:t>
            </a:r>
            <a:r>
              <a:rPr lang="en-US" dirty="0"/>
              <a:t> cd.</a:t>
            </a:r>
          </a:p>
        </p:txBody>
      </p:sp>
      <p:sp>
        <p:nvSpPr>
          <p:cNvPr id="3" name="Symbol zastępczy zawartości 2"/>
          <p:cNvSpPr>
            <a:spLocks noGrp="1"/>
          </p:cNvSpPr>
          <p:nvPr>
            <p:ph idx="1"/>
          </p:nvPr>
        </p:nvSpPr>
        <p:spPr/>
        <p:txBody>
          <a:bodyPr>
            <a:normAutofit fontScale="85000" lnSpcReduction="10000"/>
          </a:bodyPr>
          <a:lstStyle/>
          <a:p>
            <a:pPr lvl="0"/>
            <a:r>
              <a:rPr lang="pl-PL" dirty="0"/>
              <a:t>Łatwe palnowanie wakacji - Planowanie wakacji zazwyczaj wymaga wielu decyzji. Trello pomaga to uprościć, tworząc listy codziennych czynności.</a:t>
            </a:r>
            <a:endParaRPr lang="en-US" dirty="0"/>
          </a:p>
          <a:p>
            <a:pPr lvl="0"/>
            <a:r>
              <a:rPr lang="pl-PL" dirty="0"/>
              <a:t> Zarządzaj budżetem - Trello może pomóc w stworzeniu planu finansowego. Możesz skonfigurować karty i śledzić dochody i wydatki, kiedy ich potrzebujesz.</a:t>
            </a:r>
            <a:endParaRPr lang="en-US" dirty="0"/>
          </a:p>
          <a:p>
            <a:pPr lvl="0"/>
            <a:r>
              <a:rPr lang="pl-PL" dirty="0"/>
              <a:t>Zarządzanie projektami - niezależnie od projektu, Trello będzie do Twojej dyspozycji. Utworzenie tablicy z indywidualnymi listami może zarządzać wszystkimi małymi zadaniami, które są częścią twojego ogólnego projektu</a:t>
            </a:r>
            <a:r>
              <a:rPr lang="en-US" dirty="0"/>
              <a:t> </a:t>
            </a:r>
            <a:r>
              <a:rPr lang="pl-PL" dirty="0"/>
              <a:t>decyzji. Trello pomaga to uprościć, łącza listy codziennych operacji.</a:t>
            </a:r>
            <a:endParaRPr lang="en-US" dirty="0"/>
          </a:p>
          <a:p>
            <a:pPr marL="0" indent="0">
              <a:buNone/>
            </a:pPr>
            <a:endParaRPr lang="en-US" dirty="0"/>
          </a:p>
        </p:txBody>
      </p:sp>
    </p:spTree>
    <p:extLst>
      <p:ext uri="{BB962C8B-B14F-4D97-AF65-F5344CB8AC3E}">
        <p14:creationId xmlns:p14="http://schemas.microsoft.com/office/powerpoint/2010/main" val="767774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Przykładowe </a:t>
            </a:r>
            <a:r>
              <a:rPr lang="pl-PL" dirty="0"/>
              <a:t>Wady aplikacji Trello</a:t>
            </a:r>
            <a:endParaRPr lang="en-US" dirty="0"/>
          </a:p>
        </p:txBody>
      </p:sp>
      <p:sp>
        <p:nvSpPr>
          <p:cNvPr id="3" name="Symbol zastępczy zawartości 2"/>
          <p:cNvSpPr>
            <a:spLocks noGrp="1"/>
          </p:cNvSpPr>
          <p:nvPr>
            <p:ph idx="1"/>
          </p:nvPr>
        </p:nvSpPr>
        <p:spPr/>
        <p:txBody>
          <a:bodyPr>
            <a:normAutofit fontScale="85000" lnSpcReduction="20000"/>
          </a:bodyPr>
          <a:lstStyle/>
          <a:p>
            <a:pPr lvl="0"/>
            <a:r>
              <a:rPr lang="pl-PL" dirty="0"/>
              <a:t>Nie ma wsparcja offline - głównym problemem nie tylko Trello, ale ogólnie tego rodzaju oprogramowania jest poleganie na danych. Jeśli nie masz dostępu do Internetu, nie masz dostępu do swojego Trello. Dostęp do danych może nie wydawać się problemem, biorąc pod uwagę wiek, w którym żyjemy, ale niestety zawsze będą sytuacje, w których nie będzie można uzyskać dostępu do danych.</a:t>
            </a:r>
            <a:endParaRPr lang="en-US" dirty="0"/>
          </a:p>
          <a:p>
            <a:pPr lvl="0"/>
            <a:r>
              <a:rPr lang="pl-PL" dirty="0"/>
              <a:t> Pamięć jest ograniczona - chociaż Trello może przechowywać wiele załączników, załączniki te są ograniczone do 250 MB na przesyłanie, jeśli jesteś złotym członkiem. Problem polega na tym, że masz tylko 10 MB na przesyłkę, jeśli jesteś podstawowym członkiem.</a:t>
            </a:r>
            <a:endParaRPr lang="en-US" dirty="0"/>
          </a:p>
        </p:txBody>
      </p:sp>
    </p:spTree>
    <p:extLst>
      <p:ext uri="{BB962C8B-B14F-4D97-AF65-F5344CB8AC3E}">
        <p14:creationId xmlns:p14="http://schemas.microsoft.com/office/powerpoint/2010/main" val="1443806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2689715"/>
            <a:ext cx="9905998" cy="1478570"/>
          </a:xfrm>
        </p:spPr>
        <p:txBody>
          <a:bodyPr>
            <a:normAutofit/>
          </a:bodyPr>
          <a:lstStyle/>
          <a:p>
            <a:pPr algn="ctr"/>
            <a:r>
              <a:rPr lang="en-GB" sz="4400" dirty="0">
                <a:latin typeface="Rockwell" panose="02060603020205020403" pitchFamily="18" charset="0"/>
              </a:rPr>
              <a:t>docker</a:t>
            </a:r>
            <a:endParaRPr lang="en-US" sz="4400" dirty="0">
              <a:latin typeface="Rockwell" panose="02060603020205020403" pitchFamily="18" charset="0"/>
            </a:endParaRPr>
          </a:p>
        </p:txBody>
      </p:sp>
    </p:spTree>
    <p:extLst>
      <p:ext uri="{BB962C8B-B14F-4D97-AF65-F5344CB8AC3E}">
        <p14:creationId xmlns:p14="http://schemas.microsoft.com/office/powerpoint/2010/main" val="2172179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1413" y="618518"/>
            <a:ext cx="10499044" cy="1478570"/>
          </a:xfrm>
        </p:spPr>
        <p:txBody>
          <a:bodyPr/>
          <a:lstStyle/>
          <a:p>
            <a:r>
              <a:rPr lang="en-US" dirty="0"/>
              <a:t>Przykładowe </a:t>
            </a:r>
            <a:r>
              <a:rPr lang="pl-PL" dirty="0"/>
              <a:t>Wady aplikacji Trello</a:t>
            </a:r>
            <a:r>
              <a:rPr lang="en-US" dirty="0"/>
              <a:t> cd.</a:t>
            </a:r>
          </a:p>
        </p:txBody>
      </p:sp>
      <p:sp>
        <p:nvSpPr>
          <p:cNvPr id="3" name="Symbol zastępczy zawartości 2"/>
          <p:cNvSpPr>
            <a:spLocks noGrp="1"/>
          </p:cNvSpPr>
          <p:nvPr>
            <p:ph idx="1"/>
          </p:nvPr>
        </p:nvSpPr>
        <p:spPr/>
        <p:txBody>
          <a:bodyPr>
            <a:normAutofit fontScale="92500"/>
          </a:bodyPr>
          <a:lstStyle/>
          <a:p>
            <a:pPr lvl="0"/>
            <a:r>
              <a:rPr lang="pl-PL" dirty="0"/>
              <a:t>Komentowanie - ciągłym problemem związanym z Trello, który należy naprawić, jest to, że nie można edytować komentarza na karcie. Po opublikowaniu i zapisaniu komentarza pojawi się opcja napisania nowego komentarza zamiast edycji oryginalnego.</a:t>
            </a:r>
            <a:endParaRPr lang="en-US" dirty="0"/>
          </a:p>
          <a:p>
            <a:pPr lvl="0"/>
            <a:r>
              <a:rPr lang="pl-PL" dirty="0"/>
              <a:t>Zarządzanie dużymi projekatmi bywa problematyczne - jeśli chodzi o mniejsze projekty, Trello ma swoje. Jeśli jednak zarządzanie projektami na większą skalę jest wymagane, być może Trello nie jest najlepszą opcją.</a:t>
            </a:r>
            <a:endParaRPr lang="en-US" dirty="0"/>
          </a:p>
        </p:txBody>
      </p:sp>
    </p:spTree>
    <p:extLst>
      <p:ext uri="{BB962C8B-B14F-4D97-AF65-F5344CB8AC3E}">
        <p14:creationId xmlns:p14="http://schemas.microsoft.com/office/powerpoint/2010/main" val="1774429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2689715"/>
            <a:ext cx="9905998" cy="1478570"/>
          </a:xfrm>
        </p:spPr>
        <p:txBody>
          <a:bodyPr>
            <a:normAutofit/>
          </a:bodyPr>
          <a:lstStyle/>
          <a:p>
            <a:pPr algn="ctr"/>
            <a:r>
              <a:rPr lang="en-GB" sz="4400" dirty="0">
                <a:latin typeface="Rockwell" panose="02060603020205020403" pitchFamily="18" charset="0"/>
              </a:rPr>
              <a:t>Dziękujemy za uwagę</a:t>
            </a:r>
            <a:endParaRPr lang="en-US" sz="4400" dirty="0">
              <a:latin typeface="Rockwell" panose="02060603020205020403" pitchFamily="18" charset="0"/>
            </a:endParaRPr>
          </a:p>
        </p:txBody>
      </p:sp>
    </p:spTree>
    <p:extLst>
      <p:ext uri="{BB962C8B-B14F-4D97-AF65-F5344CB8AC3E}">
        <p14:creationId xmlns:p14="http://schemas.microsoft.com/office/powerpoint/2010/main" val="969963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GB" sz="4400" dirty="0">
                <a:latin typeface="Rockwell" panose="02060603020205020403" pitchFamily="18" charset="0"/>
              </a:rPr>
              <a:t>Docker</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r>
              <a:rPr lang="en-GB" dirty="0">
                <a:latin typeface="Tahoma" panose="020B0604030504040204" pitchFamily="34" charset="0"/>
                <a:ea typeface="Tahoma" panose="020B0604030504040204" pitchFamily="34" charset="0"/>
                <a:cs typeface="Tahoma" panose="020B0604030504040204" pitchFamily="34" charset="0"/>
              </a:rPr>
              <a:t>Docker to </a:t>
            </a:r>
            <a:r>
              <a:rPr lang="en-GB" dirty="0" err="1">
                <a:latin typeface="Tahoma" panose="020B0604030504040204" pitchFamily="34" charset="0"/>
                <a:ea typeface="Tahoma" panose="020B0604030504040204" pitchFamily="34" charset="0"/>
                <a:cs typeface="Tahoma" panose="020B0604030504040204" pitchFamily="34" charset="0"/>
              </a:rPr>
              <a:t>narzędzie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które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pozwala</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umieścić</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aplikację</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oraz</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jej</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zależności</a:t>
            </a:r>
            <a:r>
              <a:rPr lang="en-GB" dirty="0">
                <a:latin typeface="Tahoma" panose="020B0604030504040204" pitchFamily="34" charset="0"/>
                <a:ea typeface="Tahoma" panose="020B0604030504040204" pitchFamily="34" charset="0"/>
                <a:cs typeface="Tahoma" panose="020B0604030504040204" pitchFamily="34" charset="0"/>
              </a:rPr>
              <a:t> w </a:t>
            </a:r>
            <a:r>
              <a:rPr lang="en-GB" dirty="0" err="1">
                <a:latin typeface="Tahoma" panose="020B0604030504040204" pitchFamily="34" charset="0"/>
                <a:ea typeface="Tahoma" panose="020B0604030504040204" pitchFamily="34" charset="0"/>
                <a:cs typeface="Tahoma" panose="020B0604030504040204" pitchFamily="34" charset="0"/>
              </a:rPr>
              <a:t>lekkim</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przenośnym</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wirtualnym</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kontenerze</a:t>
            </a:r>
            <a:r>
              <a:rPr lang="en-GB" dirty="0">
                <a:latin typeface="Tahoma" panose="020B0604030504040204" pitchFamily="34" charset="0"/>
                <a:ea typeface="Tahoma" panose="020B0604030504040204" pitchFamily="34" charset="0"/>
                <a:cs typeface="Tahoma" panose="020B0604030504040204" pitchFamily="34" charset="0"/>
              </a:rPr>
              <a:t> – </a:t>
            </a:r>
            <a:r>
              <a:rPr lang="en-GB" dirty="0" err="1">
                <a:latin typeface="Tahoma" panose="020B0604030504040204" pitchFamily="34" charset="0"/>
                <a:ea typeface="Tahoma" panose="020B0604030504040204" pitchFamily="34" charset="0"/>
                <a:cs typeface="Tahoma" panose="020B0604030504040204" pitchFamily="34" charset="0"/>
              </a:rPr>
              <a:t>który</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można</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uruchomić</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prawie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na</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każdym</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serwerze</a:t>
            </a:r>
            <a:r>
              <a:rPr lang="en-GB" dirty="0">
                <a:latin typeface="Tahoma" panose="020B0604030504040204" pitchFamily="34" charset="0"/>
                <a:ea typeface="Tahoma" panose="020B0604030504040204" pitchFamily="34" charset="0"/>
                <a:cs typeface="Tahoma" panose="020B0604030504040204" pitchFamily="34" charset="0"/>
              </a:rPr>
              <a:t>.</a:t>
            </a:r>
            <a:br>
              <a:rPr lang="en-GB" dirty="0">
                <a:latin typeface="Tahoma" panose="020B0604030504040204" pitchFamily="34" charset="0"/>
                <a:ea typeface="Tahoma" panose="020B0604030504040204" pitchFamily="34" charset="0"/>
                <a:cs typeface="Tahoma" panose="020B0604030504040204" pitchFamily="34" charset="0"/>
              </a:rPr>
            </a:br>
            <a:endParaRPr lang="en-GB" dirty="0">
              <a:latin typeface="Tahoma" panose="020B0604030504040204" pitchFamily="34" charset="0"/>
              <a:ea typeface="Tahoma" panose="020B0604030504040204" pitchFamily="34" charset="0"/>
              <a:cs typeface="Tahoma" panose="020B0604030504040204" pitchFamily="34" charset="0"/>
            </a:endParaRPr>
          </a:p>
          <a:p>
            <a:r>
              <a:rPr lang="en-GB" dirty="0" err="1">
                <a:latin typeface="Tahoma" panose="020B0604030504040204" pitchFamily="34" charset="0"/>
                <a:ea typeface="Tahoma" panose="020B0604030504040204" pitchFamily="34" charset="0"/>
                <a:cs typeface="Tahoma" panose="020B0604030504040204" pitchFamily="34" charset="0"/>
              </a:rPr>
              <a:t>Gwarantuje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nam</a:t>
            </a:r>
            <a:r>
              <a:rPr lang="en-GB" dirty="0">
                <a:latin typeface="Tahoma" panose="020B0604030504040204" pitchFamily="34" charset="0"/>
                <a:ea typeface="Tahoma" panose="020B0604030504040204" pitchFamily="34" charset="0"/>
                <a:cs typeface="Tahoma" panose="020B0604030504040204" pitchFamily="34" charset="0"/>
              </a:rPr>
              <a:t> to, </a:t>
            </a:r>
            <a:r>
              <a:rPr lang="en-GB" dirty="0" err="1">
                <a:latin typeface="Tahoma" panose="020B0604030504040204" pitchFamily="34" charset="0"/>
                <a:ea typeface="Tahoma" panose="020B0604030504040204" pitchFamily="34" charset="0"/>
                <a:cs typeface="Tahoma" panose="020B0604030504040204" pitchFamily="34" charset="0"/>
              </a:rPr>
              <a:t>że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oprogramowanie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będzie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zawsze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działać</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tak</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samo</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niezależnie</a:t>
            </a:r>
            <a:r>
              <a:rPr lang="en-GB" dirty="0">
                <a:latin typeface="Tahoma" panose="020B0604030504040204" pitchFamily="34" charset="0"/>
                <a:ea typeface="Tahoma" panose="020B0604030504040204" pitchFamily="34" charset="0"/>
                <a:cs typeface="Tahoma" panose="020B0604030504040204" pitchFamily="34" charset="0"/>
              </a:rPr>
              <a:t> od </a:t>
            </a:r>
            <a:r>
              <a:rPr lang="en-GB" dirty="0" err="1">
                <a:latin typeface="Tahoma" panose="020B0604030504040204" pitchFamily="34" charset="0"/>
                <a:ea typeface="Tahoma" panose="020B0604030504040204" pitchFamily="34" charset="0"/>
                <a:cs typeface="Tahoma" panose="020B0604030504040204" pitchFamily="34" charset="0"/>
              </a:rPr>
              <a:t>architektury</a:t>
            </a:r>
            <a:r>
              <a:rPr lang="en-GB" dirty="0">
                <a:latin typeface="Tahoma" panose="020B0604030504040204" pitchFamily="34" charset="0"/>
                <a:ea typeface="Tahoma" panose="020B0604030504040204" pitchFamily="34" charset="0"/>
                <a:cs typeface="Tahoma" panose="020B0604030504040204" pitchFamily="34" charset="0"/>
              </a:rPr>
              <a:t> system </a:t>
            </a:r>
            <a:r>
              <a:rPr lang="en-GB" dirty="0" err="1">
                <a:latin typeface="Tahoma" panose="020B0604030504040204" pitchFamily="34" charset="0"/>
                <a:ea typeface="Tahoma" panose="020B0604030504040204" pitchFamily="34" charset="0"/>
                <a:cs typeface="Tahoma" panose="020B0604030504040204" pitchFamily="34" charset="0"/>
              </a:rPr>
              <a:t>i</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środowiska</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na</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którym</a:t>
            </a:r>
            <a:r>
              <a:rPr lang="en-GB" dirty="0">
                <a:latin typeface="Tahoma" panose="020B0604030504040204" pitchFamily="34" charset="0"/>
                <a:ea typeface="Tahoma" panose="020B0604030504040204" pitchFamily="34" charset="0"/>
                <a:cs typeface="Tahoma" panose="020B0604030504040204" pitchFamily="34" charset="0"/>
              </a:rPr>
              <a:t> go </a:t>
            </a:r>
            <a:r>
              <a:rPr lang="en-GB" dirty="0" err="1">
                <a:latin typeface="Tahoma" panose="020B0604030504040204" pitchFamily="34" charset="0"/>
                <a:ea typeface="Tahoma" panose="020B0604030504040204" pitchFamily="34" charset="0"/>
                <a:cs typeface="Tahoma" panose="020B0604030504040204" pitchFamily="34" charset="0"/>
              </a:rPr>
              <a:t>uruchomi</a:t>
            </a:r>
            <a:r>
              <a:rPr lang="en-GB"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41860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GB" sz="4400" dirty="0">
                <a:latin typeface="Rockwell" panose="02060603020205020403" pitchFamily="18" charset="0"/>
              </a:rPr>
              <a:t>Docker vs </a:t>
            </a:r>
            <a:r>
              <a:rPr lang="en-GB" sz="4400" dirty="0" err="1">
                <a:latin typeface="Rockwell" panose="02060603020205020403" pitchFamily="18" charset="0"/>
              </a:rPr>
              <a:t>vm</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1843087"/>
            <a:ext cx="9905999" cy="3541714"/>
          </a:xfrm>
        </p:spPr>
        <p:txBody>
          <a:bodyPr>
            <a:normAutofit lnSpcReduction="10000"/>
          </a:bodyPr>
          <a:lstStyle/>
          <a:p>
            <a:r>
              <a:rPr lang="en-GB" dirty="0" err="1">
                <a:latin typeface="Tahoma" panose="020B0604030504040204" pitchFamily="34" charset="0"/>
                <a:ea typeface="Tahoma" panose="020B0604030504040204" pitchFamily="34" charset="0"/>
                <a:cs typeface="Tahoma" panose="020B0604030504040204" pitchFamily="34" charset="0"/>
              </a:rPr>
              <a:t>Maszyny</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wirtualne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emulują</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całe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systemy</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operacyjne</a:t>
            </a:r>
            <a:endParaRPr lang="en-GB" dirty="0">
              <a:latin typeface="Tahoma" panose="020B0604030504040204" pitchFamily="34" charset="0"/>
              <a:ea typeface="Tahoma" panose="020B0604030504040204" pitchFamily="34" charset="0"/>
              <a:cs typeface="Tahoma" panose="020B0604030504040204" pitchFamily="34" charset="0"/>
            </a:endParaRPr>
          </a:p>
          <a:p>
            <a:r>
              <a:rPr lang="en-GB" dirty="0">
                <a:latin typeface="Tahoma" panose="020B0604030504040204" pitchFamily="34" charset="0"/>
                <a:ea typeface="Tahoma" panose="020B0604030504040204" pitchFamily="34" charset="0"/>
                <a:cs typeface="Tahoma" panose="020B0604030504040204" pitchFamily="34" charset="0"/>
              </a:rPr>
              <a:t>Docker </a:t>
            </a:r>
            <a:r>
              <a:rPr lang="en-GB" dirty="0" err="1">
                <a:latin typeface="Tahoma" panose="020B0604030504040204" pitchFamily="34" charset="0"/>
                <a:ea typeface="Tahoma" panose="020B0604030504040204" pitchFamily="34" charset="0"/>
                <a:cs typeface="Tahoma" panose="020B0604030504040204" pitchFamily="34" charset="0"/>
              </a:rPr>
              <a:t>uruchamia</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aplikacje</a:t>
            </a:r>
            <a:r>
              <a:rPr lang="en-GB" dirty="0">
                <a:latin typeface="Tahoma" panose="020B0604030504040204" pitchFamily="34" charset="0"/>
                <a:ea typeface="Tahoma" panose="020B0604030504040204" pitchFamily="34" charset="0"/>
                <a:cs typeface="Tahoma" panose="020B0604030504040204" pitchFamily="34" charset="0"/>
              </a:rPr>
              <a:t> w </a:t>
            </a:r>
            <a:r>
              <a:rPr lang="en-GB" dirty="0" err="1">
                <a:latin typeface="Tahoma" panose="020B0604030504040204" pitchFamily="34" charset="0"/>
                <a:ea typeface="Tahoma" panose="020B0604030504040204" pitchFamily="34" charset="0"/>
                <a:cs typeface="Tahoma" panose="020B0604030504040204" pitchFamily="34" charset="0"/>
              </a:rPr>
              <a:t>tak</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zwanych</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kontenerach</a:t>
            </a:r>
            <a:endParaRPr lang="en-GB" dirty="0">
              <a:latin typeface="Tahoma" panose="020B0604030504040204" pitchFamily="34" charset="0"/>
              <a:ea typeface="Tahoma" panose="020B0604030504040204" pitchFamily="34" charset="0"/>
              <a:cs typeface="Tahoma" panose="020B0604030504040204" pitchFamily="34" charset="0"/>
            </a:endParaRPr>
          </a:p>
          <a:p>
            <a:endParaRPr lang="en-GB" dirty="0">
              <a:latin typeface="Tahoma" panose="020B0604030504040204" pitchFamily="34" charset="0"/>
              <a:ea typeface="Tahoma" panose="020B0604030504040204" pitchFamily="34" charset="0"/>
              <a:cs typeface="Tahoma" panose="020B0604030504040204" pitchFamily="34" charset="0"/>
            </a:endParaRPr>
          </a:p>
          <a:p>
            <a:r>
              <a:rPr lang="en-GB" dirty="0" err="1">
                <a:latin typeface="Tahoma" panose="020B0604030504040204" pitchFamily="34" charset="0"/>
                <a:ea typeface="Tahoma" panose="020B0604030504040204" pitchFamily="34" charset="0"/>
                <a:cs typeface="Tahoma" panose="020B0604030504040204" pitchFamily="34" charset="0"/>
              </a:rPr>
              <a:t>Kontenery</a:t>
            </a:r>
            <a:r>
              <a:rPr lang="en-GB" dirty="0">
                <a:latin typeface="Tahoma" panose="020B0604030504040204" pitchFamily="34" charset="0"/>
                <a:ea typeface="Tahoma" panose="020B0604030504040204" pitchFamily="34" charset="0"/>
                <a:cs typeface="Tahoma" panose="020B0604030504040204" pitchFamily="34" charset="0"/>
              </a:rPr>
              <a:t> to </a:t>
            </a:r>
            <a:r>
              <a:rPr lang="en-GB" dirty="0" err="1">
                <a:latin typeface="Tahoma" panose="020B0604030504040204" pitchFamily="34" charset="0"/>
                <a:ea typeface="Tahoma" panose="020B0604030504040204" pitchFamily="34" charset="0"/>
                <a:cs typeface="Tahoma" panose="020B0604030504040204" pitchFamily="34" charset="0"/>
              </a:rPr>
              <a:t>instancje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obrazów</a:t>
            </a:r>
            <a:br>
              <a:rPr lang="en-GB" dirty="0">
                <a:latin typeface="Tahoma" panose="020B0604030504040204" pitchFamily="34" charset="0"/>
                <a:ea typeface="Tahoma" panose="020B0604030504040204" pitchFamily="34" charset="0"/>
                <a:cs typeface="Tahoma" panose="020B0604030504040204" pitchFamily="34" charset="0"/>
              </a:rPr>
            </a:br>
            <a:r>
              <a:rPr lang="en-GB" dirty="0" err="1">
                <a:latin typeface="Tahoma" panose="020B0604030504040204" pitchFamily="34" charset="0"/>
                <a:ea typeface="Tahoma" panose="020B0604030504040204" pitchFamily="34" charset="0"/>
                <a:cs typeface="Tahoma" panose="020B0604030504040204" pitchFamily="34" charset="0"/>
              </a:rPr>
              <a:t>zawierające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wszelkie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informacje</a:t>
            </a:r>
            <a:br>
              <a:rPr lang="en-GB" dirty="0">
                <a:latin typeface="Tahoma" panose="020B0604030504040204" pitchFamily="34" charset="0"/>
                <a:ea typeface="Tahoma" panose="020B0604030504040204" pitchFamily="34" charset="0"/>
                <a:cs typeface="Tahoma" panose="020B0604030504040204" pitchFamily="34" charset="0"/>
              </a:rPr>
            </a:br>
            <a:r>
              <a:rPr lang="en-GB" dirty="0" err="1">
                <a:latin typeface="Tahoma" panose="020B0604030504040204" pitchFamily="34" charset="0"/>
                <a:ea typeface="Tahoma" panose="020B0604030504040204" pitchFamily="34" charset="0"/>
                <a:cs typeface="Tahoma" panose="020B0604030504040204" pitchFamily="34" charset="0"/>
              </a:rPr>
              <a:t>na</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temat</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tego</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czego</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wymaga</a:t>
            </a:r>
            <a:r>
              <a:rPr lang="en-GB" dirty="0">
                <a:latin typeface="Tahoma" panose="020B0604030504040204" pitchFamily="34" charset="0"/>
                <a:ea typeface="Tahoma" panose="020B0604030504040204" pitchFamily="34" charset="0"/>
                <a:cs typeface="Tahoma" panose="020B0604030504040204" pitchFamily="34" charset="0"/>
              </a:rPr>
              <a:t> </a:t>
            </a:r>
            <a:br>
              <a:rPr lang="en-GB" dirty="0">
                <a:latin typeface="Tahoma" panose="020B0604030504040204" pitchFamily="34" charset="0"/>
                <a:ea typeface="Tahoma" panose="020B0604030504040204" pitchFamily="34" charset="0"/>
                <a:cs typeface="Tahoma" panose="020B0604030504040204" pitchFamily="34" charset="0"/>
              </a:rPr>
            </a:br>
            <a:r>
              <a:rPr lang="en-GB" dirty="0" err="1">
                <a:latin typeface="Tahoma" panose="020B0604030504040204" pitchFamily="34" charset="0"/>
                <a:ea typeface="Tahoma" panose="020B0604030504040204" pitchFamily="34" charset="0"/>
                <a:cs typeface="Tahoma" panose="020B0604030504040204" pitchFamily="34" charset="0"/>
              </a:rPr>
              <a:t>nasza</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aplikacja</a:t>
            </a:r>
            <a:r>
              <a:rPr lang="en-GB" dirty="0">
                <a:latin typeface="Tahoma" panose="020B0604030504040204" pitchFamily="34" charset="0"/>
                <a:ea typeface="Tahoma" panose="020B0604030504040204" pitchFamily="34" charset="0"/>
                <a:cs typeface="Tahoma" panose="020B0604030504040204" pitchFamily="34" charset="0"/>
              </a:rPr>
              <a:t> do </a:t>
            </a:r>
            <a:r>
              <a:rPr lang="en-GB" dirty="0" err="1">
                <a:latin typeface="Tahoma" panose="020B0604030504040204" pitchFamily="34" charset="0"/>
                <a:ea typeface="Tahoma" panose="020B0604030504040204" pitchFamily="34" charset="0"/>
                <a:cs typeface="Tahoma" panose="020B0604030504040204" pitchFamily="34" charset="0"/>
              </a:rPr>
              <a:t>działania</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6C71A9C1-AB28-46BD-8CE8-A2947F9B6209}"/>
              </a:ext>
            </a:extLst>
          </p:cNvPr>
          <p:cNvPicPr>
            <a:picLocks noChangeAspect="1"/>
          </p:cNvPicPr>
          <p:nvPr/>
        </p:nvPicPr>
        <p:blipFill>
          <a:blip r:embed="rId2"/>
          <a:stretch>
            <a:fillRect/>
          </a:stretch>
        </p:blipFill>
        <p:spPr>
          <a:xfrm>
            <a:off x="5994400" y="3275460"/>
            <a:ext cx="6197600" cy="3486150"/>
          </a:xfrm>
          <a:prstGeom prst="rect">
            <a:avLst/>
          </a:prstGeom>
        </p:spPr>
      </p:pic>
    </p:spTree>
    <p:extLst>
      <p:ext uri="{BB962C8B-B14F-4D97-AF65-F5344CB8AC3E}">
        <p14:creationId xmlns:p14="http://schemas.microsoft.com/office/powerpoint/2010/main" val="234253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F374-6CFA-43AD-8456-96BA9E532D31}"/>
              </a:ext>
            </a:extLst>
          </p:cNvPr>
          <p:cNvSpPr>
            <a:spLocks noGrp="1"/>
          </p:cNvSpPr>
          <p:nvPr>
            <p:ph type="title"/>
          </p:nvPr>
        </p:nvSpPr>
        <p:spPr/>
        <p:txBody>
          <a:bodyPr/>
          <a:lstStyle/>
          <a:p>
            <a:r>
              <a:rPr lang="en-GB" dirty="0" err="1"/>
              <a:t>Zalety</a:t>
            </a:r>
            <a:endParaRPr lang="en-US" dirty="0"/>
          </a:p>
        </p:txBody>
      </p:sp>
      <p:sp>
        <p:nvSpPr>
          <p:cNvPr id="3" name="Content Placeholder 2">
            <a:extLst>
              <a:ext uri="{FF2B5EF4-FFF2-40B4-BE49-F238E27FC236}">
                <a16:creationId xmlns:a16="http://schemas.microsoft.com/office/drawing/2014/main" id="{BF93FFFA-2C3C-4E1D-8AA5-7BECCB85B139}"/>
              </a:ext>
            </a:extLst>
          </p:cNvPr>
          <p:cNvSpPr>
            <a:spLocks noGrp="1"/>
          </p:cNvSpPr>
          <p:nvPr>
            <p:ph idx="1"/>
          </p:nvPr>
        </p:nvSpPr>
        <p:spPr/>
        <p:txBody>
          <a:bodyPr/>
          <a:lstStyle/>
          <a:p>
            <a:r>
              <a:rPr lang="en-GB" dirty="0" err="1"/>
              <a:t>Izolacja</a:t>
            </a:r>
            <a:r>
              <a:rPr lang="en-GB" dirty="0"/>
              <a:t> </a:t>
            </a:r>
            <a:r>
              <a:rPr lang="en-GB" dirty="0" err="1"/>
              <a:t>aplikacji</a:t>
            </a:r>
            <a:endParaRPr lang="en-GB" dirty="0"/>
          </a:p>
          <a:p>
            <a:r>
              <a:rPr lang="en-GB" dirty="0" err="1"/>
              <a:t>Szybkie</a:t>
            </a:r>
            <a:r>
              <a:rPr lang="en-GB" dirty="0"/>
              <a:t> </a:t>
            </a:r>
            <a:r>
              <a:rPr lang="en-GB" dirty="0" err="1"/>
              <a:t>wdrażanie</a:t>
            </a:r>
            <a:r>
              <a:rPr lang="en-GB" dirty="0"/>
              <a:t> </a:t>
            </a:r>
            <a:r>
              <a:rPr lang="en-GB" dirty="0" err="1"/>
              <a:t>aplikacji</a:t>
            </a:r>
            <a:endParaRPr lang="en-GB" dirty="0"/>
          </a:p>
          <a:p>
            <a:r>
              <a:rPr lang="en-GB" dirty="0" err="1"/>
              <a:t>Łatwość</a:t>
            </a:r>
            <a:r>
              <a:rPr lang="en-GB" dirty="0"/>
              <a:t> </a:t>
            </a:r>
            <a:r>
              <a:rPr lang="en-GB" dirty="0" err="1"/>
              <a:t>konfiguracji</a:t>
            </a:r>
            <a:endParaRPr lang="en-GB" dirty="0"/>
          </a:p>
          <a:p>
            <a:r>
              <a:rPr lang="en-GB" dirty="0" err="1"/>
              <a:t>Wieloplatformowość</a:t>
            </a:r>
            <a:endParaRPr lang="en-GB" dirty="0"/>
          </a:p>
          <a:p>
            <a:r>
              <a:rPr lang="en-GB" dirty="0" err="1"/>
              <a:t>Możliwość</a:t>
            </a:r>
            <a:r>
              <a:rPr lang="en-GB" dirty="0"/>
              <a:t> </a:t>
            </a:r>
            <a:r>
              <a:rPr lang="en-GB" dirty="0" err="1"/>
              <a:t>ponownego</a:t>
            </a:r>
            <a:r>
              <a:rPr lang="en-GB" dirty="0"/>
              <a:t> </a:t>
            </a:r>
            <a:r>
              <a:rPr lang="en-GB" dirty="0" err="1"/>
              <a:t>użycia</a:t>
            </a:r>
            <a:endParaRPr lang="en-GB" dirty="0"/>
          </a:p>
          <a:p>
            <a:r>
              <a:rPr lang="en-GB" dirty="0" err="1"/>
              <a:t>Wygodna</a:t>
            </a:r>
            <a:r>
              <a:rPr lang="en-GB" dirty="0"/>
              <a:t> </a:t>
            </a:r>
            <a:r>
              <a:rPr lang="en-GB" dirty="0" err="1"/>
              <a:t>obsługa</a:t>
            </a:r>
            <a:r>
              <a:rPr lang="en-GB" dirty="0"/>
              <a:t> </a:t>
            </a:r>
            <a:r>
              <a:rPr lang="en-GB" dirty="0" err="1"/>
              <a:t>zależności</a:t>
            </a:r>
            <a:endParaRPr lang="en-US" dirty="0"/>
          </a:p>
        </p:txBody>
      </p:sp>
    </p:spTree>
    <p:extLst>
      <p:ext uri="{BB962C8B-B14F-4D97-AF65-F5344CB8AC3E}">
        <p14:creationId xmlns:p14="http://schemas.microsoft.com/office/powerpoint/2010/main" val="290587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DE1B-32C3-48FB-98E5-A5D8C79FB09C}"/>
              </a:ext>
            </a:extLst>
          </p:cNvPr>
          <p:cNvSpPr>
            <a:spLocks noGrp="1"/>
          </p:cNvSpPr>
          <p:nvPr>
            <p:ph type="title"/>
          </p:nvPr>
        </p:nvSpPr>
        <p:spPr/>
        <p:txBody>
          <a:bodyPr/>
          <a:lstStyle/>
          <a:p>
            <a:r>
              <a:rPr lang="en-GB" dirty="0" err="1"/>
              <a:t>Warto</a:t>
            </a:r>
            <a:r>
              <a:rPr lang="en-GB" dirty="0"/>
              <a:t> </a:t>
            </a:r>
            <a:r>
              <a:rPr lang="en-GB" dirty="0" err="1"/>
              <a:t>doinstalować</a:t>
            </a:r>
            <a:endParaRPr lang="en-US" dirty="0"/>
          </a:p>
        </p:txBody>
      </p:sp>
      <p:sp>
        <p:nvSpPr>
          <p:cNvPr id="3" name="Content Placeholder 2">
            <a:extLst>
              <a:ext uri="{FF2B5EF4-FFF2-40B4-BE49-F238E27FC236}">
                <a16:creationId xmlns:a16="http://schemas.microsoft.com/office/drawing/2014/main" id="{8917B5C6-66E0-42F3-A679-BC46E462F608}"/>
              </a:ext>
            </a:extLst>
          </p:cNvPr>
          <p:cNvSpPr>
            <a:spLocks noGrp="1"/>
          </p:cNvSpPr>
          <p:nvPr>
            <p:ph idx="1"/>
          </p:nvPr>
        </p:nvSpPr>
        <p:spPr/>
        <p:txBody>
          <a:bodyPr/>
          <a:lstStyle/>
          <a:p>
            <a:r>
              <a:rPr lang="en-GB" dirty="0"/>
              <a:t>Docker compose:</a:t>
            </a:r>
          </a:p>
          <a:p>
            <a:pPr lvl="1"/>
            <a:r>
              <a:rPr lang="en-GB" dirty="0" err="1"/>
              <a:t>Ułatwia</a:t>
            </a:r>
            <a:r>
              <a:rPr lang="en-GB" dirty="0"/>
              <a:t> </a:t>
            </a:r>
            <a:r>
              <a:rPr lang="en-GB" dirty="0" err="1"/>
              <a:t>zarządzania</a:t>
            </a:r>
            <a:r>
              <a:rPr lang="en-GB" dirty="0"/>
              <a:t> </a:t>
            </a:r>
            <a:r>
              <a:rPr lang="en-GB" dirty="0" err="1"/>
              <a:t>kontenerami</a:t>
            </a:r>
            <a:r>
              <a:rPr lang="en-GB" dirty="0"/>
              <a:t> I ich </a:t>
            </a:r>
            <a:r>
              <a:rPr lang="en-GB" dirty="0" err="1"/>
              <a:t>zależnościami</a:t>
            </a:r>
            <a:r>
              <a:rPr lang="en-GB" dirty="0"/>
              <a:t>.</a:t>
            </a:r>
            <a:br>
              <a:rPr lang="en-GB" dirty="0"/>
            </a:br>
            <a:r>
              <a:rPr lang="en-GB" dirty="0"/>
              <a:t>Stack </a:t>
            </a:r>
            <a:r>
              <a:rPr lang="en-GB" dirty="0" err="1"/>
              <a:t>całej</a:t>
            </a:r>
            <a:r>
              <a:rPr lang="en-GB" dirty="0"/>
              <a:t> </a:t>
            </a:r>
            <a:r>
              <a:rPr lang="en-GB" dirty="0" err="1"/>
              <a:t>aplikacji</a:t>
            </a:r>
            <a:r>
              <a:rPr lang="en-GB" dirty="0"/>
              <a:t> </a:t>
            </a:r>
            <a:r>
              <a:rPr lang="en-GB" dirty="0" err="1"/>
              <a:t>opisany</a:t>
            </a:r>
            <a:r>
              <a:rPr lang="en-GB" dirty="0"/>
              <a:t> w </a:t>
            </a:r>
            <a:r>
              <a:rPr lang="en-GB" dirty="0" err="1"/>
              <a:t>pliku</a:t>
            </a:r>
            <a:r>
              <a:rPr lang="en-GB" dirty="0"/>
              <a:t> .</a:t>
            </a:r>
            <a:r>
              <a:rPr lang="en-GB" dirty="0" err="1"/>
              <a:t>yml</a:t>
            </a:r>
            <a:endParaRPr lang="en-GB" dirty="0"/>
          </a:p>
          <a:p>
            <a:r>
              <a:rPr lang="en-GB" dirty="0"/>
              <a:t>Docker machine </a:t>
            </a:r>
            <a:r>
              <a:rPr lang="en-GB" dirty="0" err="1"/>
              <a:t>nfs</a:t>
            </a:r>
            <a:r>
              <a:rPr lang="en-GB" dirty="0"/>
              <a:t>:</a:t>
            </a:r>
          </a:p>
          <a:p>
            <a:pPr lvl="1"/>
            <a:r>
              <a:rPr lang="en-GB" dirty="0" err="1"/>
              <a:t>Aktywuje</a:t>
            </a:r>
            <a:r>
              <a:rPr lang="en-GB" dirty="0"/>
              <a:t> </a:t>
            </a:r>
            <a:r>
              <a:rPr lang="en-GB" dirty="0" err="1"/>
              <a:t>współdzielenie</a:t>
            </a:r>
            <a:r>
              <a:rPr lang="en-GB" dirty="0"/>
              <a:t> </a:t>
            </a:r>
            <a:r>
              <a:rPr lang="en-GB" dirty="0" err="1"/>
              <a:t>plików</a:t>
            </a:r>
            <a:r>
              <a:rPr lang="en-GB" dirty="0"/>
              <a:t> </a:t>
            </a:r>
            <a:r>
              <a:rPr lang="en-GB" dirty="0" err="1"/>
              <a:t>przez</a:t>
            </a:r>
            <a:r>
              <a:rPr lang="en-GB" dirty="0"/>
              <a:t> NFS </a:t>
            </a:r>
            <a:r>
              <a:rPr lang="en-GB" dirty="0" err="1"/>
              <a:t>na</a:t>
            </a:r>
            <a:r>
              <a:rPr lang="en-GB" dirty="0"/>
              <a:t> </a:t>
            </a:r>
            <a:r>
              <a:rPr lang="en-GB" dirty="0" err="1"/>
              <a:t>maszynie</a:t>
            </a:r>
            <a:r>
              <a:rPr lang="en-GB" dirty="0"/>
              <a:t> </a:t>
            </a:r>
            <a:r>
              <a:rPr lang="en-GB" dirty="0" err="1"/>
              <a:t>wirtualnej</a:t>
            </a:r>
            <a:r>
              <a:rPr lang="en-GB" dirty="0"/>
              <a:t> </a:t>
            </a:r>
            <a:r>
              <a:rPr lang="en-GB" dirty="0" err="1"/>
              <a:t>obsługiwanej</a:t>
            </a:r>
            <a:r>
              <a:rPr lang="en-GB" dirty="0"/>
              <a:t> </a:t>
            </a:r>
            <a:r>
              <a:rPr lang="en-GB" dirty="0" err="1"/>
              <a:t>przez</a:t>
            </a:r>
            <a:r>
              <a:rPr lang="en-GB" dirty="0"/>
              <a:t> docker machine</a:t>
            </a:r>
          </a:p>
        </p:txBody>
      </p:sp>
    </p:spTree>
    <p:extLst>
      <p:ext uri="{BB962C8B-B14F-4D97-AF65-F5344CB8AC3E}">
        <p14:creationId xmlns:p14="http://schemas.microsoft.com/office/powerpoint/2010/main" val="898507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7656-4E38-439F-8A1C-AAFCB821B2A0}"/>
              </a:ext>
            </a:extLst>
          </p:cNvPr>
          <p:cNvSpPr>
            <a:spLocks noGrp="1"/>
          </p:cNvSpPr>
          <p:nvPr>
            <p:ph type="title"/>
          </p:nvPr>
        </p:nvSpPr>
        <p:spPr/>
        <p:txBody>
          <a:bodyPr/>
          <a:lstStyle/>
          <a:p>
            <a:r>
              <a:rPr lang="en-GB" dirty="0" err="1"/>
              <a:t>Podstawowe</a:t>
            </a:r>
            <a:r>
              <a:rPr lang="en-GB" dirty="0"/>
              <a:t> </a:t>
            </a:r>
            <a:r>
              <a:rPr lang="en-GB" dirty="0" err="1"/>
              <a:t>polecenia</a:t>
            </a:r>
            <a:endParaRPr lang="en-US" dirty="0"/>
          </a:p>
        </p:txBody>
      </p:sp>
      <p:sp>
        <p:nvSpPr>
          <p:cNvPr id="3" name="Content Placeholder 2">
            <a:extLst>
              <a:ext uri="{FF2B5EF4-FFF2-40B4-BE49-F238E27FC236}">
                <a16:creationId xmlns:a16="http://schemas.microsoft.com/office/drawing/2014/main" id="{07825B25-A2BE-43E7-B633-20069966DDD2}"/>
              </a:ext>
            </a:extLst>
          </p:cNvPr>
          <p:cNvSpPr>
            <a:spLocks noGrp="1"/>
          </p:cNvSpPr>
          <p:nvPr>
            <p:ph idx="1"/>
          </p:nvPr>
        </p:nvSpPr>
        <p:spPr/>
        <p:txBody>
          <a:bodyPr>
            <a:normAutofit fontScale="70000" lnSpcReduction="20000"/>
          </a:bodyPr>
          <a:lstStyle/>
          <a:p>
            <a:r>
              <a:rPr lang="en-GB" b="1" dirty="0"/>
              <a:t>docker-compose build</a:t>
            </a:r>
            <a:r>
              <a:rPr lang="en-GB" dirty="0"/>
              <a:t> – </a:t>
            </a:r>
            <a:r>
              <a:rPr lang="en-GB" dirty="0" err="1"/>
              <a:t>buduje</a:t>
            </a:r>
            <a:r>
              <a:rPr lang="en-GB" dirty="0"/>
              <a:t> </a:t>
            </a:r>
            <a:r>
              <a:rPr lang="en-GB" dirty="0" err="1"/>
              <a:t>aplikację</a:t>
            </a:r>
            <a:r>
              <a:rPr lang="en-GB" dirty="0"/>
              <a:t> </a:t>
            </a:r>
            <a:r>
              <a:rPr lang="en-GB" dirty="0" err="1"/>
              <a:t>i</a:t>
            </a:r>
            <a:r>
              <a:rPr lang="en-GB" dirty="0"/>
              <a:t> </a:t>
            </a:r>
            <a:r>
              <a:rPr lang="en-GB" dirty="0" err="1"/>
              <a:t>zależności</a:t>
            </a:r>
            <a:endParaRPr lang="en-GB" dirty="0"/>
          </a:p>
          <a:p>
            <a:r>
              <a:rPr lang="en-GB" b="1" dirty="0"/>
              <a:t>docker-compose up</a:t>
            </a:r>
            <a:r>
              <a:rPr lang="en-GB" dirty="0"/>
              <a:t> – </a:t>
            </a:r>
            <a:r>
              <a:rPr lang="en-GB" dirty="0" err="1"/>
              <a:t>uruchamia</a:t>
            </a:r>
            <a:r>
              <a:rPr lang="en-GB" dirty="0"/>
              <a:t> </a:t>
            </a:r>
            <a:r>
              <a:rPr lang="en-GB" dirty="0" err="1"/>
              <a:t>aplikację</a:t>
            </a:r>
            <a:r>
              <a:rPr lang="en-GB" dirty="0"/>
              <a:t> </a:t>
            </a:r>
            <a:r>
              <a:rPr lang="en-GB" dirty="0" err="1"/>
              <a:t>i</a:t>
            </a:r>
            <a:r>
              <a:rPr lang="en-GB" dirty="0"/>
              <a:t> </a:t>
            </a:r>
            <a:r>
              <a:rPr lang="en-GB" dirty="0" err="1"/>
              <a:t>zależności</a:t>
            </a:r>
            <a:endParaRPr lang="en-GB" dirty="0"/>
          </a:p>
          <a:p>
            <a:r>
              <a:rPr lang="en-GB" b="1" dirty="0"/>
              <a:t>docker-compose status</a:t>
            </a:r>
            <a:r>
              <a:rPr lang="en-GB" dirty="0"/>
              <a:t> – </a:t>
            </a:r>
            <a:r>
              <a:rPr lang="en-GB" dirty="0" err="1"/>
              <a:t>pokazuje</a:t>
            </a:r>
            <a:r>
              <a:rPr lang="en-GB" dirty="0"/>
              <a:t> status </a:t>
            </a:r>
            <a:r>
              <a:rPr lang="en-GB" dirty="0" err="1"/>
              <a:t>kontenerów</a:t>
            </a:r>
            <a:r>
              <a:rPr lang="en-GB" dirty="0"/>
              <a:t> </a:t>
            </a:r>
            <a:r>
              <a:rPr lang="en-GB" dirty="0" err="1"/>
              <a:t>i</a:t>
            </a:r>
            <a:r>
              <a:rPr lang="en-GB" dirty="0"/>
              <a:t> </a:t>
            </a:r>
            <a:r>
              <a:rPr lang="en-GB" dirty="0" err="1"/>
              <a:t>zalezności</a:t>
            </a:r>
            <a:endParaRPr lang="en-GB" dirty="0"/>
          </a:p>
          <a:p>
            <a:r>
              <a:rPr lang="en-GB" b="1" dirty="0"/>
              <a:t>docker exec</a:t>
            </a:r>
            <a:r>
              <a:rPr lang="en-GB" dirty="0"/>
              <a:t> – </a:t>
            </a:r>
            <a:r>
              <a:rPr lang="en-GB" dirty="0" err="1"/>
              <a:t>wykonuje</a:t>
            </a:r>
            <a:r>
              <a:rPr lang="en-GB" dirty="0"/>
              <a:t> </a:t>
            </a:r>
            <a:r>
              <a:rPr lang="en-GB" dirty="0" err="1"/>
              <a:t>polecenie</a:t>
            </a:r>
            <a:r>
              <a:rPr lang="en-GB" dirty="0"/>
              <a:t> </a:t>
            </a:r>
            <a:r>
              <a:rPr lang="en-GB" dirty="0" err="1"/>
              <a:t>na</a:t>
            </a:r>
            <a:r>
              <a:rPr lang="en-GB" dirty="0"/>
              <a:t> </a:t>
            </a:r>
            <a:r>
              <a:rPr lang="en-GB" dirty="0" err="1"/>
              <a:t>uruchomionym</a:t>
            </a:r>
            <a:r>
              <a:rPr lang="en-GB" dirty="0"/>
              <a:t> </a:t>
            </a:r>
            <a:r>
              <a:rPr lang="en-GB" dirty="0" err="1"/>
              <a:t>kontenerze</a:t>
            </a:r>
            <a:endParaRPr lang="en-GB" dirty="0"/>
          </a:p>
          <a:p>
            <a:r>
              <a:rPr lang="en-GB" b="1" dirty="0"/>
              <a:t>docker-compose run</a:t>
            </a:r>
            <a:r>
              <a:rPr lang="en-GB" dirty="0"/>
              <a:t> – </a:t>
            </a:r>
            <a:r>
              <a:rPr lang="en-GB" dirty="0" err="1"/>
              <a:t>wykonuje</a:t>
            </a:r>
            <a:r>
              <a:rPr lang="en-GB" dirty="0"/>
              <a:t> </a:t>
            </a:r>
            <a:r>
              <a:rPr lang="en-GB" dirty="0" err="1"/>
              <a:t>polecenie</a:t>
            </a:r>
            <a:r>
              <a:rPr lang="en-GB" dirty="0"/>
              <a:t> </a:t>
            </a:r>
            <a:r>
              <a:rPr lang="en-GB" dirty="0" err="1"/>
              <a:t>uruchamiając</a:t>
            </a:r>
            <a:r>
              <a:rPr lang="en-GB" dirty="0"/>
              <a:t> </a:t>
            </a:r>
            <a:r>
              <a:rPr lang="en-GB" dirty="0" err="1"/>
              <a:t>nowy</a:t>
            </a:r>
            <a:r>
              <a:rPr lang="en-GB" dirty="0"/>
              <a:t> </a:t>
            </a:r>
            <a:r>
              <a:rPr lang="en-GB" dirty="0" err="1"/>
              <a:t>kontener</a:t>
            </a:r>
            <a:endParaRPr lang="en-GB" dirty="0"/>
          </a:p>
          <a:p>
            <a:r>
              <a:rPr lang="en-GB" b="1" dirty="0"/>
              <a:t>docker attach</a:t>
            </a:r>
            <a:r>
              <a:rPr lang="en-GB" dirty="0"/>
              <a:t> – </a:t>
            </a:r>
            <a:r>
              <a:rPr lang="en-GB" dirty="0" err="1"/>
              <a:t>podłącza</a:t>
            </a:r>
            <a:r>
              <a:rPr lang="en-GB" dirty="0"/>
              <a:t> </a:t>
            </a:r>
            <a:r>
              <a:rPr lang="en-GB" dirty="0" err="1"/>
              <a:t>się</a:t>
            </a:r>
            <a:r>
              <a:rPr lang="en-GB" dirty="0"/>
              <a:t> do </a:t>
            </a:r>
            <a:r>
              <a:rPr lang="en-GB" dirty="0" err="1"/>
              <a:t>działającego</a:t>
            </a:r>
            <a:r>
              <a:rPr lang="en-GB" dirty="0"/>
              <a:t> </a:t>
            </a:r>
            <a:r>
              <a:rPr lang="en-GB" dirty="0" err="1"/>
              <a:t>kontenera</a:t>
            </a:r>
            <a:endParaRPr lang="en-GB" dirty="0"/>
          </a:p>
          <a:p>
            <a:r>
              <a:rPr lang="en-GB" b="1" dirty="0"/>
              <a:t>docker-compose logs </a:t>
            </a:r>
            <a:r>
              <a:rPr lang="en-GB" b="1" dirty="0" err="1"/>
              <a:t>oraz</a:t>
            </a:r>
            <a:r>
              <a:rPr lang="en-GB" b="1" dirty="0"/>
              <a:t> docker logs</a:t>
            </a:r>
            <a:r>
              <a:rPr lang="en-GB" dirty="0"/>
              <a:t> – </a:t>
            </a:r>
            <a:r>
              <a:rPr lang="en-GB" dirty="0" err="1"/>
              <a:t>pogląd</a:t>
            </a:r>
            <a:r>
              <a:rPr lang="en-GB" dirty="0"/>
              <a:t> </a:t>
            </a:r>
            <a:r>
              <a:rPr lang="en-GB" dirty="0" err="1"/>
              <a:t>logów</a:t>
            </a:r>
            <a:r>
              <a:rPr lang="en-GB" dirty="0"/>
              <a:t> z </a:t>
            </a:r>
            <a:r>
              <a:rPr lang="en-GB" dirty="0" err="1"/>
              <a:t>kontenerów</a:t>
            </a:r>
            <a:endParaRPr lang="en-GB" dirty="0"/>
          </a:p>
          <a:p>
            <a:r>
              <a:rPr lang="en-GB" b="1" dirty="0"/>
              <a:t>docker-compose stop</a:t>
            </a:r>
            <a:r>
              <a:rPr lang="en-GB" dirty="0"/>
              <a:t> – </a:t>
            </a:r>
            <a:r>
              <a:rPr lang="en-GB" dirty="0" err="1"/>
              <a:t>wyłącza</a:t>
            </a:r>
            <a:r>
              <a:rPr lang="en-GB" dirty="0"/>
              <a:t> </a:t>
            </a:r>
            <a:r>
              <a:rPr lang="en-GB" dirty="0" err="1"/>
              <a:t>kontenery</a:t>
            </a:r>
            <a:endParaRPr lang="en-GB" dirty="0"/>
          </a:p>
          <a:p>
            <a:r>
              <a:rPr lang="en-GB" b="1" dirty="0"/>
              <a:t>docker-compose down</a:t>
            </a:r>
            <a:r>
              <a:rPr lang="en-GB" dirty="0"/>
              <a:t> – </a:t>
            </a:r>
            <a:r>
              <a:rPr lang="en-GB" dirty="0" err="1"/>
              <a:t>wyłącza</a:t>
            </a:r>
            <a:r>
              <a:rPr lang="en-GB" dirty="0"/>
              <a:t> </a:t>
            </a:r>
            <a:r>
              <a:rPr lang="en-GB" dirty="0" err="1"/>
              <a:t>i</a:t>
            </a:r>
            <a:r>
              <a:rPr lang="en-GB" dirty="0"/>
              <a:t> </a:t>
            </a:r>
            <a:r>
              <a:rPr lang="en-GB" dirty="0" err="1"/>
              <a:t>usuwa</a:t>
            </a:r>
            <a:r>
              <a:rPr lang="en-GB" dirty="0"/>
              <a:t> </a:t>
            </a:r>
            <a:r>
              <a:rPr lang="en-GB" dirty="0" err="1"/>
              <a:t>kontenery</a:t>
            </a:r>
            <a:endParaRPr lang="en-US" dirty="0"/>
          </a:p>
        </p:txBody>
      </p:sp>
    </p:spTree>
    <p:extLst>
      <p:ext uri="{BB962C8B-B14F-4D97-AF65-F5344CB8AC3E}">
        <p14:creationId xmlns:p14="http://schemas.microsoft.com/office/powerpoint/2010/main" val="1819814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BA15-859D-46CB-B193-D9120045703D}"/>
              </a:ext>
            </a:extLst>
          </p:cNvPr>
          <p:cNvSpPr>
            <a:spLocks noGrp="1"/>
          </p:cNvSpPr>
          <p:nvPr>
            <p:ph type="title"/>
          </p:nvPr>
        </p:nvSpPr>
        <p:spPr/>
        <p:txBody>
          <a:bodyPr/>
          <a:lstStyle/>
          <a:p>
            <a:r>
              <a:rPr lang="en-GB" dirty="0" err="1"/>
              <a:t>Protipy</a:t>
            </a:r>
            <a:endParaRPr lang="en-US" dirty="0"/>
          </a:p>
        </p:txBody>
      </p:sp>
      <p:sp>
        <p:nvSpPr>
          <p:cNvPr id="3" name="Content Placeholder 2">
            <a:extLst>
              <a:ext uri="{FF2B5EF4-FFF2-40B4-BE49-F238E27FC236}">
                <a16:creationId xmlns:a16="http://schemas.microsoft.com/office/drawing/2014/main" id="{43E27B21-D258-4D2D-8E7D-67B36769F36F}"/>
              </a:ext>
            </a:extLst>
          </p:cNvPr>
          <p:cNvSpPr>
            <a:spLocks noGrp="1"/>
          </p:cNvSpPr>
          <p:nvPr>
            <p:ph idx="1"/>
          </p:nvPr>
        </p:nvSpPr>
        <p:spPr/>
        <p:txBody>
          <a:bodyPr/>
          <a:lstStyle/>
          <a:p>
            <a:r>
              <a:rPr lang="en-GB" dirty="0" err="1"/>
              <a:t>Jeden</a:t>
            </a:r>
            <a:r>
              <a:rPr lang="en-GB" dirty="0"/>
              <a:t> process </a:t>
            </a:r>
            <a:r>
              <a:rPr lang="en-GB" dirty="0" err="1"/>
              <a:t>na</a:t>
            </a:r>
            <a:r>
              <a:rPr lang="en-GB" dirty="0"/>
              <a:t> </a:t>
            </a:r>
            <a:r>
              <a:rPr lang="en-GB" dirty="0" err="1"/>
              <a:t>kontener</a:t>
            </a:r>
            <a:endParaRPr lang="en-GB" dirty="0"/>
          </a:p>
          <a:p>
            <a:r>
              <a:rPr lang="en-GB" dirty="0" err="1"/>
              <a:t>Pamiętaj</a:t>
            </a:r>
            <a:r>
              <a:rPr lang="en-GB" dirty="0"/>
              <a:t> by </a:t>
            </a:r>
            <a:r>
              <a:rPr lang="en-GB" dirty="0" err="1"/>
              <a:t>zawsze</a:t>
            </a:r>
            <a:r>
              <a:rPr lang="en-GB" dirty="0"/>
              <a:t> </a:t>
            </a:r>
            <a:r>
              <a:rPr lang="en-GB" dirty="0" err="1"/>
              <a:t>Dockerfile</a:t>
            </a:r>
            <a:r>
              <a:rPr lang="en-GB" dirty="0"/>
              <a:t> I </a:t>
            </a:r>
            <a:r>
              <a:rPr lang="en-GB" dirty="0" err="1"/>
              <a:t>dockercompose.yml</a:t>
            </a:r>
            <a:r>
              <a:rPr lang="en-GB" dirty="0"/>
              <a:t> </a:t>
            </a:r>
            <a:r>
              <a:rPr lang="en-GB" dirty="0" err="1"/>
              <a:t>miał</a:t>
            </a:r>
            <a:r>
              <a:rPr lang="en-GB" dirty="0"/>
              <a:t> </a:t>
            </a:r>
            <a:r>
              <a:rPr lang="en-GB" dirty="0" err="1"/>
              <a:t>zapisane</a:t>
            </a:r>
            <a:r>
              <a:rPr lang="en-GB" dirty="0"/>
              <a:t> </a:t>
            </a:r>
            <a:r>
              <a:rPr lang="en-GB" dirty="0" err="1"/>
              <a:t>wszystko</a:t>
            </a:r>
            <a:r>
              <a:rPr lang="en-GB" dirty="0"/>
              <a:t> co </a:t>
            </a:r>
            <a:r>
              <a:rPr lang="en-GB" dirty="0" err="1"/>
              <a:t>potrzeba</a:t>
            </a:r>
            <a:r>
              <a:rPr lang="en-GB" dirty="0"/>
              <a:t> do </a:t>
            </a:r>
            <a:r>
              <a:rPr lang="en-GB" dirty="0" err="1"/>
              <a:t>uruchomiania</a:t>
            </a:r>
            <a:r>
              <a:rPr lang="en-GB" dirty="0"/>
              <a:t> </a:t>
            </a:r>
            <a:r>
              <a:rPr lang="en-GB" dirty="0" err="1"/>
              <a:t>projektu</a:t>
            </a:r>
            <a:endParaRPr lang="en-GB" dirty="0"/>
          </a:p>
          <a:p>
            <a:r>
              <a:rPr lang="en-GB" dirty="0" err="1"/>
              <a:t>Używaj</a:t>
            </a:r>
            <a:r>
              <a:rPr lang="en-GB" dirty="0"/>
              <a:t> </a:t>
            </a:r>
            <a:r>
              <a:rPr lang="en-GB" dirty="0" err="1"/>
              <a:t>osobnych</a:t>
            </a:r>
            <a:r>
              <a:rPr lang="en-GB" dirty="0"/>
              <a:t> </a:t>
            </a:r>
            <a:r>
              <a:rPr lang="en-GB" dirty="0" err="1"/>
              <a:t>plików</a:t>
            </a:r>
            <a:r>
              <a:rPr lang="en-GB" dirty="0"/>
              <a:t> </a:t>
            </a:r>
            <a:r>
              <a:rPr lang="en-GB" dirty="0" err="1"/>
              <a:t>dla</a:t>
            </a:r>
            <a:r>
              <a:rPr lang="en-GB" dirty="0"/>
              <a:t> </a:t>
            </a:r>
            <a:r>
              <a:rPr lang="en-GB" dirty="0" err="1"/>
              <a:t>każdego</a:t>
            </a:r>
            <a:r>
              <a:rPr lang="en-GB" dirty="0"/>
              <a:t> z </a:t>
            </a:r>
            <a:r>
              <a:rPr lang="en-GB" dirty="0" err="1"/>
              <a:t>środowisk</a:t>
            </a:r>
            <a:r>
              <a:rPr lang="en-GB" dirty="0"/>
              <a:t>: development, staging, production, </a:t>
            </a:r>
            <a:r>
              <a:rPr lang="en-GB" dirty="0" err="1"/>
              <a:t>qa</a:t>
            </a:r>
            <a:r>
              <a:rPr lang="en-GB" dirty="0"/>
              <a:t>, etc, </a:t>
            </a:r>
            <a:r>
              <a:rPr lang="en-GB" dirty="0" err="1"/>
              <a:t>itd</a:t>
            </a:r>
            <a:endParaRPr lang="en-US" dirty="0"/>
          </a:p>
        </p:txBody>
      </p:sp>
    </p:spTree>
    <p:extLst>
      <p:ext uri="{BB962C8B-B14F-4D97-AF65-F5344CB8AC3E}">
        <p14:creationId xmlns:p14="http://schemas.microsoft.com/office/powerpoint/2010/main" val="192958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2689715"/>
            <a:ext cx="9905998" cy="1478570"/>
          </a:xfrm>
        </p:spPr>
        <p:txBody>
          <a:bodyPr>
            <a:normAutofit/>
          </a:bodyPr>
          <a:lstStyle/>
          <a:p>
            <a:pPr algn="ctr"/>
            <a:r>
              <a:rPr lang="en-GB" sz="4400" dirty="0">
                <a:latin typeface="Rockwell" panose="02060603020205020403" pitchFamily="18" charset="0"/>
              </a:rPr>
              <a:t>Sphinx</a:t>
            </a:r>
            <a:endParaRPr lang="en-US" sz="4400" dirty="0">
              <a:latin typeface="Rockwell" panose="02060603020205020403" pitchFamily="18" charset="0"/>
            </a:endParaRPr>
          </a:p>
        </p:txBody>
      </p:sp>
    </p:spTree>
    <p:extLst>
      <p:ext uri="{BB962C8B-B14F-4D97-AF65-F5344CB8AC3E}">
        <p14:creationId xmlns:p14="http://schemas.microsoft.com/office/powerpoint/2010/main" val="1675727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1060</Words>
  <Application>Microsoft Office PowerPoint</Application>
  <PresentationFormat>Widescreen</PresentationFormat>
  <Paragraphs>76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Rockwell</vt:lpstr>
      <vt:lpstr>Tahoma</vt:lpstr>
      <vt:lpstr>Tw Cen MT</vt:lpstr>
      <vt:lpstr>Circuit</vt:lpstr>
      <vt:lpstr>Moduł3</vt:lpstr>
      <vt:lpstr>docker</vt:lpstr>
      <vt:lpstr>Docker</vt:lpstr>
      <vt:lpstr>Docker vs vm</vt:lpstr>
      <vt:lpstr>Zalety</vt:lpstr>
      <vt:lpstr>Warto doinstalować</vt:lpstr>
      <vt:lpstr>Podstawowe polecenia</vt:lpstr>
      <vt:lpstr>Protipy</vt:lpstr>
      <vt:lpstr>Sphinx</vt:lpstr>
      <vt:lpstr>Sphinx</vt:lpstr>
      <vt:lpstr>Sphinx</vt:lpstr>
      <vt:lpstr>Sphinx</vt:lpstr>
      <vt:lpstr>Przed zastosowaniem</vt:lpstr>
      <vt:lpstr>Tworzenie dokumentacji SPINX</vt:lpstr>
      <vt:lpstr>alterynatywa do Asana Trello ( Wady i zalety)</vt:lpstr>
      <vt:lpstr>Trello</vt:lpstr>
      <vt:lpstr>Przykładowe zalety trello</vt:lpstr>
      <vt:lpstr>Przykładowe zalety trello cd.</vt:lpstr>
      <vt:lpstr>Przykładowe Wady aplikacji Trello</vt:lpstr>
      <vt:lpstr>Przykładowe Wady aplikacji Trello cd.</vt:lpstr>
      <vt:lpstr>Dziękujemy za uwagę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2020-06-18T08:43:09Z</dcterms:created>
  <dcterms:modified xsi:type="dcterms:W3CDTF">2020-06-22T13:51:00Z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