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31"/>
  </p:notesMasterIdLst>
  <p:handoutMasterIdLst>
    <p:handoutMasterId r:id="rId32"/>
  </p:handoutMasterIdLst>
  <p:sldIdLst>
    <p:sldId id="256" r:id="rId5"/>
    <p:sldId id="28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1" r:id="rId20"/>
    <p:sldId id="273" r:id="rId21"/>
    <p:sldId id="274" r:id="rId22"/>
    <p:sldId id="275" r:id="rId23"/>
    <p:sldId id="276" r:id="rId24"/>
    <p:sldId id="277" r:id="rId25"/>
    <p:sldId id="278" r:id="rId26"/>
    <p:sldId id="279" r:id="rId27"/>
    <p:sldId id="280" r:id="rId28"/>
    <p:sldId id="281" r:id="rId29"/>
    <p:sldId id="25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10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6/18/2020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Moduł4</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Arkadiusz Kałuża</a:t>
            </a:r>
          </a:p>
          <a:p>
            <a:pPr algn="ctr"/>
            <a:r>
              <a:rPr lang="en-US" sz="2400" dirty="0">
                <a:latin typeface="Tahoma" panose="020B0604030504040204" pitchFamily="34" charset="0"/>
                <a:ea typeface="Tahoma" panose="020B0604030504040204" pitchFamily="34" charset="0"/>
                <a:cs typeface="Tahoma" panose="020B0604030504040204" pitchFamily="34" charset="0"/>
              </a:rPr>
              <a:t>Adam </a:t>
            </a:r>
            <a:r>
              <a:rPr lang="en-US" sz="2400" dirty="0" err="1">
                <a:latin typeface="Tahoma" panose="020B0604030504040204" pitchFamily="34" charset="0"/>
                <a:ea typeface="Tahoma" panose="020B0604030504040204" pitchFamily="34" charset="0"/>
                <a:cs typeface="Tahoma" panose="020B0604030504040204" pitchFamily="34" charset="0"/>
              </a:rPr>
              <a:t>kierat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b="1" dirty="0" err="1"/>
              <a:t>Cechy</a:t>
            </a:r>
            <a:r>
              <a:rPr lang="en-GB" sz="4400" b="1" dirty="0"/>
              <a:t> </a:t>
            </a:r>
            <a:r>
              <a:rPr lang="en-GB" sz="4400" b="1" dirty="0" err="1"/>
              <a:t>charakteryzujące</a:t>
            </a:r>
            <a:r>
              <a:rPr lang="en-GB" sz="4400" b="1" dirty="0"/>
              <a:t> </a:t>
            </a:r>
            <a:r>
              <a:rPr lang="en-GB" sz="4400" b="1" dirty="0" err="1"/>
              <a:t>środowisko</a:t>
            </a:r>
            <a:r>
              <a:rPr lang="en-GB" sz="4400" b="1" dirty="0"/>
              <a:t> </a:t>
            </a:r>
            <a:r>
              <a:rPr lang="en-GB" sz="4400" b="1" dirty="0" err="1"/>
              <a:t>ciągłej</a:t>
            </a:r>
            <a:r>
              <a:rPr lang="en-GB" sz="4400" b="1" dirty="0"/>
              <a:t> </a:t>
            </a:r>
            <a:r>
              <a:rPr lang="en-GB" sz="4400" b="1" dirty="0" err="1"/>
              <a:t>integracji</a:t>
            </a:r>
            <a:r>
              <a:rPr lang="en-GB" sz="4400" b="1" dirty="0"/>
              <a:t>:</a:t>
            </a:r>
            <a:endParaRPr lang="pl-PL" sz="4400" b="1"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en-GB" b="1" i="1" dirty="0"/>
              <a:t>I</a:t>
            </a:r>
            <a:r>
              <a:rPr lang="pl-PL" b="1" i="1" dirty="0"/>
              <a:t>nspekcje kodu</a:t>
            </a:r>
            <a:r>
              <a:rPr lang="en-GB" b="1" i="1" dirty="0"/>
              <a:t> -</a:t>
            </a:r>
            <a:r>
              <a:rPr lang="pl-PL" dirty="0"/>
              <a:t> </a:t>
            </a:r>
            <a:r>
              <a:rPr lang="en-GB" dirty="0"/>
              <a:t>p</a:t>
            </a:r>
            <a:r>
              <a:rPr lang="pl-PL" dirty="0"/>
              <a:t>rzeglądy kodu, przeprowadzane przez innych programistów, mogą nawet doprowadzić do niewpuszczenia kodu na serwer. Ich podstawową wartością jest jednak wymiana wiedzy. </a:t>
            </a:r>
            <a:r>
              <a:rPr lang="pl-PL" b="1" i="1" dirty="0"/>
              <a:t/>
            </a:r>
            <a:br>
              <a:rPr lang="pl-PL" b="1" i="1" dirty="0"/>
            </a:b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7081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b="1" dirty="0" err="1"/>
              <a:t>Cechy</a:t>
            </a:r>
            <a:r>
              <a:rPr lang="en-GB" sz="4400" b="1" dirty="0"/>
              <a:t> </a:t>
            </a:r>
            <a:r>
              <a:rPr lang="en-GB" sz="4400" b="1" dirty="0" err="1"/>
              <a:t>charakteryzujące</a:t>
            </a:r>
            <a:r>
              <a:rPr lang="en-GB" sz="4400" b="1" dirty="0"/>
              <a:t> </a:t>
            </a:r>
            <a:r>
              <a:rPr lang="en-GB" sz="4400" b="1" dirty="0" err="1"/>
              <a:t>środowisko</a:t>
            </a:r>
            <a:r>
              <a:rPr lang="en-GB" sz="4400" b="1" dirty="0"/>
              <a:t> </a:t>
            </a:r>
            <a:r>
              <a:rPr lang="en-GB" sz="4400" b="1" dirty="0" err="1"/>
              <a:t>ciągłej</a:t>
            </a:r>
            <a:r>
              <a:rPr lang="en-GB" sz="4400" b="1" dirty="0"/>
              <a:t> </a:t>
            </a:r>
            <a:r>
              <a:rPr lang="en-GB" sz="4400" b="1" dirty="0" err="1"/>
              <a:t>integracji</a:t>
            </a:r>
            <a:r>
              <a:rPr lang="en-GB" sz="4400" b="1" dirty="0"/>
              <a:t>:</a:t>
            </a:r>
            <a:endParaRPr lang="pl-PL" sz="4400" b="1"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pl-PL" b="1" i="1" dirty="0"/>
              <a:t>Uruchomienie procesu budowania po każdej zmianie kodu</a:t>
            </a:r>
            <a:r>
              <a:rPr lang="pl-PL" dirty="0"/>
              <a:t> w repozytorium i natychmiastowa reakcja na awarie</a:t>
            </a:r>
            <a:r>
              <a:rPr lang="pl-PL" b="1" i="1" dirty="0"/>
              <a:t/>
            </a:r>
            <a:br>
              <a:rPr lang="pl-PL" b="1" i="1" dirty="0"/>
            </a:b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4220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b="1" dirty="0" err="1"/>
              <a:t>Cechy</a:t>
            </a:r>
            <a:r>
              <a:rPr lang="en-GB" sz="4400" b="1" dirty="0"/>
              <a:t> </a:t>
            </a:r>
            <a:r>
              <a:rPr lang="en-GB" sz="4400" b="1" dirty="0" err="1"/>
              <a:t>charakteryzujące</a:t>
            </a:r>
            <a:r>
              <a:rPr lang="en-GB" sz="4400" b="1" dirty="0"/>
              <a:t> </a:t>
            </a:r>
            <a:r>
              <a:rPr lang="en-GB" sz="4400" b="1" dirty="0" err="1"/>
              <a:t>środowisko</a:t>
            </a:r>
            <a:r>
              <a:rPr lang="en-GB" sz="4400" b="1" dirty="0"/>
              <a:t> </a:t>
            </a:r>
            <a:r>
              <a:rPr lang="en-GB" sz="4400" b="1" dirty="0" err="1"/>
              <a:t>ciągłej</a:t>
            </a:r>
            <a:r>
              <a:rPr lang="en-GB" sz="4400" b="1" dirty="0"/>
              <a:t> </a:t>
            </a:r>
            <a:r>
              <a:rPr lang="en-GB" sz="4400" b="1" dirty="0" err="1"/>
              <a:t>integracji</a:t>
            </a:r>
            <a:r>
              <a:rPr lang="en-GB" sz="4400" b="1" dirty="0"/>
              <a:t>:</a:t>
            </a:r>
            <a:endParaRPr lang="pl-PL" sz="4400" b="1"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lnSpcReduction="10000"/>
          </a:bodyPr>
          <a:lstStyle/>
          <a:p>
            <a:pPr marL="0" indent="0">
              <a:buNone/>
            </a:pPr>
            <a:r>
              <a:rPr lang="pl-PL" b="1" i="1" dirty="0"/>
              <a:t>Szybkość</a:t>
            </a:r>
            <a:r>
              <a:rPr lang="pl-PL" b="1" dirty="0"/>
              <a:t> procesu budowania </a:t>
            </a:r>
            <a:r>
              <a:rPr lang="pl-PL" dirty="0"/>
              <a:t>– natychmiastowa informacja zwrotna. Automatyczne testy nie powinny ciągnąć się przez godzinę. Jeżeli nie ma możliwości optymalizacji działania systemu ani dołożenia większej liczby maszyn, można stosować techniki takie jak randomizacja testów lub </a:t>
            </a:r>
            <a:r>
              <a:rPr lang="pl-PL" i="1" dirty="0"/>
              <a:t>staged tests</a:t>
            </a:r>
            <a:r>
              <a:rPr lang="pl-PL" dirty="0"/>
              <a:t>, w których najistotniejsze, szybkie testy przesuwa się na początek, żeby autor kodu wiedział, czy może (wstępnie) kontynuować pracę.</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958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b="1" dirty="0" err="1"/>
              <a:t>Cechy</a:t>
            </a:r>
            <a:r>
              <a:rPr lang="en-GB" sz="4400" b="1" dirty="0"/>
              <a:t> </a:t>
            </a:r>
            <a:r>
              <a:rPr lang="en-GB" sz="4400" b="1" dirty="0" err="1"/>
              <a:t>charakteryzujące</a:t>
            </a:r>
            <a:r>
              <a:rPr lang="en-GB" sz="4400" b="1" dirty="0"/>
              <a:t> </a:t>
            </a:r>
            <a:r>
              <a:rPr lang="en-GB" sz="4400" b="1" dirty="0" err="1"/>
              <a:t>środowisko</a:t>
            </a:r>
            <a:r>
              <a:rPr lang="en-GB" sz="4400" b="1" dirty="0"/>
              <a:t> </a:t>
            </a:r>
            <a:r>
              <a:rPr lang="en-GB" sz="4400" b="1" dirty="0" err="1"/>
              <a:t>ciągłej</a:t>
            </a:r>
            <a:r>
              <a:rPr lang="en-GB" sz="4400" b="1" dirty="0"/>
              <a:t> </a:t>
            </a:r>
            <a:r>
              <a:rPr lang="en-GB" sz="4400" b="1" dirty="0" err="1"/>
              <a:t>integracji</a:t>
            </a:r>
            <a:r>
              <a:rPr lang="en-GB" sz="4400" b="1" dirty="0"/>
              <a:t>:</a:t>
            </a:r>
            <a:endParaRPr lang="pl-PL" sz="4400" b="1"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pl-PL" b="1" dirty="0"/>
              <a:t>Testy </a:t>
            </a:r>
            <a:r>
              <a:rPr lang="pl-PL" b="1" i="1" dirty="0"/>
              <a:t>w środowisku jak najlepiej udającym produkcję</a:t>
            </a:r>
            <a:r>
              <a:rPr lang="en-GB" b="1" i="1" dirty="0"/>
              <a:t> -</a:t>
            </a:r>
            <a:r>
              <a:rPr lang="pl-PL" dirty="0"/>
              <a:t> Drobiazgi, takie jak inne numery portów, potrafią doprowadzić do prawdziwej katastrofy.</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228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b="1" dirty="0" err="1"/>
              <a:t>Cechy</a:t>
            </a:r>
            <a:r>
              <a:rPr lang="en-GB" sz="4400" b="1" dirty="0"/>
              <a:t> </a:t>
            </a:r>
            <a:r>
              <a:rPr lang="en-GB" sz="4400" b="1" dirty="0" err="1"/>
              <a:t>charakteryzujące</a:t>
            </a:r>
            <a:r>
              <a:rPr lang="en-GB" sz="4400" b="1" dirty="0"/>
              <a:t> </a:t>
            </a:r>
            <a:r>
              <a:rPr lang="en-GB" sz="4400" b="1" dirty="0" err="1"/>
              <a:t>środowisko</a:t>
            </a:r>
            <a:r>
              <a:rPr lang="en-GB" sz="4400" b="1" dirty="0"/>
              <a:t> </a:t>
            </a:r>
            <a:r>
              <a:rPr lang="en-GB" sz="4400" b="1" dirty="0" err="1"/>
              <a:t>ciągłej</a:t>
            </a:r>
            <a:r>
              <a:rPr lang="en-GB" sz="4400" b="1" dirty="0"/>
              <a:t> </a:t>
            </a:r>
            <a:r>
              <a:rPr lang="en-GB" sz="4400" b="1" dirty="0" err="1"/>
              <a:t>integracji</a:t>
            </a:r>
            <a:r>
              <a:rPr lang="en-GB" sz="4400" b="1" dirty="0"/>
              <a:t>:</a:t>
            </a:r>
            <a:endParaRPr lang="pl-PL" sz="4400" b="1"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pl-PL" b="1" i="1" dirty="0"/>
              <a:t>Ciągła dostępność wyników testów</a:t>
            </a:r>
            <a:r>
              <a:rPr lang="pl-PL" dirty="0"/>
              <a:t> oraz najnowszej zbudowanej wersji aplikacji. Wszyscy programiści powinni wiedzieć, co dzieje się w głównej gałęzi repozytorium.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1964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dirty="0"/>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216945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JENKINS </a:t>
            </a:r>
            <a:endParaRPr lang="en-US" dirty="0"/>
          </a:p>
        </p:txBody>
      </p:sp>
      <p:sp>
        <p:nvSpPr>
          <p:cNvPr id="3" name="Symbol zastępczy zawartości 2"/>
          <p:cNvSpPr>
            <a:spLocks noGrp="1"/>
          </p:cNvSpPr>
          <p:nvPr>
            <p:ph idx="1"/>
          </p:nvPr>
        </p:nvSpPr>
        <p:spPr/>
        <p:txBody>
          <a:bodyPr>
            <a:normAutofit fontScale="92500"/>
          </a:bodyPr>
          <a:lstStyle/>
          <a:p>
            <a:r>
              <a:rPr lang="pl-PL" dirty="0"/>
              <a:t>Jenkins jest serwerem/systemem do automatyzacji zadań z obszarów rozwoju oprogramowania takich jak Continuous Integration i Continuous Delivery nie wymagających zaangażowania człowieka. Samo oprogramowanie Jenkins jest rozwijane jako Open Source i wydawane na licencji MIT. Pierwsza wersja wydana została w 2005 roku pod nazwą Hudson i rozpoczęła rewolucję w dziedzinie zwinnego prowadzenia projektów programistycznych.</a:t>
            </a:r>
            <a:br>
              <a:rPr lang="pl-PL" dirty="0"/>
            </a:br>
            <a:endParaRPr lang="en-US" dirty="0"/>
          </a:p>
        </p:txBody>
      </p:sp>
      <p:pic>
        <p:nvPicPr>
          <p:cNvPr id="4" name="Obraz 3"/>
          <p:cNvPicPr>
            <a:picLocks noChangeAspect="1"/>
          </p:cNvPicPr>
          <p:nvPr/>
        </p:nvPicPr>
        <p:blipFill>
          <a:blip r:embed="rId2"/>
          <a:stretch>
            <a:fillRect/>
          </a:stretch>
        </p:blipFill>
        <p:spPr>
          <a:xfrm>
            <a:off x="6345475" y="365435"/>
            <a:ext cx="4858062" cy="1731653"/>
          </a:xfrm>
          <a:prstGeom prst="rect">
            <a:avLst/>
          </a:prstGeom>
        </p:spPr>
      </p:pic>
    </p:spTree>
    <p:extLst>
      <p:ext uri="{BB962C8B-B14F-4D97-AF65-F5344CB8AC3E}">
        <p14:creationId xmlns:p14="http://schemas.microsoft.com/office/powerpoint/2010/main" val="2617548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9905998" cy="560802"/>
          </a:xfrm>
        </p:spPr>
        <p:txBody>
          <a:bodyPr>
            <a:normAutofit fontScale="90000"/>
          </a:bodyPr>
          <a:lstStyle/>
          <a:p>
            <a:r>
              <a:rPr lang="pl-PL" dirty="0"/>
              <a:t>Wszechstronne zastosowania </a:t>
            </a:r>
            <a:r>
              <a:rPr lang="pl-PL" dirty="0" smtClean="0"/>
              <a:t>Jenkinsa</a:t>
            </a:r>
            <a:r>
              <a:rPr lang="en-US" dirty="0"/>
              <a:t/>
            </a:r>
            <a:br>
              <a:rPr lang="en-US" dirty="0"/>
            </a:br>
            <a:endParaRPr lang="en-US" dirty="0"/>
          </a:p>
        </p:txBody>
      </p:sp>
      <p:sp>
        <p:nvSpPr>
          <p:cNvPr id="3" name="Symbol zastępczy zawartości 2"/>
          <p:cNvSpPr>
            <a:spLocks noGrp="1"/>
          </p:cNvSpPr>
          <p:nvPr>
            <p:ph idx="1"/>
          </p:nvPr>
        </p:nvSpPr>
        <p:spPr>
          <a:xfrm>
            <a:off x="0" y="898919"/>
            <a:ext cx="11583276" cy="5926508"/>
          </a:xfrm>
        </p:spPr>
        <p:txBody>
          <a:bodyPr>
            <a:noAutofit/>
          </a:bodyPr>
          <a:lstStyle/>
          <a:p>
            <a:pPr lvl="2"/>
            <a:r>
              <a:rPr lang="pl-PL" sz="1700" b="1" dirty="0"/>
              <a:t>Pobieranie kodu źródłowego</a:t>
            </a:r>
            <a:r>
              <a:rPr lang="pl-PL" sz="1700" dirty="0"/>
              <a:t> z dowolnego systemu kontroli wersji, np.  AccuRev, CVS, Subversion, Git, Mercurial, Perforce, TD/OMS, ClearCase, RTC.</a:t>
            </a:r>
            <a:endParaRPr lang="en-US" sz="1700" dirty="0"/>
          </a:p>
          <a:p>
            <a:pPr lvl="2"/>
            <a:r>
              <a:rPr lang="pl-PL" sz="1700" b="1" dirty="0"/>
              <a:t>Wyzwalanie zadania</a:t>
            </a:r>
            <a:r>
              <a:rPr lang="pl-PL" sz="1700" dirty="0"/>
              <a:t> za pomocą narzędzi wspierających budowanie oprogramowania, np. Apache Ant, Apache Maven, sbt, jak również natywne skrypty powłoki, np. Linux sh, bash, csh, zsh, Windows batch commands, PowerShell.</a:t>
            </a:r>
            <a:endParaRPr lang="en-US" sz="1700" dirty="0"/>
          </a:p>
          <a:p>
            <a:pPr lvl="2"/>
            <a:r>
              <a:rPr lang="pl-PL" sz="1700" b="1" dirty="0"/>
              <a:t>Zadania mogą być</a:t>
            </a:r>
            <a:r>
              <a:rPr lang="pl-PL" sz="1700" dirty="0"/>
              <a:t> </a:t>
            </a:r>
            <a:r>
              <a:rPr lang="pl-PL" sz="1700" b="1" dirty="0"/>
              <a:t>wyzwalane</a:t>
            </a:r>
            <a:r>
              <a:rPr lang="pl-PL" sz="1700" dirty="0"/>
              <a:t> ręcznie, skryptem, przez zmianę w repozytorium kodu, słowo kluczowe umieszczone w komentarzu do zmiany w repozytorium kodu, przez zintegrowany system zewnętrzny lub zdarzenie zakończenia inne go zadania.</a:t>
            </a:r>
            <a:endParaRPr lang="en-US" sz="1700" dirty="0"/>
          </a:p>
          <a:p>
            <a:pPr lvl="2"/>
            <a:r>
              <a:rPr lang="pl-PL" sz="1700" b="1" dirty="0"/>
              <a:t>Zadanie </a:t>
            </a:r>
            <a:r>
              <a:rPr lang="pl-PL" sz="1700" dirty="0"/>
              <a:t>może </a:t>
            </a:r>
            <a:r>
              <a:rPr lang="pl-PL" sz="1700" b="1" dirty="0"/>
              <a:t>składać się z wielu kroków</a:t>
            </a:r>
            <a:r>
              <a:rPr lang="pl-PL" sz="1700" dirty="0"/>
              <a:t>, które mogą obejmować takie aspekty budowania oprogramowania jak: kompilowanie, linkowanie, lintowanie, testowanie automatyczne, analiza statyczna kodu, migracja baz danych, deployment aplikacji serwerowych, publikacja aplikacji klienckich, </a:t>
            </a:r>
            <a:r>
              <a:rPr lang="pl-PL" sz="1700" dirty="0" smtClean="0"/>
              <a:t>etc.</a:t>
            </a:r>
            <a:endParaRPr lang="en-US" sz="1700" dirty="0"/>
          </a:p>
          <a:p>
            <a:pPr lvl="2"/>
            <a:r>
              <a:rPr lang="pl-PL" sz="1700" dirty="0" smtClean="0"/>
              <a:t>Za </a:t>
            </a:r>
            <a:r>
              <a:rPr lang="pl-PL" sz="1700" dirty="0"/>
              <a:t>pomocą </a:t>
            </a:r>
            <a:r>
              <a:rPr lang="pl-PL" sz="1700" b="1" dirty="0"/>
              <a:t>pluginów </a:t>
            </a:r>
            <a:r>
              <a:rPr lang="pl-PL" sz="1700" dirty="0"/>
              <a:t>możliwa jest prezentacja wyników wykonywanych zadań w postaci </a:t>
            </a:r>
            <a:r>
              <a:rPr lang="pl-PL" sz="1700" b="1" dirty="0"/>
              <a:t>raportów WWW</a:t>
            </a:r>
            <a:r>
              <a:rPr lang="pl-PL" sz="1700" dirty="0"/>
              <a:t>, dzięki czemu oprócz zero-jedynkowej odpowiedzi na pytanie “czy zadanie się powiodło?” Jenkins pozwala na pełen przegląd stanu projektu, np. za pomocą raportów błędów, problemów z jakością kodu, pokrycia kodu testami, złożoności obliczeniowej kodu, wydajności, etc.</a:t>
            </a:r>
            <a:endParaRPr lang="en-US" sz="1700" dirty="0"/>
          </a:p>
        </p:txBody>
      </p:sp>
    </p:spTree>
    <p:extLst>
      <p:ext uri="{BB962C8B-B14F-4D97-AF65-F5344CB8AC3E}">
        <p14:creationId xmlns:p14="http://schemas.microsoft.com/office/powerpoint/2010/main" val="4067968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9905998" cy="782992"/>
          </a:xfrm>
        </p:spPr>
        <p:txBody>
          <a:bodyPr/>
          <a:lstStyle/>
          <a:p>
            <a:r>
              <a:rPr lang="pl-PL" b="1"/>
              <a:t>Instalacja na dowolnej platformie</a:t>
            </a:r>
            <a:endParaRPr lang="en-US"/>
          </a:p>
        </p:txBody>
      </p:sp>
      <p:sp>
        <p:nvSpPr>
          <p:cNvPr id="3" name="Symbol zastępczy zawartości 2"/>
          <p:cNvSpPr>
            <a:spLocks noGrp="1"/>
          </p:cNvSpPr>
          <p:nvPr>
            <p:ph idx="1"/>
          </p:nvPr>
        </p:nvSpPr>
        <p:spPr>
          <a:xfrm>
            <a:off x="1141412" y="1796559"/>
            <a:ext cx="9905999" cy="3541714"/>
          </a:xfrm>
        </p:spPr>
        <p:txBody>
          <a:bodyPr>
            <a:normAutofit lnSpcReduction="10000"/>
          </a:bodyPr>
          <a:lstStyle/>
          <a:p>
            <a:r>
              <a:rPr lang="pl-PL" dirty="0"/>
              <a:t>Serwer </a:t>
            </a:r>
            <a:r>
              <a:rPr lang="pl-PL" b="1" dirty="0"/>
              <a:t>Jenkins</a:t>
            </a:r>
            <a:r>
              <a:rPr lang="pl-PL" dirty="0"/>
              <a:t> można zainstalować na </a:t>
            </a:r>
            <a:r>
              <a:rPr lang="pl-PL" b="1" dirty="0"/>
              <a:t>dowolnej platformie i systemie operacyjnym</a:t>
            </a:r>
            <a:r>
              <a:rPr lang="pl-PL" dirty="0"/>
              <a:t>, które obsługują </a:t>
            </a:r>
            <a:r>
              <a:rPr lang="pl-PL" b="1" dirty="0"/>
              <a:t>Java Runtime Environment (JRE)</a:t>
            </a:r>
            <a:r>
              <a:rPr lang="pl-PL" dirty="0"/>
              <a:t>, które to środowisko jest jedynym wymaganym komponentem do pracy serwera. Oczywiście, w zależności od tego jakie zadania mają być realizowane przez serwer Jenkins</a:t>
            </a:r>
            <a:r>
              <a:rPr lang="pl-PL" b="1" dirty="0"/>
              <a:t>, inne narzędzia</a:t>
            </a:r>
            <a:r>
              <a:rPr lang="pl-PL" dirty="0"/>
              <a:t> również mogą być potrzebne, np</a:t>
            </a:r>
            <a:r>
              <a:rPr lang="pl-PL" b="1" dirty="0"/>
              <a:t>. git </a:t>
            </a:r>
            <a:r>
              <a:rPr lang="pl-PL" dirty="0"/>
              <a:t>do pobierania kodu źródłowego z repozytorium, czy </a:t>
            </a:r>
            <a:r>
              <a:rPr lang="pl-PL" b="1" dirty="0"/>
              <a:t>Apache Ant</a:t>
            </a:r>
            <a:r>
              <a:rPr lang="pl-PL" dirty="0"/>
              <a:t> do wykonywania zadań budowania.</a:t>
            </a:r>
            <a:endParaRPr lang="en-US" dirty="0"/>
          </a:p>
          <a:p>
            <a:endParaRPr lang="en-US" dirty="0"/>
          </a:p>
        </p:txBody>
      </p:sp>
    </p:spTree>
    <p:extLst>
      <p:ext uri="{BB962C8B-B14F-4D97-AF65-F5344CB8AC3E}">
        <p14:creationId xmlns:p14="http://schemas.microsoft.com/office/powerpoint/2010/main" val="1157339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8506790" cy="1478570"/>
          </a:xfrm>
        </p:spPr>
        <p:txBody>
          <a:bodyPr/>
          <a:lstStyle/>
          <a:p>
            <a:r>
              <a:rPr lang="pl-PL" dirty="0"/>
              <a:t>	</a:t>
            </a:r>
            <a:r>
              <a:rPr lang="pl-PL" b="1" dirty="0"/>
              <a:t>Architektura Master-Slave</a:t>
            </a:r>
            <a:endParaRPr lang="en-US" dirty="0"/>
          </a:p>
        </p:txBody>
      </p:sp>
      <p:sp>
        <p:nvSpPr>
          <p:cNvPr id="3" name="Symbol zastępczy zawartości 2"/>
          <p:cNvSpPr>
            <a:spLocks noGrp="1"/>
          </p:cNvSpPr>
          <p:nvPr>
            <p:ph idx="1"/>
          </p:nvPr>
        </p:nvSpPr>
        <p:spPr/>
        <p:txBody>
          <a:bodyPr>
            <a:normAutofit fontScale="77500" lnSpcReduction="20000"/>
          </a:bodyPr>
          <a:lstStyle/>
          <a:p>
            <a:r>
              <a:rPr lang="pl-PL" dirty="0"/>
              <a:t>Serwer </a:t>
            </a:r>
            <a:r>
              <a:rPr lang="pl-PL" b="1" dirty="0"/>
              <a:t>Jenkins</a:t>
            </a:r>
            <a:r>
              <a:rPr lang="pl-PL" dirty="0"/>
              <a:t> pracuje w architekturze </a:t>
            </a:r>
            <a:r>
              <a:rPr lang="pl-PL" b="1" dirty="0"/>
              <a:t>Master-Slave</a:t>
            </a:r>
            <a:r>
              <a:rPr lang="pl-PL" dirty="0"/>
              <a:t>. Oznacza to, że jest </a:t>
            </a:r>
            <a:r>
              <a:rPr lang="pl-PL" dirty="0" smtClean="0"/>
              <a:t>jeden </a:t>
            </a:r>
            <a:r>
              <a:rPr lang="pl-PL" dirty="0"/>
              <a:t>(lub więcej) serwer </a:t>
            </a:r>
            <a:r>
              <a:rPr lang="pl-PL" b="1" dirty="0"/>
              <a:t>Master</a:t>
            </a:r>
            <a:r>
              <a:rPr lang="pl-PL" dirty="0"/>
              <a:t> który, rozdysponowuje zadania pomiędzy </a:t>
            </a:r>
            <a:r>
              <a:rPr lang="pl-PL" dirty="0" smtClean="0"/>
              <a:t>agentów </a:t>
            </a:r>
            <a:r>
              <a:rPr lang="pl-PL" b="1" dirty="0"/>
              <a:t>Slave</a:t>
            </a:r>
            <a:r>
              <a:rPr lang="pl-PL" dirty="0"/>
              <a:t>. W najprostszej instalacji zarówno serwer jak i agenci 	znajdują się </a:t>
            </a:r>
            <a:r>
              <a:rPr lang="pl-PL" b="1" dirty="0"/>
              <a:t>na tej samej maszynie</a:t>
            </a:r>
            <a:r>
              <a:rPr lang="pl-PL" dirty="0"/>
              <a:t>. Jest to dobre rozwiązanie dla małych 	zespołów wytwarzających aplikację dla pojedynczej platformy docelowej.</a:t>
            </a:r>
            <a:endParaRPr lang="en-US" dirty="0"/>
          </a:p>
          <a:p>
            <a:r>
              <a:rPr lang="pl-PL" dirty="0"/>
              <a:t>W bardziej </a:t>
            </a:r>
            <a:r>
              <a:rPr lang="pl-PL" b="1" dirty="0"/>
              <a:t>wymagających wdrożeniach</a:t>
            </a:r>
            <a:r>
              <a:rPr lang="pl-PL" dirty="0"/>
              <a:t>, gdy mamy </a:t>
            </a:r>
            <a:r>
              <a:rPr lang="pl-PL" b="1" dirty="0"/>
              <a:t>do czynienia z większymi zespołami</a:t>
            </a:r>
            <a:r>
              <a:rPr lang="pl-PL" dirty="0"/>
              <a:t> lub bardzie </a:t>
            </a:r>
            <a:r>
              <a:rPr lang="pl-PL" b="1" dirty="0"/>
              <a:t>rozbudowanymi projektami</a:t>
            </a:r>
            <a:r>
              <a:rPr lang="pl-PL" dirty="0"/>
              <a:t>, w szczególności gdy oprogramowanie powstaje </a:t>
            </a:r>
            <a:r>
              <a:rPr lang="pl-PL" b="1" dirty="0"/>
              <a:t>na różne platformy</a:t>
            </a:r>
            <a:r>
              <a:rPr lang="pl-PL" dirty="0"/>
              <a:t>, różne systemy operacyjne, wtedy </a:t>
            </a:r>
            <a:r>
              <a:rPr lang="pl-PL" b="1" dirty="0"/>
              <a:t>na osobnej maszynie</a:t>
            </a:r>
            <a:r>
              <a:rPr lang="pl-PL" dirty="0"/>
              <a:t> instalowany jest serwer Jenkins, a </a:t>
            </a:r>
            <a:r>
              <a:rPr lang="pl-PL" b="1" dirty="0"/>
              <a:t>na osobnych maszynach</a:t>
            </a:r>
            <a:r>
              <a:rPr lang="pl-PL" dirty="0"/>
              <a:t> wyposażonych w docelowe platformy i systemy operacyjne instalowani są agenci </a:t>
            </a:r>
            <a:r>
              <a:rPr lang="pl-PL" b="1" dirty="0"/>
              <a:t>Slave</a:t>
            </a:r>
            <a:r>
              <a:rPr lang="pl-PL" dirty="0"/>
              <a:t>.</a:t>
            </a:r>
            <a:endParaRPr lang="en-US" dirty="0"/>
          </a:p>
          <a:p>
            <a:endParaRPr lang="en-US" dirty="0"/>
          </a:p>
        </p:txBody>
      </p:sp>
    </p:spTree>
    <p:extLst>
      <p:ext uri="{BB962C8B-B14F-4D97-AF65-F5344CB8AC3E}">
        <p14:creationId xmlns:p14="http://schemas.microsoft.com/office/powerpoint/2010/main" val="2486251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4910642" y="2689715"/>
            <a:ext cx="2899858" cy="1478570"/>
          </a:xfrm>
        </p:spPr>
        <p:txBody>
          <a:bodyPr>
            <a:normAutofit/>
          </a:bodyPr>
          <a:lstStyle/>
          <a:p>
            <a:r>
              <a:rPr lang="en-US" sz="4400" dirty="0">
                <a:latin typeface="Rockwell" panose="02060603020205020403" pitchFamily="18" charset="0"/>
              </a:rPr>
              <a:t>Jenkins</a:t>
            </a:r>
          </a:p>
        </p:txBody>
      </p:sp>
    </p:spTree>
    <p:extLst>
      <p:ext uri="{BB962C8B-B14F-4D97-AF65-F5344CB8AC3E}">
        <p14:creationId xmlns:p14="http://schemas.microsoft.com/office/powerpoint/2010/main" val="2525565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8506790" cy="1478570"/>
          </a:xfrm>
        </p:spPr>
        <p:txBody>
          <a:bodyPr/>
          <a:lstStyle/>
          <a:p>
            <a:r>
              <a:rPr lang="pl-PL" b="1" dirty="0"/>
              <a:t>Wbudowany serwer HTTP</a:t>
            </a:r>
            <a:endParaRPr lang="en-US" dirty="0"/>
          </a:p>
        </p:txBody>
      </p:sp>
      <p:sp>
        <p:nvSpPr>
          <p:cNvPr id="3" name="Symbol zastępczy zawartości 2"/>
          <p:cNvSpPr>
            <a:spLocks noGrp="1"/>
          </p:cNvSpPr>
          <p:nvPr>
            <p:ph idx="1"/>
          </p:nvPr>
        </p:nvSpPr>
        <p:spPr/>
        <p:txBody>
          <a:bodyPr>
            <a:normAutofit fontScale="92500"/>
          </a:bodyPr>
          <a:lstStyle/>
          <a:p>
            <a:r>
              <a:rPr lang="pl-PL" dirty="0"/>
              <a:t>Serwer </a:t>
            </a:r>
            <a:r>
              <a:rPr lang="pl-PL" b="1" dirty="0"/>
              <a:t>Jenkins</a:t>
            </a:r>
            <a:r>
              <a:rPr lang="pl-PL" dirty="0"/>
              <a:t> wyposażony jest w wbudowany serwer HTTP obsługujący interfejs WWW oraz REST API, możliwa jest instalacja na dowolnym systemie operacyjnym obsługującym stos TCP/IP. Ze względów bezpieczeństwa jednak, mocno zalecane jest skonfigurowanie serwera Jenkins za sprawdzonym serwerem </a:t>
            </a:r>
            <a:r>
              <a:rPr lang="pl-PL" b="1" dirty="0"/>
              <a:t>Reverse Proxy</a:t>
            </a:r>
            <a:r>
              <a:rPr lang="pl-PL" dirty="0"/>
              <a:t> takim jak </a:t>
            </a:r>
            <a:r>
              <a:rPr lang="pl-PL" b="1" dirty="0"/>
              <a:t>Apache</a:t>
            </a:r>
            <a:r>
              <a:rPr lang="pl-PL" dirty="0"/>
              <a:t> czy </a:t>
            </a:r>
            <a:r>
              <a:rPr lang="pl-PL" b="1" dirty="0"/>
              <a:t>Nginx</a:t>
            </a:r>
            <a:r>
              <a:rPr lang="pl-PL" dirty="0"/>
              <a:t>. W tym celu polecana jest instalacja na dowolnej dystrybucji systemu </a:t>
            </a:r>
            <a:r>
              <a:rPr lang="pl-PL" b="1" dirty="0"/>
              <a:t>Linux</a:t>
            </a:r>
            <a:r>
              <a:rPr lang="pl-PL" dirty="0"/>
              <a:t> co zapewni najbezpieczniejszą i najstabilniejszą konfigurację.</a:t>
            </a:r>
            <a:endParaRPr lang="en-US" dirty="0"/>
          </a:p>
        </p:txBody>
      </p:sp>
    </p:spTree>
    <p:extLst>
      <p:ext uri="{BB962C8B-B14F-4D97-AF65-F5344CB8AC3E}">
        <p14:creationId xmlns:p14="http://schemas.microsoft.com/office/powerpoint/2010/main" val="2154030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9905998" cy="911179"/>
          </a:xfrm>
        </p:spPr>
        <p:txBody>
          <a:bodyPr/>
          <a:lstStyle/>
          <a:p>
            <a:r>
              <a:rPr lang="pl-PL" b="1" dirty="0"/>
              <a:t>Jenkins w kontenerze </a:t>
            </a:r>
            <a:r>
              <a:rPr lang="pl-PL" b="1" dirty="0" smtClean="0"/>
              <a:t>Docker</a:t>
            </a:r>
            <a:endParaRPr lang="en-US" dirty="0"/>
          </a:p>
        </p:txBody>
      </p:sp>
      <p:sp>
        <p:nvSpPr>
          <p:cNvPr id="3" name="Symbol zastępczy zawartości 2"/>
          <p:cNvSpPr>
            <a:spLocks noGrp="1"/>
          </p:cNvSpPr>
          <p:nvPr>
            <p:ph idx="1"/>
          </p:nvPr>
        </p:nvSpPr>
        <p:spPr>
          <a:xfrm>
            <a:off x="1141412" y="2249487"/>
            <a:ext cx="9905999" cy="2331059"/>
          </a:xfrm>
        </p:spPr>
        <p:txBody>
          <a:bodyPr/>
          <a:lstStyle/>
          <a:p>
            <a:r>
              <a:rPr lang="pl-PL" dirty="0"/>
              <a:t>Dostępny jest również kontener </a:t>
            </a:r>
            <a:r>
              <a:rPr lang="pl-PL" b="1" dirty="0"/>
              <a:t>Docker</a:t>
            </a:r>
            <a:r>
              <a:rPr lang="pl-PL" dirty="0"/>
              <a:t> systemu</a:t>
            </a:r>
            <a:r>
              <a:rPr lang="pl-PL" b="1" dirty="0"/>
              <a:t> </a:t>
            </a:r>
            <a:r>
              <a:rPr lang="pl-PL" dirty="0"/>
              <a:t>Jenkins do </a:t>
            </a:r>
            <a:r>
              <a:rPr lang="pl-PL" b="1" dirty="0"/>
              <a:t>instalacji i uruchomienia serwera</a:t>
            </a:r>
            <a:r>
              <a:rPr lang="pl-PL" dirty="0"/>
              <a:t> w środowisku skonteneryzowanym za pomocą dockerów. Rozwiązanie to polecane jest do testów, a w przyszłości być może również do produkcyjnego zastosowania.</a:t>
            </a:r>
            <a:endParaRPr lang="en-US" dirty="0"/>
          </a:p>
          <a:p>
            <a:endParaRPr lang="en-US" dirty="0"/>
          </a:p>
        </p:txBody>
      </p:sp>
    </p:spTree>
    <p:extLst>
      <p:ext uri="{BB962C8B-B14F-4D97-AF65-F5344CB8AC3E}">
        <p14:creationId xmlns:p14="http://schemas.microsoft.com/office/powerpoint/2010/main" val="3000648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9905998" cy="475344"/>
          </a:xfrm>
        </p:spPr>
        <p:txBody>
          <a:bodyPr>
            <a:normAutofit fontScale="90000"/>
          </a:bodyPr>
          <a:lstStyle/>
          <a:p>
            <a:r>
              <a:rPr lang="pl-PL" b="1"/>
              <a:t>Konfiguracja zadań</a:t>
            </a:r>
            <a:endParaRPr lang="en-US" b="1"/>
          </a:p>
        </p:txBody>
      </p:sp>
      <p:sp>
        <p:nvSpPr>
          <p:cNvPr id="3" name="Symbol zastępczy zawartości 2"/>
          <p:cNvSpPr>
            <a:spLocks noGrp="1"/>
          </p:cNvSpPr>
          <p:nvPr>
            <p:ph idx="1"/>
          </p:nvPr>
        </p:nvSpPr>
        <p:spPr>
          <a:xfrm>
            <a:off x="1141412" y="1298961"/>
            <a:ext cx="9905999" cy="4492240"/>
          </a:xfrm>
        </p:spPr>
        <p:txBody>
          <a:bodyPr>
            <a:normAutofit fontScale="62500" lnSpcReduction="20000"/>
          </a:bodyPr>
          <a:lstStyle/>
          <a:p>
            <a:pPr marL="0" indent="0">
              <a:buNone/>
            </a:pPr>
            <a:r>
              <a:rPr lang="pl-PL" dirty="0"/>
              <a:t>Obecnie zadania w systemie Jenkins można skonfigurować na dwa podstawowe sposoby. Przy czym każdy z nich można użyć w innym scenariuszu działania. W pierwszym z nich konfiguracja odbywa się w sposób klasyczny za pomocą interfejsu WWW w którym wybieramy i konfigurujemy 3 aspekty projektu-zadania.</a:t>
            </a:r>
            <a:endParaRPr lang="en-US" dirty="0"/>
          </a:p>
          <a:p>
            <a:r>
              <a:rPr lang="en-US" b="1" dirty="0" smtClean="0"/>
              <a:t>Przygotowanie </a:t>
            </a:r>
            <a:r>
              <a:rPr lang="en-US" b="1" dirty="0"/>
              <a:t>projektu</a:t>
            </a:r>
            <a:r>
              <a:rPr lang="en-US" dirty="0"/>
              <a:t>,</a:t>
            </a:r>
          </a:p>
          <a:p>
            <a:pPr marL="0" indent="0">
              <a:buNone/>
            </a:pPr>
            <a:r>
              <a:rPr lang="en-US" dirty="0"/>
              <a:t>czyli skąd i jaki kod źródłowy pobrać, jak przygotować środowisko do budowy oprogramowania, w jaki sposób zadanie jest wyzwalane i w jaki sposób przechowywane są wyniki zadania.</a:t>
            </a:r>
          </a:p>
          <a:p>
            <a:r>
              <a:rPr lang="en-US" b="1" dirty="0" smtClean="0"/>
              <a:t>Budowanie</a:t>
            </a:r>
            <a:r>
              <a:rPr lang="en-US" dirty="0"/>
              <a:t>,</a:t>
            </a:r>
          </a:p>
          <a:p>
            <a:pPr marL="0" indent="0">
              <a:buNone/>
            </a:pPr>
            <a:r>
              <a:rPr lang="en-US" dirty="0"/>
              <a:t> czyli właściwa część zadania zawiera konfigurację kolejnych kroków w procesie budowania aplikacji na podstawie pobranego wcześniej kodu źródłowego.</a:t>
            </a:r>
          </a:p>
          <a:p>
            <a:r>
              <a:rPr lang="en-US" dirty="0" smtClean="0"/>
              <a:t> </a:t>
            </a:r>
            <a:r>
              <a:rPr lang="en-US" b="1" dirty="0"/>
              <a:t>Zadania po zakończeniu budowania</a:t>
            </a:r>
            <a:r>
              <a:rPr lang="en-US" dirty="0"/>
              <a:t>. </a:t>
            </a:r>
          </a:p>
          <a:p>
            <a:pPr marL="0" indent="0">
              <a:buNone/>
            </a:pPr>
            <a:r>
              <a:rPr lang="en-US" dirty="0"/>
              <a:t>Jest to lista zadań które zostaną wykonane w zależności od tego czy proces budowania powiódł się, czy też nie. Należą do nich takie typowe czynności jak: wysłanie powiadomienia, upload paczki na serwer, wygenerowanie raportów. Również w tym miejscu można skonfigurować czy i jakie kolejne projekty-zadania mają zostać uruchomione.</a:t>
            </a:r>
          </a:p>
          <a:p>
            <a:endParaRPr lang="en-US" dirty="0"/>
          </a:p>
        </p:txBody>
      </p:sp>
    </p:spTree>
    <p:extLst>
      <p:ext uri="{BB962C8B-B14F-4D97-AF65-F5344CB8AC3E}">
        <p14:creationId xmlns:p14="http://schemas.microsoft.com/office/powerpoint/2010/main" val="3166109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a:t>Pipeline</a:t>
            </a:r>
            <a:endParaRPr lang="en-US"/>
          </a:p>
        </p:txBody>
      </p:sp>
      <p:sp>
        <p:nvSpPr>
          <p:cNvPr id="3" name="Symbol zastępczy zawartości 2"/>
          <p:cNvSpPr>
            <a:spLocks noGrp="1"/>
          </p:cNvSpPr>
          <p:nvPr>
            <p:ph idx="1"/>
          </p:nvPr>
        </p:nvSpPr>
        <p:spPr/>
        <p:txBody>
          <a:bodyPr>
            <a:normAutofit fontScale="92500" lnSpcReduction="20000"/>
          </a:bodyPr>
          <a:lstStyle/>
          <a:p>
            <a:r>
              <a:rPr lang="pl-PL" dirty="0"/>
              <a:t>Drugi sposób konfiguracji nazwany Pipeline obsługuje 2. i 3. aspekt konfiguracji w sposób bliższy programistom, a mianowicie za pomocą pliku tekstowego umieszczonego w repozytorium. W tym przypadku za pomocą interfejsu WWW projekt konfigurowany jest tylko wstępnie, natomiast główna konfiguracja znajduje się w pliku tekstowym w repozytorium kodu razem z kodem budowanej aplikacji. Dzięki temu rozwiązaniu uzyskano kontrolę i wersjonowanie zmian w procesie budowania aplikacji, a jednocześnie scedowano odpowiedzialność za proces budowania oprogramowania na programistów, którzy je wytwarzają.</a:t>
            </a:r>
            <a:endParaRPr lang="en-US" dirty="0"/>
          </a:p>
          <a:p>
            <a:endParaRPr lang="en-US" dirty="0"/>
          </a:p>
        </p:txBody>
      </p:sp>
    </p:spTree>
    <p:extLst>
      <p:ext uri="{BB962C8B-B14F-4D97-AF65-F5344CB8AC3E}">
        <p14:creationId xmlns:p14="http://schemas.microsoft.com/office/powerpoint/2010/main" val="3155441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10284314" cy="304428"/>
          </a:xfrm>
        </p:spPr>
        <p:txBody>
          <a:bodyPr>
            <a:normAutofit fontScale="90000"/>
          </a:bodyPr>
          <a:lstStyle/>
          <a:p>
            <a:r>
              <a:rPr lang="pl-PL" b="1" dirty="0"/>
              <a:t>System pluginów</a:t>
            </a:r>
            <a:endParaRPr lang="en-US" dirty="0"/>
          </a:p>
        </p:txBody>
      </p:sp>
      <p:sp>
        <p:nvSpPr>
          <p:cNvPr id="3" name="Symbol zastępczy zawartości 2"/>
          <p:cNvSpPr>
            <a:spLocks noGrp="1"/>
          </p:cNvSpPr>
          <p:nvPr>
            <p:ph idx="1"/>
          </p:nvPr>
        </p:nvSpPr>
        <p:spPr>
          <a:xfrm>
            <a:off x="1141412" y="1264778"/>
            <a:ext cx="9905999" cy="5067656"/>
          </a:xfrm>
        </p:spPr>
        <p:txBody>
          <a:bodyPr>
            <a:normAutofit fontScale="70000" lnSpcReduction="20000"/>
          </a:bodyPr>
          <a:lstStyle/>
          <a:p>
            <a:pPr marL="0" indent="0">
              <a:buNone/>
            </a:pPr>
            <a:r>
              <a:rPr lang="pl-PL" dirty="0"/>
              <a:t>Przegląd funkcjonalności rozszerzanych przez </a:t>
            </a:r>
            <a:r>
              <a:rPr lang="pl-PL" dirty="0" smtClean="0"/>
              <a:t>pluginy</a:t>
            </a:r>
            <a:endParaRPr lang="en-US" dirty="0"/>
          </a:p>
          <a:p>
            <a:pPr lvl="0"/>
            <a:r>
              <a:rPr lang="pl-PL" dirty="0"/>
              <a:t>Pobieranie kodu źródłowego – podstawowym systemem wersjonowania kodu systemu Jenkins jest git, ale dzięki pluginom możliwe jest pobranie kodu z praktycznie każdego systemu CVS.</a:t>
            </a:r>
            <a:endParaRPr lang="en-US" dirty="0"/>
          </a:p>
          <a:p>
            <a:pPr lvl="0"/>
            <a:r>
              <a:rPr lang="pl-PL" dirty="0"/>
              <a:t> Uprawnienia – domyślnie Jenkins posiada prosty system uprawnień opierający się na zwykłej autentykacji użytkowników i autoryzacji kilku ról. Natomiast za pomocą pluginów możliwe jest rozbudowanie autentykacji o integrację fa-ul my-0 list-widez innymi dostawcami, np. OAuth, LDAP, PAM oraz rozbudowanie systemu uprawnień do bardzo szczegółowego.</a:t>
            </a:r>
            <a:endParaRPr lang="en-US" dirty="0"/>
          </a:p>
          <a:p>
            <a:pPr lvl="0"/>
            <a:r>
              <a:rPr lang="pl-PL" dirty="0"/>
              <a:t>Kontrola zdalnych agentów – domyślnie Jenkins zarządza zdalnymi agentami za pomocą specjalnej aplikacji na dedykowanym porcie, ale dostępne są pluginy umożliwiające kontrolę również nad systemami zdalnymi które nie są wyposażone w agenta Jenkins lub z gdy przestał on działać, np. za pomocą SSH.  </a:t>
            </a:r>
            <a:endParaRPr lang="en-US" dirty="0"/>
          </a:p>
          <a:p>
            <a:pPr lvl="0"/>
            <a:r>
              <a:rPr lang="pl-PL" dirty="0" smtClean="0"/>
              <a:t>Odczyt </a:t>
            </a:r>
            <a:r>
              <a:rPr lang="pl-PL" dirty="0"/>
              <a:t>i interpretacja komunikatów z narzędzi – jak już wcześniej wspomniano, Jenkins potrafi interpretować wyniki z uruchamianych narzędzi i prezentować je w postaci raportów za pomocą interfejsu WWW.</a:t>
            </a:r>
            <a:endParaRPr lang="en-US" dirty="0"/>
          </a:p>
          <a:p>
            <a:endParaRPr lang="en-US" dirty="0"/>
          </a:p>
        </p:txBody>
      </p:sp>
    </p:spTree>
    <p:extLst>
      <p:ext uri="{BB962C8B-B14F-4D97-AF65-F5344CB8AC3E}">
        <p14:creationId xmlns:p14="http://schemas.microsoft.com/office/powerpoint/2010/main" val="1764103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41413" y="618518"/>
            <a:ext cx="10284314" cy="304428"/>
          </a:xfrm>
        </p:spPr>
        <p:txBody>
          <a:bodyPr>
            <a:normAutofit fontScale="90000"/>
          </a:bodyPr>
          <a:lstStyle/>
          <a:p>
            <a:r>
              <a:rPr lang="pl-PL" b="1" dirty="0"/>
              <a:t>System </a:t>
            </a:r>
            <a:r>
              <a:rPr lang="pl-PL" b="1" dirty="0" smtClean="0"/>
              <a:t>pluginów</a:t>
            </a:r>
            <a:r>
              <a:rPr lang="en-US" b="1" dirty="0"/>
              <a:t> </a:t>
            </a:r>
            <a:r>
              <a:rPr lang="en-US" b="1" dirty="0" smtClean="0"/>
              <a:t>cd.</a:t>
            </a:r>
            <a:endParaRPr lang="en-US" dirty="0"/>
          </a:p>
        </p:txBody>
      </p:sp>
      <p:sp>
        <p:nvSpPr>
          <p:cNvPr id="3" name="Symbol zastępczy zawartości 2"/>
          <p:cNvSpPr>
            <a:spLocks noGrp="1"/>
          </p:cNvSpPr>
          <p:nvPr>
            <p:ph idx="1"/>
          </p:nvPr>
        </p:nvSpPr>
        <p:spPr>
          <a:xfrm>
            <a:off x="1141412" y="1264778"/>
            <a:ext cx="9905999" cy="5067656"/>
          </a:xfrm>
        </p:spPr>
        <p:txBody>
          <a:bodyPr>
            <a:normAutofit fontScale="92500" lnSpcReduction="10000"/>
          </a:bodyPr>
          <a:lstStyle/>
          <a:p>
            <a:pPr lvl="0"/>
            <a:r>
              <a:rPr lang="pl-PL" dirty="0"/>
              <a:t>Odczyt i interpretacja komentarzy zawartych w kodzie – specjalnie na potrzeby developerów Java opracowano plugin generujący dokumentację na podstawie komentarzy Javadoc.</a:t>
            </a:r>
            <a:endParaRPr lang="en-US" dirty="0"/>
          </a:p>
          <a:p>
            <a:pPr lvl="0"/>
            <a:r>
              <a:rPr lang="pl-PL" dirty="0" smtClean="0"/>
              <a:t>Powiadomienia </a:t>
            </a:r>
            <a:r>
              <a:rPr lang="pl-PL" dirty="0"/>
              <a:t>– Jenkins dysponuje również bogatą listą pluginów wysyłających powiadomienia za pomocą maila, wywołując zdalne zapytanie REST API, lub wysyłając wiadomość za pomocą komunikatora.</a:t>
            </a:r>
            <a:endParaRPr lang="en-US" dirty="0"/>
          </a:p>
          <a:p>
            <a:pPr lvl="0"/>
            <a:r>
              <a:rPr lang="pl-PL" dirty="0" smtClean="0"/>
              <a:t>Integracja </a:t>
            </a:r>
            <a:r>
              <a:rPr lang="pl-PL" dirty="0"/>
              <a:t>z zewnętrznymi aplikacjami – oprócz możliwości wywołania zapytania REST API zewnętrznej aplikacji, najczęściej używane przez programistów aplikacje i serwisy doczekały się dedykowanych pluginów wspierających integrację, np. GitHub, GitLab, BitBucket, JIRA, Bugzilla, etc. </a:t>
            </a:r>
            <a:endParaRPr lang="en-US" dirty="0"/>
          </a:p>
          <a:p>
            <a:endParaRPr lang="en-US" dirty="0"/>
          </a:p>
        </p:txBody>
      </p:sp>
    </p:spTree>
    <p:extLst>
      <p:ext uri="{BB962C8B-B14F-4D97-AF65-F5344CB8AC3E}">
        <p14:creationId xmlns:p14="http://schemas.microsoft.com/office/powerpoint/2010/main" val="999195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435552" y="2604257"/>
            <a:ext cx="8050137" cy="1478570"/>
          </a:xfrm>
        </p:spPr>
        <p:txBody>
          <a:bodyPr>
            <a:normAutofit/>
          </a:bodyPr>
          <a:lstStyle/>
          <a:p>
            <a:r>
              <a:rPr lang="en-US" sz="4400" dirty="0" smtClean="0">
                <a:latin typeface="Rockwell" panose="02060603020205020403" pitchFamily="18" charset="0"/>
              </a:rPr>
              <a:t>Dziękujemy za uwagę </a:t>
            </a:r>
            <a:endParaRPr lang="en-US" sz="4400" dirty="0">
              <a:latin typeface="Rockwell" panose="02060603020205020403" pitchFamily="18"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Jenkins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pl-PL" b="1" dirty="0"/>
              <a:t>Jenkins</a:t>
            </a:r>
            <a:r>
              <a:rPr lang="pl-PL" dirty="0"/>
              <a:t> to serwer automatyzacji, który umożliwia programistom na budowanie, testowanie i wdrażanie oprogramowania.</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578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pl-PL" sz="4400" b="1" dirty="0"/>
              <a:t>Ciągła Integracja (CI) – co to?</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pl-PL" b="1" dirty="0"/>
              <a:t>Ciągła Integracja </a:t>
            </a:r>
            <a:r>
              <a:rPr lang="pl-PL" dirty="0"/>
              <a:t>to praktyka programistyczna, w której członkowie zespołu często scalają wyniki swojej pracy – z reguły każdy robi to przynajmniej raz dziennie. W tej sposób każdego dnia powstaje kilka zintegrowanych wersji kodu, które są sprawdzane przez automatyczny proces budowania (i testowania).</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635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B38A-431B-4036-A7F3-F4439D6F7DED}"/>
              </a:ext>
            </a:extLst>
          </p:cNvPr>
          <p:cNvSpPr>
            <a:spLocks noGrp="1"/>
          </p:cNvSpPr>
          <p:nvPr>
            <p:ph type="title"/>
          </p:nvPr>
        </p:nvSpPr>
        <p:spPr/>
        <p:txBody>
          <a:bodyPr/>
          <a:lstStyle/>
          <a:p>
            <a:pPr algn="ctr"/>
            <a:r>
              <a:rPr lang="en-GB" dirty="0" err="1"/>
              <a:t>Ciągła</a:t>
            </a:r>
            <a:r>
              <a:rPr lang="en-GB" dirty="0"/>
              <a:t> </a:t>
            </a:r>
            <a:r>
              <a:rPr lang="en-GB" dirty="0" err="1"/>
              <a:t>integracja</a:t>
            </a:r>
            <a:endParaRPr lang="en-US" dirty="0"/>
          </a:p>
        </p:txBody>
      </p:sp>
      <p:pic>
        <p:nvPicPr>
          <p:cNvPr id="5" name="Content Placeholder 4">
            <a:extLst>
              <a:ext uri="{FF2B5EF4-FFF2-40B4-BE49-F238E27FC236}">
                <a16:creationId xmlns:a16="http://schemas.microsoft.com/office/drawing/2014/main" id="{E437976B-4483-43BC-B8A4-C059EFFA7827}"/>
              </a:ext>
            </a:extLst>
          </p:cNvPr>
          <p:cNvPicPr>
            <a:picLocks noGrp="1" noChangeAspect="1"/>
          </p:cNvPicPr>
          <p:nvPr>
            <p:ph idx="1"/>
          </p:nvPr>
        </p:nvPicPr>
        <p:blipFill>
          <a:blip r:embed="rId2"/>
          <a:stretch>
            <a:fillRect/>
          </a:stretch>
        </p:blipFill>
        <p:spPr>
          <a:xfrm>
            <a:off x="3172323" y="2097088"/>
            <a:ext cx="5844177" cy="3541712"/>
          </a:xfrm>
        </p:spPr>
      </p:pic>
    </p:spTree>
    <p:extLst>
      <p:ext uri="{BB962C8B-B14F-4D97-AF65-F5344CB8AC3E}">
        <p14:creationId xmlns:p14="http://schemas.microsoft.com/office/powerpoint/2010/main" val="414714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b="1" dirty="0" err="1"/>
              <a:t>Cechy</a:t>
            </a:r>
            <a:r>
              <a:rPr lang="en-GB" sz="4400" b="1" dirty="0"/>
              <a:t> </a:t>
            </a:r>
            <a:r>
              <a:rPr lang="en-GB" sz="4400" b="1" dirty="0" err="1"/>
              <a:t>charakteryzujące</a:t>
            </a:r>
            <a:r>
              <a:rPr lang="en-GB" sz="4400" b="1" dirty="0"/>
              <a:t> </a:t>
            </a:r>
            <a:r>
              <a:rPr lang="en-GB" sz="4400" b="1" dirty="0" err="1"/>
              <a:t>środowisko</a:t>
            </a:r>
            <a:r>
              <a:rPr lang="en-GB" sz="4400" b="1" dirty="0"/>
              <a:t> </a:t>
            </a:r>
            <a:r>
              <a:rPr lang="en-GB" sz="4400" b="1" dirty="0" err="1"/>
              <a:t>ciągłej</a:t>
            </a:r>
            <a:r>
              <a:rPr lang="en-GB" sz="4400" b="1" dirty="0"/>
              <a:t> </a:t>
            </a:r>
            <a:r>
              <a:rPr lang="en-GB" sz="4400" b="1" dirty="0" err="1"/>
              <a:t>integracji</a:t>
            </a:r>
            <a:r>
              <a:rPr lang="en-GB" sz="4400" b="1" dirty="0"/>
              <a:t>:</a:t>
            </a:r>
            <a:endParaRPr lang="pl-PL" sz="4400" b="1"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en-GB" b="1" dirty="0">
                <a:latin typeface="Tahoma" panose="020B0604030504040204" pitchFamily="34" charset="0"/>
                <a:ea typeface="Tahoma" panose="020B0604030504040204" pitchFamily="34" charset="0"/>
                <a:cs typeface="Tahoma" panose="020B0604030504040204" pitchFamily="34" charset="0"/>
              </a:rPr>
              <a:t>J</a:t>
            </a:r>
            <a:r>
              <a:rPr lang="en-US" b="1" dirty="0" err="1">
                <a:latin typeface="Tahoma" panose="020B0604030504040204" pitchFamily="34" charset="0"/>
                <a:ea typeface="Tahoma" panose="020B0604030504040204" pitchFamily="34" charset="0"/>
                <a:cs typeface="Tahoma" panose="020B0604030504040204" pitchFamily="34" charset="0"/>
              </a:rPr>
              <a:t>edno</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wspólne</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repozytorium</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kodu</a:t>
            </a:r>
            <a:r>
              <a:rPr lang="en-US" b="1"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a:t>
            </a:r>
            <a:r>
              <a:rPr lang="pl-PL" dirty="0"/>
              <a:t>zawierające wszystko, co potrzebne do zbudowania i uruchomienia systemu na czystej maszynie. Oczywiście zdarza się, że nad projektem pracuje kilka rozproszonych zespołów odpowiadających za oddzielne komponenty i preferujących różne systemy kontroli wersji. Ciągła Integracja jest wtedy jeszcze bardziej potrzebna!</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482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b="1" dirty="0" err="1"/>
              <a:t>Cechy</a:t>
            </a:r>
            <a:r>
              <a:rPr lang="en-GB" sz="4400" b="1" dirty="0"/>
              <a:t> </a:t>
            </a:r>
            <a:r>
              <a:rPr lang="en-GB" sz="4400" b="1" dirty="0" err="1"/>
              <a:t>charakteryzujące</a:t>
            </a:r>
            <a:r>
              <a:rPr lang="en-GB" sz="4400" b="1" dirty="0"/>
              <a:t> </a:t>
            </a:r>
            <a:r>
              <a:rPr lang="en-GB" sz="4400" b="1" dirty="0" err="1"/>
              <a:t>środowisko</a:t>
            </a:r>
            <a:r>
              <a:rPr lang="en-GB" sz="4400" b="1" dirty="0"/>
              <a:t> </a:t>
            </a:r>
            <a:r>
              <a:rPr lang="en-GB" sz="4400" b="1" dirty="0" err="1"/>
              <a:t>ciągłej</a:t>
            </a:r>
            <a:r>
              <a:rPr lang="en-GB" sz="4400" b="1" dirty="0"/>
              <a:t> </a:t>
            </a:r>
            <a:r>
              <a:rPr lang="en-GB" sz="4400" b="1" dirty="0" err="1"/>
              <a:t>integracji</a:t>
            </a:r>
            <a:r>
              <a:rPr lang="en-GB" sz="4400" b="1" dirty="0"/>
              <a:t>:</a:t>
            </a:r>
            <a:endParaRPr lang="pl-PL" sz="4400" b="1"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pl-PL" b="1" i="1" dirty="0"/>
              <a:t>Automatyczne budowanie</a:t>
            </a:r>
            <a:r>
              <a:rPr lang="pl-PL" dirty="0"/>
              <a:t> – żadnych wyskakujących okienek i ręcznego kopiowania plików!</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5339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b="1" dirty="0" err="1"/>
              <a:t>Cechy</a:t>
            </a:r>
            <a:r>
              <a:rPr lang="en-GB" sz="4400" b="1" dirty="0"/>
              <a:t> </a:t>
            </a:r>
            <a:r>
              <a:rPr lang="en-GB" sz="4400" b="1" dirty="0" err="1"/>
              <a:t>charakteryzujące</a:t>
            </a:r>
            <a:r>
              <a:rPr lang="en-GB" sz="4400" b="1" dirty="0"/>
              <a:t> </a:t>
            </a:r>
            <a:r>
              <a:rPr lang="en-GB" sz="4400" b="1" dirty="0" err="1"/>
              <a:t>środowisko</a:t>
            </a:r>
            <a:r>
              <a:rPr lang="en-GB" sz="4400" b="1" dirty="0"/>
              <a:t> </a:t>
            </a:r>
            <a:r>
              <a:rPr lang="en-GB" sz="4400" b="1" dirty="0" err="1"/>
              <a:t>ciągłej</a:t>
            </a:r>
            <a:r>
              <a:rPr lang="en-GB" sz="4400" b="1" dirty="0"/>
              <a:t> </a:t>
            </a:r>
            <a:r>
              <a:rPr lang="en-GB" sz="4400" b="1" dirty="0" err="1"/>
              <a:t>integracji</a:t>
            </a:r>
            <a:r>
              <a:rPr lang="en-GB" sz="4400" b="1" dirty="0"/>
              <a:t>:</a:t>
            </a:r>
            <a:endParaRPr lang="pl-PL" sz="4400" b="1"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pl-PL" b="1" i="1" dirty="0"/>
              <a:t>Automatyczne testy</a:t>
            </a:r>
            <a:r>
              <a:rPr lang="pl-PL" b="1" dirty="0"/>
              <a:t> podczas budowania </a:t>
            </a:r>
            <a:r>
              <a:rPr lang="pl-PL" dirty="0"/>
              <a:t>– to, że program się skompilował i da się go uruchomić, nie znaczy jeszcze, że wszystko z nim w porządku. Warto sprawdzać nie tylko wyniki testu, ale także procent pokrycia kodu testami.</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1636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GB" sz="4400" b="1" dirty="0" err="1"/>
              <a:t>Cechy</a:t>
            </a:r>
            <a:r>
              <a:rPr lang="en-GB" sz="4400" b="1" dirty="0"/>
              <a:t> </a:t>
            </a:r>
            <a:r>
              <a:rPr lang="en-GB" sz="4400" b="1" dirty="0" err="1"/>
              <a:t>charakteryzujące</a:t>
            </a:r>
            <a:r>
              <a:rPr lang="en-GB" sz="4400" b="1" dirty="0"/>
              <a:t> </a:t>
            </a:r>
            <a:r>
              <a:rPr lang="en-GB" sz="4400" b="1" dirty="0" err="1"/>
              <a:t>środowisko</a:t>
            </a:r>
            <a:r>
              <a:rPr lang="en-GB" sz="4400" b="1" dirty="0"/>
              <a:t> </a:t>
            </a:r>
            <a:r>
              <a:rPr lang="en-GB" sz="4400" b="1" dirty="0" err="1"/>
              <a:t>ciągłej</a:t>
            </a:r>
            <a:r>
              <a:rPr lang="en-GB" sz="4400" b="1" dirty="0"/>
              <a:t> </a:t>
            </a:r>
            <a:r>
              <a:rPr lang="en-GB" sz="4400" b="1" dirty="0" err="1"/>
              <a:t>integracji</a:t>
            </a:r>
            <a:r>
              <a:rPr lang="en-GB" sz="4400" b="1" dirty="0"/>
              <a:t>:</a:t>
            </a:r>
            <a:endParaRPr lang="pl-PL" sz="4400" b="1"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pl-PL" b="1" i="1" dirty="0"/>
              <a:t>Codzienne wysyłanie i scalanie (działającego!) kodu</a:t>
            </a:r>
            <a:r>
              <a:rPr lang="pl-PL" dirty="0"/>
              <a:t> przez programistów. Integracja to komunikacja – programiści widzą, nad czym pracują inni i jak im idzie.</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61048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1179</Words>
  <Application>Microsoft Office PowerPoint</Application>
  <PresentationFormat>Panoramiczny</PresentationFormat>
  <Paragraphs>65</Paragraphs>
  <Slides>26</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26</vt:i4>
      </vt:variant>
    </vt:vector>
  </HeadingPairs>
  <TitlesOfParts>
    <vt:vector size="33" baseType="lpstr">
      <vt:lpstr>Arial</vt:lpstr>
      <vt:lpstr>Calibri</vt:lpstr>
      <vt:lpstr>Rockwell</vt:lpstr>
      <vt:lpstr>Tahoma</vt:lpstr>
      <vt:lpstr>Trebuchet MS</vt:lpstr>
      <vt:lpstr>Tw Cen MT</vt:lpstr>
      <vt:lpstr>Circuit</vt:lpstr>
      <vt:lpstr>Moduł4</vt:lpstr>
      <vt:lpstr>Jenkins</vt:lpstr>
      <vt:lpstr>Jenkins</vt:lpstr>
      <vt:lpstr>Ciągła Integracja (CI) – co to?</vt:lpstr>
      <vt:lpstr>Ciągła integracja</vt:lpstr>
      <vt:lpstr>Cechy charakteryzujące środowisko ciągłej integracji:</vt:lpstr>
      <vt:lpstr>Cechy charakteryzujące środowisko ciągłej integracji:</vt:lpstr>
      <vt:lpstr>Cechy charakteryzujące środowisko ciągłej integracji:</vt:lpstr>
      <vt:lpstr>Cechy charakteryzujące środowisko ciągłej integracji:</vt:lpstr>
      <vt:lpstr>Cechy charakteryzujące środowisko ciągłej integracji:</vt:lpstr>
      <vt:lpstr>Cechy charakteryzujące środowisko ciągłej integracji:</vt:lpstr>
      <vt:lpstr>Cechy charakteryzujące środowisko ciągłej integracji:</vt:lpstr>
      <vt:lpstr>Cechy charakteryzujące środowisko ciągłej integracji:</vt:lpstr>
      <vt:lpstr>Cechy charakteryzujące środowisko ciągłej integracji:</vt:lpstr>
      <vt:lpstr>Prezentacja programu PowerPoint</vt:lpstr>
      <vt:lpstr>JENKINS </vt:lpstr>
      <vt:lpstr>Wszechstronne zastosowania Jenkinsa </vt:lpstr>
      <vt:lpstr>Instalacja na dowolnej platformie</vt:lpstr>
      <vt:lpstr> Architektura Master-Slave</vt:lpstr>
      <vt:lpstr>Wbudowany serwer HTTP</vt:lpstr>
      <vt:lpstr>Jenkins w kontenerze Docker</vt:lpstr>
      <vt:lpstr>Konfiguracja zadań</vt:lpstr>
      <vt:lpstr>Pipeline</vt:lpstr>
      <vt:lpstr>System pluginów</vt:lpstr>
      <vt:lpstr>System pluginów cd.</vt:lpstr>
      <vt:lpstr>Dziękujemy za uwagę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2020-06-18T13:19:42Z</dcterms:created>
  <dcterms:modified xsi:type="dcterms:W3CDTF">2020-06-18T14:12:42Z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