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lta" charset="1" panose="02000503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86380" y="-1576501"/>
            <a:ext cx="3069586" cy="44195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74815">
            <a:off x="-898225" y="-843229"/>
            <a:ext cx="7434535" cy="5379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498657" y="6586729"/>
            <a:ext cx="3760768" cy="365264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291128" y="3500820"/>
            <a:ext cx="11705745" cy="2384347"/>
            <a:chOff x="0" y="0"/>
            <a:chExt cx="15607660" cy="31791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546147" y="47625"/>
              <a:ext cx="12515367" cy="2028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25"/>
                </a:lnSpc>
              </a:pPr>
              <a:r>
                <a:rPr lang="en-US" sz="10215">
                  <a:solidFill>
                    <a:srgbClr val="EEEFEE"/>
                  </a:solidFill>
                  <a:latin typeface="Alta"/>
                </a:rPr>
                <a:t>PROYECTO FINAL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74355"/>
              <a:ext cx="15607660" cy="904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1"/>
                </a:lnSpc>
              </a:pPr>
              <a:r>
                <a:rPr lang="en-US" sz="3814" spc="286">
                  <a:solidFill>
                    <a:srgbClr val="FFBD59"/>
                  </a:solidFill>
                  <a:latin typeface="Raleway"/>
                </a:rPr>
                <a:t>ICS202 - 2022 - 02 - Algoritmos Maliciosos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16247">
            <a:off x="-2037708" y="6961295"/>
            <a:ext cx="9122880" cy="665140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672487" y="6233730"/>
            <a:ext cx="894302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 spc="225">
                <a:solidFill>
                  <a:srgbClr val="EEEFEE"/>
                </a:solidFill>
                <a:latin typeface="Raleway"/>
              </a:rPr>
              <a:t>Desireé L. Maríñez Jiménez #1101374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9829" y="927120"/>
            <a:ext cx="15128343" cy="8432760"/>
            <a:chOff x="0" y="0"/>
            <a:chExt cx="3352739" cy="18688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52739" cy="1868866"/>
            </a:xfrm>
            <a:custGeom>
              <a:avLst/>
              <a:gdLst/>
              <a:ahLst/>
              <a:cxnLst/>
              <a:rect r="r" b="b" t="t" l="l"/>
              <a:pathLst>
                <a:path h="1868866" w="3352739">
                  <a:moveTo>
                    <a:pt x="0" y="0"/>
                  </a:moveTo>
                  <a:lnTo>
                    <a:pt x="3352739" y="0"/>
                  </a:lnTo>
                  <a:lnTo>
                    <a:pt x="3352739" y="1868866"/>
                  </a:lnTo>
                  <a:lnTo>
                    <a:pt x="0" y="1868866"/>
                  </a:lnTo>
                  <a:close/>
                </a:path>
              </a:pathLst>
            </a:custGeom>
            <a:solidFill>
              <a:srgbClr val="EEEFE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14074" y="7934234"/>
            <a:ext cx="6067399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59047" y="-404446"/>
            <a:ext cx="4784651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46532" y="6093539"/>
            <a:ext cx="4977482" cy="497748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846680" y="5962800"/>
            <a:ext cx="5172284" cy="523896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525902" y="2680448"/>
            <a:ext cx="8809372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509"/>
              </a:lnSpc>
              <a:spcBef>
                <a:spcPct val="0"/>
              </a:spcBef>
            </a:pPr>
            <a:r>
              <a:rPr lang="en-US" sz="6199">
                <a:solidFill>
                  <a:srgbClr val="070807"/>
                </a:solidFill>
                <a:latin typeface="Alta"/>
              </a:rPr>
              <a:t>Tabla de Contenidos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443862" y="4247981"/>
            <a:ext cx="11067662" cy="2787727"/>
            <a:chOff x="0" y="0"/>
            <a:chExt cx="14756883" cy="371696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387327" y="1435666"/>
              <a:ext cx="9331341" cy="806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5110"/>
                </a:lnSpc>
                <a:spcBef>
                  <a:spcPct val="0"/>
                </a:spcBef>
              </a:pPr>
              <a:r>
                <a:rPr lang="en-US" sz="3407" spc="255">
                  <a:solidFill>
                    <a:srgbClr val="070807"/>
                  </a:solidFill>
                  <a:latin typeface="Raleway"/>
                </a:rPr>
                <a:t> Ransomware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4096309" y="-142875"/>
              <a:ext cx="616739" cy="1051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814"/>
                </a:lnSpc>
                <a:spcBef>
                  <a:spcPct val="0"/>
                </a:spcBef>
              </a:pPr>
              <a:r>
                <a:rPr lang="en-US" sz="4542" spc="340">
                  <a:solidFill>
                    <a:srgbClr val="070807"/>
                  </a:solidFill>
                  <a:latin typeface="Raleway"/>
                </a:rPr>
                <a:t>1.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2280" y="102053"/>
              <a:ext cx="13718668" cy="806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5110"/>
                </a:lnSpc>
                <a:spcBef>
                  <a:spcPct val="0"/>
                </a:spcBef>
              </a:pPr>
              <a:r>
                <a:rPr lang="en-US" sz="3407" spc="255">
                  <a:solidFill>
                    <a:srgbClr val="070807"/>
                  </a:solidFill>
                  <a:latin typeface="Raleway"/>
                </a:rPr>
                <a:t>Especificaciones generales del virus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3850171" y="1226797"/>
              <a:ext cx="906712" cy="1051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814"/>
                </a:lnSpc>
                <a:spcBef>
                  <a:spcPct val="0"/>
                </a:spcBef>
              </a:pPr>
              <a:r>
                <a:rPr lang="en-US" sz="4542" spc="340">
                  <a:solidFill>
                    <a:srgbClr val="070807"/>
                  </a:solidFill>
                  <a:latin typeface="Raleway"/>
                </a:rPr>
                <a:t>2.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59861"/>
              <a:ext cx="13718668" cy="806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5110"/>
                </a:lnSpc>
                <a:spcBef>
                  <a:spcPct val="0"/>
                </a:spcBef>
              </a:pPr>
              <a:r>
                <a:rPr lang="en-US" sz="3407" spc="255">
                  <a:solidFill>
                    <a:srgbClr val="070807"/>
                  </a:solidFill>
                  <a:latin typeface="Raleway"/>
                </a:rPr>
                <a:t>Explicación del código y demo del virus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3850171" y="2665415"/>
              <a:ext cx="906712" cy="1051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814"/>
                </a:lnSpc>
                <a:spcBef>
                  <a:spcPct val="0"/>
                </a:spcBef>
              </a:pPr>
              <a:r>
                <a:rPr lang="en-US" sz="4542" spc="340">
                  <a:solidFill>
                    <a:srgbClr val="070807"/>
                  </a:solidFill>
                  <a:latin typeface="Raleway"/>
                </a:rPr>
                <a:t>3.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70905">
            <a:off x="15307796" y="-1178083"/>
            <a:ext cx="2887841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56531" y="6950179"/>
            <a:ext cx="5617109" cy="461624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055" y="-496964"/>
            <a:ext cx="7869389" cy="606658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52635" y="6950179"/>
            <a:ext cx="7891365" cy="1899039"/>
            <a:chOff x="0" y="0"/>
            <a:chExt cx="10521820" cy="253205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153667" y="28575"/>
              <a:ext cx="9368153" cy="2503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21"/>
                </a:lnSpc>
              </a:pPr>
              <a:r>
                <a:rPr lang="en-US" sz="6687">
                  <a:solidFill>
                    <a:srgbClr val="EEEFEE"/>
                  </a:solidFill>
                  <a:latin typeface="Alta"/>
                </a:rPr>
                <a:t>ESPECIFICACIONES DEL VIRUS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64560"/>
              <a:ext cx="816222" cy="1431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544"/>
                </a:lnSpc>
              </a:pPr>
              <a:r>
                <a:rPr lang="en-US" sz="7185">
                  <a:solidFill>
                    <a:srgbClr val="EEEFEE"/>
                  </a:solidFill>
                  <a:latin typeface="Alta"/>
                </a:rPr>
                <a:t>1.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66071" y="4506915"/>
            <a:ext cx="5830266" cy="1043654"/>
            <a:chOff x="0" y="0"/>
            <a:chExt cx="7773688" cy="139153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04775"/>
              <a:ext cx="7773688" cy="767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84"/>
                </a:lnSpc>
              </a:pPr>
              <a:r>
                <a:rPr lang="en-US" sz="3323" spc="249">
                  <a:solidFill>
                    <a:srgbClr val="FFBD59"/>
                  </a:solidFill>
                  <a:latin typeface="Raleway"/>
                </a:rPr>
                <a:t>Entorno donde se ejecuta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21748"/>
              <a:ext cx="5923560" cy="76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84"/>
                </a:lnSpc>
              </a:pPr>
              <a:r>
                <a:rPr lang="en-US" sz="3323" spc="249">
                  <a:solidFill>
                    <a:srgbClr val="EEEFEE"/>
                  </a:solidFill>
                  <a:latin typeface="Raleway"/>
                </a:rPr>
                <a:t>Microsoft Windows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596" y="6213121"/>
            <a:ext cx="6776121" cy="1686578"/>
            <a:chOff x="0" y="0"/>
            <a:chExt cx="9034828" cy="224877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04775"/>
              <a:ext cx="9034828" cy="1599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84"/>
                </a:lnSpc>
              </a:pPr>
              <a:r>
                <a:rPr lang="en-US" sz="3323" spc="249">
                  <a:solidFill>
                    <a:srgbClr val="FFBD59"/>
                  </a:solidFill>
                  <a:latin typeface="Raleway"/>
                </a:rPr>
                <a:t>Lenguaje en el que está programado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78979"/>
              <a:ext cx="2546625" cy="76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84"/>
                </a:lnSpc>
              </a:pPr>
              <a:r>
                <a:rPr lang="en-US" sz="3323" spc="249">
                  <a:solidFill>
                    <a:srgbClr val="EEEFEE"/>
                  </a:solidFill>
                  <a:latin typeface="Raleway"/>
                </a:rPr>
                <a:t>Python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66071" y="2702848"/>
            <a:ext cx="7293229" cy="1062704"/>
            <a:chOff x="0" y="0"/>
            <a:chExt cx="9724306" cy="141693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04775"/>
              <a:ext cx="7773688" cy="767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84"/>
                </a:lnSpc>
              </a:pPr>
              <a:r>
                <a:rPr lang="en-US" sz="3323" spc="249">
                  <a:solidFill>
                    <a:srgbClr val="FFBD59"/>
                  </a:solidFill>
                  <a:latin typeface="Raleway"/>
                </a:rPr>
                <a:t>Tipo de virus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2700" y="647148"/>
              <a:ext cx="9711606" cy="76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84"/>
                </a:lnSpc>
              </a:pPr>
              <a:r>
                <a:rPr lang="en-US" sz="3323" spc="249">
                  <a:solidFill>
                    <a:srgbClr val="EEEFEE"/>
                  </a:solidFill>
                  <a:latin typeface="Raleway"/>
                </a:rPr>
                <a:t>Virus informático Ransomware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752667" y="1393289"/>
            <a:ext cx="7865011" cy="786501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72344">
            <a:off x="10004072" y="3358881"/>
            <a:ext cx="9122880" cy="665140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82349" y="-987944"/>
            <a:ext cx="6726434" cy="452505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542887" y="3893038"/>
            <a:ext cx="6400368" cy="465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36"/>
              </a:lnSpc>
              <a:spcBef>
                <a:spcPct val="0"/>
              </a:spcBef>
            </a:pPr>
            <a:r>
              <a:rPr lang="en-US" sz="3091" spc="231">
                <a:solidFill>
                  <a:srgbClr val="EEEFEE"/>
                </a:solidFill>
                <a:latin typeface="Raleway"/>
              </a:rPr>
              <a:t>El malware de rescate, o ransomware, es un tipo de malware que impide a los usuarios acceder a su sistema o a sus archivos personales y que exige el pago de un rescate para poder acceder de nuevo a ellos.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342142" y="2442049"/>
            <a:ext cx="6801858" cy="1095063"/>
            <a:chOff x="0" y="0"/>
            <a:chExt cx="9069144" cy="146008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133722" y="28575"/>
              <a:ext cx="7935422" cy="1431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544"/>
                </a:lnSpc>
              </a:pPr>
              <a:r>
                <a:rPr lang="en-US" sz="7185">
                  <a:solidFill>
                    <a:srgbClr val="EEEFEE"/>
                  </a:solidFill>
                  <a:latin typeface="Alta"/>
                </a:rPr>
                <a:t>RANSOMWARE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8575"/>
              <a:ext cx="816222" cy="1431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544"/>
                </a:lnSpc>
              </a:pPr>
              <a:r>
                <a:rPr lang="en-US" sz="7185">
                  <a:solidFill>
                    <a:srgbClr val="EEEFEE"/>
                  </a:solidFill>
                  <a:latin typeface="Alta"/>
                </a:rPr>
                <a:t>2.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70905">
            <a:off x="15307796" y="-1178083"/>
            <a:ext cx="2887841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56531" y="6950179"/>
            <a:ext cx="5617109" cy="461624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79055" y="-496964"/>
            <a:ext cx="7869389" cy="60665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05965" y="6978754"/>
            <a:ext cx="7026115" cy="187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1"/>
              </a:lnSpc>
            </a:pPr>
            <a:r>
              <a:rPr lang="en-US" sz="6687">
                <a:solidFill>
                  <a:srgbClr val="EEEFEE"/>
                </a:solidFill>
                <a:latin typeface="Alta"/>
              </a:rPr>
              <a:t>TIPOS DE RANSOMWARE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6120" y="1516775"/>
            <a:ext cx="6776121" cy="602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4"/>
              </a:lnSpc>
            </a:pPr>
            <a:r>
              <a:rPr lang="en-US" sz="3323" spc="249">
                <a:solidFill>
                  <a:srgbClr val="FFBD59"/>
                </a:solidFill>
                <a:latin typeface="Raleway"/>
              </a:rPr>
              <a:t>Scareware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04538" y="2338391"/>
            <a:ext cx="8086882" cy="143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7"/>
              </a:lnSpc>
            </a:pPr>
            <a:r>
              <a:rPr lang="en-US" sz="2578" spc="193">
                <a:solidFill>
                  <a:srgbClr val="EEEFEE"/>
                </a:solidFill>
                <a:latin typeface="Raleway"/>
              </a:rPr>
              <a:t>Incluye programas de seguridad falsos y ofertas falsas de soporte técnico, cuya única forma de eliminar es pagando.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76120" y="4372581"/>
            <a:ext cx="6776121" cy="602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4"/>
              </a:lnSpc>
            </a:pPr>
            <a:r>
              <a:rPr lang="en-US" sz="3323" spc="249">
                <a:solidFill>
                  <a:srgbClr val="FFBD59"/>
                </a:solidFill>
                <a:latin typeface="Raleway"/>
              </a:rPr>
              <a:t>Bloqueadores de pantalla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04538" y="5194197"/>
            <a:ext cx="8086882" cy="143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7"/>
              </a:lnSpc>
            </a:pPr>
            <a:r>
              <a:rPr lang="en-US" sz="2578" spc="193">
                <a:solidFill>
                  <a:srgbClr val="EEEFEE"/>
                </a:solidFill>
                <a:latin typeface="Raleway"/>
              </a:rPr>
              <a:t>Este le impide el acceso al computador, y le informa de que deberá pagar cierta cantidad de dinero para desbloquearlo.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04538" y="7003074"/>
            <a:ext cx="6776121" cy="602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4"/>
              </a:lnSpc>
            </a:pPr>
            <a:r>
              <a:rPr lang="en-US" sz="3323" spc="249">
                <a:solidFill>
                  <a:srgbClr val="FFBD59"/>
                </a:solidFill>
                <a:latin typeface="Raleway"/>
              </a:rPr>
              <a:t>Ransomware de cifrado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32956" y="7824690"/>
            <a:ext cx="8086882" cy="143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7"/>
              </a:lnSpc>
            </a:pPr>
            <a:r>
              <a:rPr lang="en-US" sz="2578" spc="193">
                <a:solidFill>
                  <a:srgbClr val="EEEFEE"/>
                </a:solidFill>
                <a:latin typeface="Raleway"/>
              </a:rPr>
              <a:t>Este es el que le secuestra los archivos y los cifra, exigiendo un pago para volver a descifrarlos y devolvérselos.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98484" y="277070"/>
            <a:ext cx="4459464" cy="44594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01622" y="8891723"/>
            <a:ext cx="3840332" cy="73315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1751" y="6960032"/>
            <a:ext cx="3591098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2067" t="0" r="13621" b="0"/>
          <a:stretch>
            <a:fillRect/>
          </a:stretch>
        </p:blipFill>
        <p:spPr>
          <a:xfrm flipH="false" flipV="false" rot="-5400000">
            <a:off x="5195474" y="-1826864"/>
            <a:ext cx="7897053" cy="145403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6259" y="-240301"/>
            <a:ext cx="3069586" cy="441956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31380" y="1028700"/>
            <a:ext cx="3165601" cy="99572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551628" y="4024092"/>
            <a:ext cx="11060919" cy="2838450"/>
            <a:chOff x="0" y="0"/>
            <a:chExt cx="14747892" cy="378459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445211" y="47625"/>
              <a:ext cx="13302681" cy="3736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499"/>
                </a:lnSpc>
              </a:pPr>
              <a:r>
                <a:rPr lang="en-US" sz="9999">
                  <a:solidFill>
                    <a:srgbClr val="EEEFEE"/>
                  </a:solidFill>
                  <a:latin typeface="Alta"/>
                </a:rPr>
                <a:t>EXPLICACIÓN DEL CÓDIGO Y DEMO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15975"/>
              <a:ext cx="1243374" cy="1971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0499"/>
                </a:lnSpc>
              </a:pPr>
              <a:r>
                <a:rPr lang="en-US" sz="9999">
                  <a:solidFill>
                    <a:srgbClr val="EEEFEE"/>
                  </a:solidFill>
                  <a:latin typeface="Alta"/>
                </a:rPr>
                <a:t>3.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86380" y="-1576501"/>
            <a:ext cx="3069586" cy="44195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74815">
            <a:off x="-898225" y="-843229"/>
            <a:ext cx="7434535" cy="5379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498657" y="6586729"/>
            <a:ext cx="3760768" cy="365264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291128" y="3500820"/>
            <a:ext cx="11705745" cy="2384347"/>
            <a:chOff x="0" y="0"/>
            <a:chExt cx="15607660" cy="31791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546147" y="47625"/>
              <a:ext cx="12515367" cy="2028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25"/>
                </a:lnSpc>
              </a:pPr>
              <a:r>
                <a:rPr lang="en-US" sz="10215">
                  <a:solidFill>
                    <a:srgbClr val="EEEFEE"/>
                  </a:solidFill>
                  <a:latin typeface="Alta"/>
                </a:rPr>
                <a:t>PROYECTO FINAL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74355"/>
              <a:ext cx="15607660" cy="904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1"/>
                </a:lnSpc>
              </a:pPr>
              <a:r>
                <a:rPr lang="en-US" sz="3814" spc="286">
                  <a:solidFill>
                    <a:srgbClr val="FFBD59"/>
                  </a:solidFill>
                  <a:latin typeface="Raleway"/>
                </a:rPr>
                <a:t>ICS202 - 2022 - 02 - Algoritmos Maliciosos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16247">
            <a:off x="-2037708" y="6961295"/>
            <a:ext cx="9122880" cy="665140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672487" y="6233730"/>
            <a:ext cx="894302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 spc="225">
                <a:solidFill>
                  <a:srgbClr val="EEEFEE"/>
                </a:solidFill>
                <a:latin typeface="Raleway"/>
              </a:rPr>
              <a:t>Desireé L. Maríñez Jiménez #1101374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DAFFxDYLU80</dc:identifier>
  <dcterms:modified xsi:type="dcterms:W3CDTF">2011-08-01T06:04:30Z</dcterms:modified>
  <cp:revision>1</cp:revision>
  <dc:title>ICS202 - 2022 - 02 - Proyecto Final - Desireé L. Maríñez Jiménez - 1101374</dc:title>
</cp:coreProperties>
</file>