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f57f6a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5f57f6a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bf8a13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bf8a13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f16630a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5f16630a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bf8a13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bf8a13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5bf8a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5bf8a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f16630a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f16630a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bf8a136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bf8a136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f57f6ae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f57f6ae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c13e5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c13e5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990"/>
              <a:buFont typeface="Arial"/>
              <a:buNone/>
            </a:pPr>
            <a:r>
              <a:rPr lang="en" sz="6900"/>
              <a:t>Keyboard Finger Position Display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Techblazers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a:t>
            </a:r>
            <a:r>
              <a:rPr lang="en"/>
              <a:t>s</a:t>
            </a:r>
            <a:r>
              <a:rPr lang="en"/>
              <a:t>tudio Code Continued</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a:t>
            </a:r>
            <a:r>
              <a:rPr lang="en"/>
              <a:t>code the input from the serial port to find the correct key, and adjust it’s layout appropriately</a:t>
            </a:r>
            <a:endParaRPr/>
          </a:p>
        </p:txBody>
      </p:sp>
      <p:pic>
        <p:nvPicPr>
          <p:cNvPr id="120" name="Google Shape;120;p22"/>
          <p:cNvPicPr preferRelativeResize="0"/>
          <p:nvPr/>
        </p:nvPicPr>
        <p:blipFill>
          <a:blip r:embed="rId3">
            <a:alphaModFix/>
          </a:blip>
          <a:stretch>
            <a:fillRect/>
          </a:stretch>
        </p:blipFill>
        <p:spPr>
          <a:xfrm>
            <a:off x="666325" y="1840300"/>
            <a:ext cx="7284976" cy="2902999"/>
          </a:xfrm>
          <a:prstGeom prst="rect">
            <a:avLst/>
          </a:prstGeom>
          <a:noFill/>
          <a:ln>
            <a:noFill/>
          </a:ln>
        </p:spPr>
      </p:pic>
      <p:sp>
        <p:nvSpPr>
          <p:cNvPr id="121" name="Google Shape;121;p22"/>
          <p:cNvSpPr txBox="1"/>
          <p:nvPr/>
        </p:nvSpPr>
        <p:spPr>
          <a:xfrm>
            <a:off x="7423375" y="4743300"/>
            <a:ext cx="18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Emmitt Brandt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0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2520"/>
              <a:t>Introduction of Hardware (Arduino Nano and MPR121 Capacitive Touch Sensors)</a:t>
            </a:r>
            <a:endParaRPr sz="3420"/>
          </a:p>
        </p:txBody>
      </p:sp>
      <p:sp>
        <p:nvSpPr>
          <p:cNvPr id="61" name="Google Shape;61;p14"/>
          <p:cNvSpPr txBox="1"/>
          <p:nvPr>
            <p:ph idx="1" type="body"/>
          </p:nvPr>
        </p:nvSpPr>
        <p:spPr>
          <a:xfrm>
            <a:off x="311700" y="1340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How the Arduino Nano and MPR121 Capacitive Touch Sensors are powered</a:t>
            </a:r>
            <a:endParaRPr/>
          </a:p>
          <a:p>
            <a:pPr indent="-304165" lvl="1" marL="914400" rtl="0" algn="l">
              <a:spcBef>
                <a:spcPts val="0"/>
              </a:spcBef>
              <a:spcAft>
                <a:spcPts val="0"/>
              </a:spcAft>
              <a:buSzPct val="100000"/>
              <a:buChar char="-"/>
            </a:pPr>
            <a:r>
              <a:rPr lang="en"/>
              <a:t>Arduino Nano is powered via Mini-B USB connection</a:t>
            </a:r>
            <a:endParaRPr/>
          </a:p>
          <a:p>
            <a:pPr indent="-304165" lvl="1" marL="914400" rtl="0" algn="l">
              <a:spcBef>
                <a:spcPts val="0"/>
              </a:spcBef>
              <a:spcAft>
                <a:spcPts val="0"/>
              </a:spcAft>
              <a:buSzPct val="100000"/>
              <a:buChar char="-"/>
            </a:pPr>
            <a:r>
              <a:rPr lang="en"/>
              <a:t>MPR121 Capacitive Touch Sensor takes input power from the Arduino</a:t>
            </a:r>
            <a:endParaRPr/>
          </a:p>
          <a:p>
            <a:pPr indent="-325755" lvl="0" marL="457200" rtl="0" algn="l">
              <a:spcBef>
                <a:spcPts val="0"/>
              </a:spcBef>
              <a:spcAft>
                <a:spcPts val="0"/>
              </a:spcAft>
              <a:buSzPct val="100000"/>
              <a:buChar char="-"/>
            </a:pPr>
            <a:r>
              <a:rPr lang="en" sz="1800"/>
              <a:t>How the Arduino Nano and 2 Capacitive Touch Sensors are wired together </a:t>
            </a:r>
            <a:r>
              <a:rPr lang="en"/>
              <a:t>and integrated with the keyboard</a:t>
            </a:r>
            <a:endParaRPr/>
          </a:p>
          <a:p>
            <a:pPr indent="-304165" lvl="1" marL="914400" rtl="0" algn="l">
              <a:spcBef>
                <a:spcPts val="0"/>
              </a:spcBef>
              <a:spcAft>
                <a:spcPts val="0"/>
              </a:spcAft>
              <a:buSzPct val="100000"/>
              <a:buChar char="-"/>
            </a:pPr>
            <a:r>
              <a:rPr lang="en"/>
              <a:t>28 AWG wire of one end is  inserted into the breadboard next to one of the 12 channels of both MPR121 Capacitive Touch Sensors</a:t>
            </a:r>
            <a:endParaRPr/>
          </a:p>
          <a:p>
            <a:pPr indent="-304165" lvl="1" marL="914400" rtl="0" algn="l">
              <a:spcBef>
                <a:spcPts val="0"/>
              </a:spcBef>
              <a:spcAft>
                <a:spcPts val="0"/>
              </a:spcAft>
              <a:buSzPct val="100000"/>
              <a:buChar char="-"/>
            </a:pPr>
            <a:r>
              <a:rPr lang="en"/>
              <a:t>The other end of the wire is connected to aluminum tape that is on top of a key which serves as the conductive material that can increase the capacitance area of detection as  the electrode</a:t>
            </a:r>
            <a:endParaRPr/>
          </a:p>
          <a:p>
            <a:pPr indent="-304165" lvl="1" marL="914400" rtl="0" algn="l">
              <a:spcBef>
                <a:spcPts val="0"/>
              </a:spcBef>
              <a:spcAft>
                <a:spcPts val="0"/>
              </a:spcAft>
              <a:buSzPct val="100000"/>
              <a:buChar char="-"/>
            </a:pPr>
            <a:r>
              <a:rPr lang="en"/>
              <a:t>The aluminum foil serves almost as one plate of a capacitor while a person’s finger serves as the other plate</a:t>
            </a:r>
            <a:endParaRPr/>
          </a:p>
          <a:p>
            <a:pPr indent="-325755" lvl="0" marL="457200" rtl="0" algn="l">
              <a:spcBef>
                <a:spcPts val="0"/>
              </a:spcBef>
              <a:spcAft>
                <a:spcPts val="0"/>
              </a:spcAft>
              <a:buSzPct val="100000"/>
              <a:buChar char="-"/>
            </a:pPr>
            <a:r>
              <a:rPr lang="en"/>
              <a:t>How the MPR121 Capacitive Touch Sensors are able to handle the amount of input voltage from the Nano</a:t>
            </a:r>
            <a:endParaRPr/>
          </a:p>
          <a:p>
            <a:pPr indent="-304165" lvl="1" marL="914400" rtl="0" algn="l">
              <a:spcBef>
                <a:spcPts val="0"/>
              </a:spcBef>
              <a:spcAft>
                <a:spcPts val="0"/>
              </a:spcAft>
              <a:buSzPct val="100000"/>
              <a:buChar char="-"/>
            </a:pPr>
            <a:r>
              <a:rPr lang="en"/>
              <a:t>Voltage regulator installed on the MPR121 Capacitive Touch Sensor chip board by the </a:t>
            </a:r>
            <a:r>
              <a:rPr lang="en"/>
              <a:t>manufacturer that can convert 3-5V DC Voltage down </a:t>
            </a:r>
            <a:endParaRPr/>
          </a:p>
          <a:p>
            <a:pPr indent="0" lvl="0" marL="457200" rtl="0" algn="l">
              <a:spcBef>
                <a:spcPts val="1200"/>
              </a:spcBef>
              <a:spcAft>
                <a:spcPts val="1200"/>
              </a:spcAft>
              <a:buNone/>
            </a:pPr>
            <a:r>
              <a:t/>
            </a:r>
            <a:endParaRPr/>
          </a:p>
        </p:txBody>
      </p:sp>
      <p:sp>
        <p:nvSpPr>
          <p:cNvPr id="62" name="Google Shape;62;p14"/>
          <p:cNvSpPr txBox="1"/>
          <p:nvPr/>
        </p:nvSpPr>
        <p:spPr>
          <a:xfrm>
            <a:off x="7286625" y="4629150"/>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Victor Siooh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531775" y="140100"/>
            <a:ext cx="7982526" cy="5081176"/>
          </a:xfrm>
          <a:prstGeom prst="rect">
            <a:avLst/>
          </a:prstGeom>
          <a:noFill/>
          <a:ln>
            <a:noFill/>
          </a:ln>
        </p:spPr>
      </p:pic>
      <p:sp>
        <p:nvSpPr>
          <p:cNvPr id="68" name="Google Shape;68;p15"/>
          <p:cNvSpPr txBox="1"/>
          <p:nvPr/>
        </p:nvSpPr>
        <p:spPr>
          <a:xfrm>
            <a:off x="7286625" y="4629150"/>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Victor Siooh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Arduino Nano and MPR121 Capacitive Touch Sensor Breakout Board </a:t>
            </a:r>
            <a:r>
              <a:rPr lang="en"/>
              <a:t>Communication </a:t>
            </a:r>
            <a:endParaRPr/>
          </a:p>
        </p:txBody>
      </p:sp>
      <p:sp>
        <p:nvSpPr>
          <p:cNvPr id="74" name="Google Shape;74;p16"/>
          <p:cNvSpPr txBox="1"/>
          <p:nvPr>
            <p:ph idx="1" type="body"/>
          </p:nvPr>
        </p:nvSpPr>
        <p:spPr>
          <a:xfrm>
            <a:off x="311700" y="12746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How the Arduino Nano and Capacitive Touch Sensors are communicating</a:t>
            </a:r>
            <a:endParaRPr/>
          </a:p>
          <a:p>
            <a:pPr indent="-297497" lvl="1" marL="914400" rtl="0" algn="l">
              <a:spcBef>
                <a:spcPts val="0"/>
              </a:spcBef>
              <a:spcAft>
                <a:spcPts val="0"/>
              </a:spcAft>
              <a:buSzPct val="100000"/>
              <a:buChar char="-"/>
            </a:pPr>
            <a:r>
              <a:rPr lang="en"/>
              <a:t>Both use an  I2C serial communication protocol (Two Wire, SDA &amp; SCL)</a:t>
            </a:r>
            <a:endParaRPr/>
          </a:p>
          <a:p>
            <a:pPr indent="-297497" lvl="2" marL="1371600" rtl="0" algn="l">
              <a:spcBef>
                <a:spcPts val="0"/>
              </a:spcBef>
              <a:spcAft>
                <a:spcPts val="0"/>
              </a:spcAft>
              <a:buSzPct val="100000"/>
              <a:buChar char="-"/>
            </a:pPr>
            <a:r>
              <a:rPr lang="en"/>
              <a:t>SDA (Serial Data) – The line for the master(Nano) and slave (Capacitive Touch Sensors) to send and receive data</a:t>
            </a:r>
            <a:endParaRPr/>
          </a:p>
          <a:p>
            <a:pPr indent="-297497" lvl="2" marL="1371600" rtl="0" algn="l">
              <a:spcBef>
                <a:spcPts val="0"/>
              </a:spcBef>
              <a:spcAft>
                <a:spcPts val="0"/>
              </a:spcAft>
              <a:buSzPct val="100000"/>
              <a:buChar char="-"/>
            </a:pPr>
            <a:r>
              <a:rPr lang="en"/>
              <a:t>SCL (Serial Clock) – The line that carries the clock signal.</a:t>
            </a:r>
            <a:endParaRPr/>
          </a:p>
          <a:p>
            <a:pPr indent="-297497" lvl="2" marL="1371600" rtl="0" algn="l">
              <a:spcBef>
                <a:spcPts val="0"/>
              </a:spcBef>
              <a:spcAft>
                <a:spcPts val="0"/>
              </a:spcAft>
              <a:buSzPct val="100000"/>
              <a:buChar char="-"/>
            </a:pPr>
            <a:r>
              <a:rPr lang="en"/>
              <a:t>Optional IRQ interrupt pin to advise of electrode input. The use of this pin will decrease delay.</a:t>
            </a:r>
            <a:endParaRPr/>
          </a:p>
          <a:p>
            <a:pPr indent="-297497" lvl="1" marL="914400" rtl="0" algn="l">
              <a:spcBef>
                <a:spcPts val="0"/>
              </a:spcBef>
              <a:spcAft>
                <a:spcPts val="0"/>
              </a:spcAft>
              <a:buSzPct val="100000"/>
              <a:buChar char="-"/>
            </a:pPr>
            <a:r>
              <a:rPr lang="en"/>
              <a:t>I2C has a default clock speed of 100 kHz and can be pushed to 400 kHz with the Arduino Nano with its microcontroller clock speed being the limiting factor.</a:t>
            </a:r>
            <a:endParaRPr/>
          </a:p>
          <a:p>
            <a:pPr indent="-297497" lvl="1" marL="914400" rtl="0" algn="l">
              <a:spcBef>
                <a:spcPts val="0"/>
              </a:spcBef>
              <a:spcAft>
                <a:spcPts val="0"/>
              </a:spcAft>
              <a:buSzPct val="100000"/>
              <a:buChar char="-"/>
            </a:pPr>
            <a:r>
              <a:rPr lang="en"/>
              <a:t>MPR121 has a 16ms sampling interval. This needs to be combined with any latency in the I2C connection when calculating total latency. Result will be dependent on clock speed as well as the use of the IRQ pin.O</a:t>
            </a:r>
            <a:endParaRPr/>
          </a:p>
          <a:p>
            <a:pPr indent="-317182" lvl="0" marL="457200" rtl="0" algn="l">
              <a:spcBef>
                <a:spcPts val="0"/>
              </a:spcBef>
              <a:spcAft>
                <a:spcPts val="0"/>
              </a:spcAft>
              <a:buSzPct val="100000"/>
              <a:buChar char="-"/>
            </a:pPr>
            <a:r>
              <a:rPr lang="en"/>
              <a:t>How to connect multiple slave I2C devices to the same SDA and SCL lines</a:t>
            </a:r>
            <a:endParaRPr/>
          </a:p>
          <a:p>
            <a:pPr indent="-297497" lvl="1" marL="914400" rtl="0" algn="l">
              <a:spcBef>
                <a:spcPts val="0"/>
              </a:spcBef>
              <a:spcAft>
                <a:spcPts val="0"/>
              </a:spcAft>
              <a:buSzPct val="100000"/>
              <a:buChar char="-"/>
            </a:pPr>
            <a:r>
              <a:rPr lang="en"/>
              <a:t>Multiple slave devices on a single I2C bus requires the devices to have unique addresses for the master to differentiate signals.</a:t>
            </a:r>
            <a:endParaRPr/>
          </a:p>
          <a:p>
            <a:pPr indent="-297497" lvl="1" marL="914400" rtl="0" algn="l">
              <a:spcBef>
                <a:spcPts val="0"/>
              </a:spcBef>
              <a:spcAft>
                <a:spcPts val="0"/>
              </a:spcAft>
              <a:buSzPct val="100000"/>
              <a:buChar char="-"/>
            </a:pPr>
            <a:r>
              <a:rPr lang="en"/>
              <a:t>The MPR121 hardware has a selectable address feature which is used by connecting the ADDR pin to one of four lines on the device, (VSS, VDD, SDA or SCL) which results in the addresses 0x5A, 0x5B, 0x5C and 0x5D respectively.</a:t>
            </a:r>
            <a:endParaRPr/>
          </a:p>
          <a:p>
            <a:pPr indent="-317182" lvl="0" marL="457200" rtl="0" algn="l">
              <a:spcBef>
                <a:spcPts val="0"/>
              </a:spcBef>
              <a:spcAft>
                <a:spcPts val="0"/>
              </a:spcAft>
              <a:buSzPct val="100000"/>
              <a:buChar char="-"/>
            </a:pPr>
            <a:r>
              <a:rPr lang="en"/>
              <a:t>Connecting more than four to one Arduino</a:t>
            </a:r>
            <a:endParaRPr/>
          </a:p>
          <a:p>
            <a:pPr indent="-297497" lvl="1" marL="914400" rtl="0" algn="l">
              <a:spcBef>
                <a:spcPts val="0"/>
              </a:spcBef>
              <a:spcAft>
                <a:spcPts val="0"/>
              </a:spcAft>
              <a:buSzPct val="100000"/>
              <a:buChar char="-"/>
            </a:pPr>
            <a:r>
              <a:rPr lang="en"/>
              <a:t>The final iteration of the product will require more than four MPR121’s.</a:t>
            </a:r>
            <a:endParaRPr/>
          </a:p>
          <a:p>
            <a:pPr indent="-297497" lvl="1" marL="914400" rtl="0" algn="l">
              <a:spcBef>
                <a:spcPts val="0"/>
              </a:spcBef>
              <a:spcAft>
                <a:spcPts val="0"/>
              </a:spcAft>
              <a:buSzPct val="100000"/>
              <a:buChar char="-"/>
            </a:pPr>
            <a:r>
              <a:rPr lang="en"/>
              <a:t>This is possible using a multiplexer and will be explored more thoroughly next semester.</a:t>
            </a:r>
            <a:endParaRPr/>
          </a:p>
        </p:txBody>
      </p:sp>
      <p:sp>
        <p:nvSpPr>
          <p:cNvPr id="75" name="Google Shape;75;p16"/>
          <p:cNvSpPr txBox="1"/>
          <p:nvPr/>
        </p:nvSpPr>
        <p:spPr>
          <a:xfrm>
            <a:off x="7342900" y="4727875"/>
            <a:ext cx="18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Slate Jordan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Touch is Detected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How the device measures capacitance</a:t>
            </a:r>
            <a:endParaRPr/>
          </a:p>
          <a:p>
            <a:pPr indent="-317500" lvl="1" marL="914400" rtl="0" algn="l">
              <a:spcBef>
                <a:spcPts val="0"/>
              </a:spcBef>
              <a:spcAft>
                <a:spcPts val="0"/>
              </a:spcAft>
              <a:buSzPts val="1400"/>
              <a:buChar char="○"/>
            </a:pPr>
            <a:r>
              <a:rPr lang="en"/>
              <a:t>Capacitance</a:t>
            </a:r>
            <a:r>
              <a:rPr lang="en"/>
              <a:t> range it can detect: 10-2000 pF</a:t>
            </a:r>
            <a:endParaRPr/>
          </a:p>
          <a:p>
            <a:pPr indent="-317500" lvl="1" marL="914400" rtl="0" algn="l">
              <a:spcBef>
                <a:spcPts val="0"/>
              </a:spcBef>
              <a:spcAft>
                <a:spcPts val="0"/>
              </a:spcAft>
              <a:buSzPts val="1400"/>
              <a:buChar char="○"/>
            </a:pPr>
            <a:r>
              <a:rPr lang="en"/>
              <a:t>Each electrode voltage is charged and discharged with a capacitor</a:t>
            </a:r>
            <a:endParaRPr/>
          </a:p>
          <a:p>
            <a:pPr indent="-317500" lvl="1" marL="914400" rtl="0" algn="l">
              <a:spcBef>
                <a:spcPts val="0"/>
              </a:spcBef>
              <a:spcAft>
                <a:spcPts val="0"/>
              </a:spcAft>
              <a:buSzPts val="1400"/>
              <a:buChar char="○"/>
            </a:pPr>
            <a:r>
              <a:rPr lang="en"/>
              <a:t>Sensor </a:t>
            </a:r>
            <a:r>
              <a:rPr lang="en"/>
              <a:t>measures</a:t>
            </a:r>
            <a:r>
              <a:rPr lang="en"/>
              <a:t> voltage at peak and converts this to an ADC count value</a:t>
            </a:r>
            <a:endParaRPr/>
          </a:p>
          <a:p>
            <a:pPr indent="-317500" lvl="2" marL="1371600" rtl="0" algn="l">
              <a:spcBef>
                <a:spcPts val="0"/>
              </a:spcBef>
              <a:spcAft>
                <a:spcPts val="0"/>
              </a:spcAft>
              <a:buSzPts val="1400"/>
              <a:buChar char="■"/>
            </a:pPr>
            <a:r>
              <a:rPr lang="en"/>
              <a:t>10-bit analog to </a:t>
            </a:r>
            <a:r>
              <a:rPr lang="en"/>
              <a:t>digital</a:t>
            </a:r>
            <a:r>
              <a:rPr lang="en"/>
              <a:t> converter</a:t>
            </a:r>
            <a:endParaRPr/>
          </a:p>
          <a:p>
            <a:pPr indent="-317500" lvl="1" marL="914400" rtl="0" algn="l">
              <a:spcBef>
                <a:spcPts val="0"/>
              </a:spcBef>
              <a:spcAft>
                <a:spcPts val="0"/>
              </a:spcAft>
              <a:buSzPts val="1400"/>
              <a:buChar char="○"/>
            </a:pPr>
            <a:r>
              <a:rPr lang="en"/>
              <a:t>You need a f</a:t>
            </a:r>
            <a:r>
              <a:rPr lang="en"/>
              <a:t>ormula to find the capacitance based on the ADC counts</a:t>
            </a:r>
            <a:endParaRPr/>
          </a:p>
          <a:p>
            <a:pPr indent="-342900" lvl="0" marL="457200" rtl="0" algn="l">
              <a:spcBef>
                <a:spcPts val="0"/>
              </a:spcBef>
              <a:spcAft>
                <a:spcPts val="0"/>
              </a:spcAft>
              <a:buSzPts val="1800"/>
              <a:buChar char="●"/>
            </a:pPr>
            <a:r>
              <a:rPr lang="en"/>
              <a:t>How to calculate the capacitance</a:t>
            </a:r>
            <a:endParaRPr/>
          </a:p>
          <a:p>
            <a:pPr indent="-317500" lvl="1" marL="914400" rtl="0" algn="l">
              <a:spcBef>
                <a:spcPts val="0"/>
              </a:spcBef>
              <a:spcAft>
                <a:spcPts val="0"/>
              </a:spcAft>
              <a:buSzPts val="1400"/>
              <a:buChar char="○"/>
            </a:pPr>
            <a:r>
              <a:rPr lang="en"/>
              <a:t>I is the charge discharge current</a:t>
            </a:r>
            <a:endParaRPr/>
          </a:p>
          <a:p>
            <a:pPr indent="-317500" lvl="1" marL="914400" rtl="0" algn="l">
              <a:spcBef>
                <a:spcPts val="0"/>
              </a:spcBef>
              <a:spcAft>
                <a:spcPts val="0"/>
              </a:spcAft>
              <a:buSzPts val="1400"/>
              <a:buChar char="○"/>
            </a:pPr>
            <a:r>
              <a:rPr lang="en"/>
              <a:t>T is the charge discharge time</a:t>
            </a:r>
            <a:endParaRPr/>
          </a:p>
          <a:p>
            <a:pPr indent="-317500" lvl="1" marL="914400" rtl="0" algn="l">
              <a:spcBef>
                <a:spcPts val="0"/>
              </a:spcBef>
              <a:spcAft>
                <a:spcPts val="0"/>
              </a:spcAft>
              <a:buSzPts val="1400"/>
              <a:buChar char="○"/>
            </a:pPr>
            <a:r>
              <a:rPr lang="en"/>
              <a:t>1024 is the ADC resolutions</a:t>
            </a:r>
            <a:endParaRPr/>
          </a:p>
          <a:p>
            <a:pPr indent="-317500" lvl="2" marL="1371600" rtl="0" algn="l">
              <a:spcBef>
                <a:spcPts val="0"/>
              </a:spcBef>
              <a:spcAft>
                <a:spcPts val="0"/>
              </a:spcAft>
              <a:buSzPts val="1400"/>
              <a:buChar char="■"/>
            </a:pPr>
            <a:r>
              <a:rPr lang="en"/>
              <a:t>1024 = 2^(10)</a:t>
            </a:r>
            <a:endParaRPr/>
          </a:p>
          <a:p>
            <a:pPr indent="-317500" lvl="2" marL="1371600" rtl="0" algn="l">
              <a:spcBef>
                <a:spcPts val="0"/>
              </a:spcBef>
              <a:spcAft>
                <a:spcPts val="0"/>
              </a:spcAft>
              <a:buSzPts val="1400"/>
              <a:buChar char="■"/>
            </a:pPr>
            <a:r>
              <a:rPr lang="en"/>
              <a:t>10 comes from the 10-bit ADC</a:t>
            </a:r>
            <a:endParaRPr/>
          </a:p>
          <a:p>
            <a:pPr indent="0" lvl="0" marL="0" rtl="0" algn="l">
              <a:spcBef>
                <a:spcPts val="1200"/>
              </a:spcBef>
              <a:spcAft>
                <a:spcPts val="1200"/>
              </a:spcAft>
              <a:buNone/>
            </a:pPr>
            <a:r>
              <a:t/>
            </a:r>
            <a:endParaRPr/>
          </a:p>
        </p:txBody>
      </p:sp>
      <p:sp>
        <p:nvSpPr>
          <p:cNvPr id="82" name="Google Shape;82;p17"/>
          <p:cNvSpPr txBox="1"/>
          <p:nvPr/>
        </p:nvSpPr>
        <p:spPr>
          <a:xfrm>
            <a:off x="7286625" y="4629150"/>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Chase Williams</a:t>
            </a:r>
            <a:endParaRPr/>
          </a:p>
        </p:txBody>
      </p:sp>
      <p:pic>
        <p:nvPicPr>
          <p:cNvPr id="83" name="Google Shape;83;p17"/>
          <p:cNvPicPr preferRelativeResize="0"/>
          <p:nvPr/>
        </p:nvPicPr>
        <p:blipFill>
          <a:blip r:embed="rId3">
            <a:alphaModFix/>
          </a:blip>
          <a:stretch>
            <a:fillRect/>
          </a:stretch>
        </p:blipFill>
        <p:spPr>
          <a:xfrm>
            <a:off x="4911900" y="263900"/>
            <a:ext cx="4232100" cy="1501850"/>
          </a:xfrm>
          <a:prstGeom prst="rect">
            <a:avLst/>
          </a:prstGeom>
          <a:noFill/>
          <a:ln>
            <a:noFill/>
          </a:ln>
        </p:spPr>
      </p:pic>
      <p:pic>
        <p:nvPicPr>
          <p:cNvPr id="84" name="Google Shape;84;p17"/>
          <p:cNvPicPr preferRelativeResize="0"/>
          <p:nvPr/>
        </p:nvPicPr>
        <p:blipFill>
          <a:blip r:embed="rId4">
            <a:alphaModFix/>
          </a:blip>
          <a:stretch>
            <a:fillRect/>
          </a:stretch>
        </p:blipFill>
        <p:spPr>
          <a:xfrm>
            <a:off x="4356900" y="2727650"/>
            <a:ext cx="4475325" cy="86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lang="en"/>
              <a:t>How a Touch is Detected Cont.</a:t>
            </a:r>
            <a:endParaRPr sz="3800"/>
          </a:p>
        </p:txBody>
      </p:sp>
      <p:sp>
        <p:nvSpPr>
          <p:cNvPr id="90" name="Google Shape;90;p18"/>
          <p:cNvSpPr txBox="1"/>
          <p:nvPr>
            <p:ph idx="1" type="body"/>
          </p:nvPr>
        </p:nvSpPr>
        <p:spPr>
          <a:xfrm>
            <a:off x="311700" y="1358200"/>
            <a:ext cx="8520600" cy="3416400"/>
          </a:xfrm>
          <a:prstGeom prst="rect">
            <a:avLst/>
          </a:prstGeom>
        </p:spPr>
        <p:txBody>
          <a:bodyPr anchorCtr="0" anchor="t" bIns="91425" lIns="91425" spcFirstLastPara="1" rIns="91425" wrap="square" tIns="91425">
            <a:normAutofit lnSpcReduction="20000"/>
          </a:bodyPr>
          <a:lstStyle/>
          <a:p>
            <a:pPr indent="-336550" lvl="0" marL="457200" rtl="0" algn="l">
              <a:lnSpc>
                <a:spcPct val="105000"/>
              </a:lnSpc>
              <a:spcBef>
                <a:spcPts val="0"/>
              </a:spcBef>
              <a:spcAft>
                <a:spcPts val="0"/>
              </a:spcAft>
              <a:buSzPts val="1700"/>
              <a:buChar char="●"/>
            </a:pPr>
            <a:r>
              <a:rPr lang="en" sz="1700"/>
              <a:t>Arduino Code</a:t>
            </a:r>
            <a:endParaRPr sz="1700"/>
          </a:p>
          <a:p>
            <a:pPr indent="-311150" lvl="1" marL="914400" rtl="0" algn="l">
              <a:lnSpc>
                <a:spcPct val="105000"/>
              </a:lnSpc>
              <a:spcBef>
                <a:spcPts val="0"/>
              </a:spcBef>
              <a:spcAft>
                <a:spcPts val="0"/>
              </a:spcAft>
              <a:buSzPts val="1300"/>
              <a:buChar char="○"/>
            </a:pPr>
            <a:r>
              <a:rPr lang="en" sz="1300"/>
              <a:t>Records the change in ADC counts from one time to another</a:t>
            </a:r>
            <a:endParaRPr sz="1300"/>
          </a:p>
          <a:p>
            <a:pPr indent="-311150" lvl="1" marL="914400" rtl="0" algn="l">
              <a:lnSpc>
                <a:spcPct val="105000"/>
              </a:lnSpc>
              <a:spcBef>
                <a:spcPts val="0"/>
              </a:spcBef>
              <a:spcAft>
                <a:spcPts val="0"/>
              </a:spcAft>
              <a:buSzPts val="1300"/>
              <a:buChar char="○"/>
            </a:pPr>
            <a:r>
              <a:rPr lang="en" sz="1300"/>
              <a:t>A threshold determines if a touch or release occurred</a:t>
            </a:r>
            <a:endParaRPr sz="1300"/>
          </a:p>
          <a:p>
            <a:pPr indent="-311150" lvl="2" marL="1371600" rtl="0" algn="l">
              <a:lnSpc>
                <a:spcPct val="105000"/>
              </a:lnSpc>
              <a:spcBef>
                <a:spcPts val="0"/>
              </a:spcBef>
              <a:spcAft>
                <a:spcPts val="0"/>
              </a:spcAft>
              <a:buSzPts val="1300"/>
              <a:buChar char="■"/>
            </a:pPr>
            <a:r>
              <a:rPr lang="en" sz="1300"/>
              <a:t>Touch definition: ADC counts difference increases to 12 counts and above</a:t>
            </a:r>
            <a:endParaRPr sz="1300"/>
          </a:p>
          <a:p>
            <a:pPr indent="-311150" lvl="2" marL="1371600" rtl="0" algn="l">
              <a:lnSpc>
                <a:spcPct val="105000"/>
              </a:lnSpc>
              <a:spcBef>
                <a:spcPts val="0"/>
              </a:spcBef>
              <a:spcAft>
                <a:spcPts val="0"/>
              </a:spcAft>
              <a:buSzPts val="1300"/>
              <a:buChar char="■"/>
            </a:pPr>
            <a:r>
              <a:rPr lang="en" sz="1300"/>
              <a:t>Release definition:  ADC counts difference decreases to 6 counts and below</a:t>
            </a:r>
            <a:endParaRPr sz="1300"/>
          </a:p>
          <a:p>
            <a:pPr indent="-311150" lvl="1" marL="914400" rtl="0" algn="l">
              <a:lnSpc>
                <a:spcPct val="105000"/>
              </a:lnSpc>
              <a:spcBef>
                <a:spcPts val="0"/>
              </a:spcBef>
              <a:spcAft>
                <a:spcPts val="0"/>
              </a:spcAft>
              <a:buSzPts val="1300"/>
              <a:buChar char="○"/>
            </a:pPr>
            <a:r>
              <a:rPr lang="en" sz="1300"/>
              <a:t>A touch is typically less than 1pF of additional capacitance</a:t>
            </a:r>
            <a:endParaRPr sz="1300"/>
          </a:p>
          <a:p>
            <a:pPr indent="-336550" lvl="0" marL="457200" rtl="0" algn="l">
              <a:lnSpc>
                <a:spcPct val="105000"/>
              </a:lnSpc>
              <a:spcBef>
                <a:spcPts val="0"/>
              </a:spcBef>
              <a:spcAft>
                <a:spcPts val="0"/>
              </a:spcAft>
              <a:buSzPts val="1700"/>
              <a:buChar char="●"/>
            </a:pPr>
            <a:r>
              <a:rPr lang="en" sz="1700"/>
              <a:t>Decision to use open source libraries</a:t>
            </a:r>
            <a:endParaRPr sz="1700"/>
          </a:p>
          <a:p>
            <a:pPr indent="-311150" lvl="1" marL="914400" rtl="0" algn="l">
              <a:lnSpc>
                <a:spcPct val="105000"/>
              </a:lnSpc>
              <a:spcBef>
                <a:spcPts val="0"/>
              </a:spcBef>
              <a:spcAft>
                <a:spcPts val="0"/>
              </a:spcAft>
              <a:buSzPts val="1300"/>
              <a:buChar char="○"/>
            </a:pPr>
            <a:r>
              <a:rPr lang="en" sz="1300"/>
              <a:t>Speed is the big factor</a:t>
            </a:r>
            <a:endParaRPr sz="1300"/>
          </a:p>
          <a:p>
            <a:pPr indent="-311150" lvl="1" marL="914400" rtl="0" algn="l">
              <a:lnSpc>
                <a:spcPct val="105000"/>
              </a:lnSpc>
              <a:spcBef>
                <a:spcPts val="0"/>
              </a:spcBef>
              <a:spcAft>
                <a:spcPts val="0"/>
              </a:spcAft>
              <a:buSzPts val="1300"/>
              <a:buChar char="○"/>
            </a:pPr>
            <a:r>
              <a:rPr lang="en" sz="1300"/>
              <a:t>Modified code will be helpful for creating proximity sensors in the future</a:t>
            </a:r>
            <a:endParaRPr sz="1300"/>
          </a:p>
          <a:p>
            <a:pPr indent="-336550" lvl="0" marL="457200" rtl="0" algn="l">
              <a:lnSpc>
                <a:spcPct val="105000"/>
              </a:lnSpc>
              <a:spcBef>
                <a:spcPts val="0"/>
              </a:spcBef>
              <a:spcAft>
                <a:spcPts val="0"/>
              </a:spcAft>
              <a:buSzPts val="1700"/>
              <a:buChar char="●"/>
            </a:pPr>
            <a:r>
              <a:rPr lang="en" sz="1700"/>
              <a:t>Data sent through the serial port to be read by the app</a:t>
            </a:r>
            <a:endParaRPr sz="1700"/>
          </a:p>
          <a:p>
            <a:pPr indent="-311150" lvl="1" marL="914400" rtl="0" algn="l">
              <a:lnSpc>
                <a:spcPct val="105000"/>
              </a:lnSpc>
              <a:spcBef>
                <a:spcPts val="0"/>
              </a:spcBef>
              <a:spcAft>
                <a:spcPts val="0"/>
              </a:spcAft>
              <a:buSzPts val="1300"/>
              <a:buChar char="○"/>
            </a:pPr>
            <a:r>
              <a:rPr lang="en" sz="1300"/>
              <a:t>Information about which keys are touched or released</a:t>
            </a:r>
            <a:endParaRPr sz="1300"/>
          </a:p>
          <a:p>
            <a:pPr indent="-311150" lvl="1" marL="914400" rtl="0" algn="l">
              <a:lnSpc>
                <a:spcPct val="105000"/>
              </a:lnSpc>
              <a:spcBef>
                <a:spcPts val="0"/>
              </a:spcBef>
              <a:spcAft>
                <a:spcPts val="0"/>
              </a:spcAft>
              <a:buSzPts val="1300"/>
              <a:buChar char="○"/>
            </a:pPr>
            <a:r>
              <a:rPr lang="en" sz="1300"/>
              <a:t>Text string format: “A 6 0”</a:t>
            </a:r>
            <a:endParaRPr sz="1300"/>
          </a:p>
          <a:p>
            <a:pPr indent="-311150" lvl="2" marL="1371600" rtl="0" algn="l">
              <a:lnSpc>
                <a:spcPct val="105000"/>
              </a:lnSpc>
              <a:spcBef>
                <a:spcPts val="0"/>
              </a:spcBef>
              <a:spcAft>
                <a:spcPts val="0"/>
              </a:spcAft>
              <a:buSzPts val="1300"/>
              <a:buChar char="■"/>
            </a:pPr>
            <a:r>
              <a:rPr lang="en" sz="1300"/>
              <a:t>The letter is the last character of the address of the capacitive touch sensor</a:t>
            </a:r>
            <a:endParaRPr sz="1300"/>
          </a:p>
          <a:p>
            <a:pPr indent="-311150" lvl="2" marL="1371600" rtl="0" algn="l">
              <a:lnSpc>
                <a:spcPct val="105000"/>
              </a:lnSpc>
              <a:spcBef>
                <a:spcPts val="0"/>
              </a:spcBef>
              <a:spcAft>
                <a:spcPts val="0"/>
              </a:spcAft>
              <a:buSzPts val="1300"/>
              <a:buChar char="■"/>
            </a:pPr>
            <a:r>
              <a:rPr lang="en" sz="1300"/>
              <a:t>The first digit is the pin number on the sensor</a:t>
            </a:r>
            <a:endParaRPr sz="1300"/>
          </a:p>
          <a:p>
            <a:pPr indent="-311150" lvl="2" marL="1371600" rtl="0" algn="l">
              <a:lnSpc>
                <a:spcPct val="105000"/>
              </a:lnSpc>
              <a:spcBef>
                <a:spcPts val="0"/>
              </a:spcBef>
              <a:spcAft>
                <a:spcPts val="0"/>
              </a:spcAft>
              <a:buSzPts val="1300"/>
              <a:buChar char="■"/>
            </a:pPr>
            <a:r>
              <a:rPr lang="en" sz="1300"/>
              <a:t>The last digit tells whether the key was touched or released</a:t>
            </a:r>
            <a:endParaRPr sz="1300"/>
          </a:p>
          <a:p>
            <a:pPr indent="-311150" lvl="3" marL="1828800" rtl="0" algn="l">
              <a:lnSpc>
                <a:spcPct val="105000"/>
              </a:lnSpc>
              <a:spcBef>
                <a:spcPts val="0"/>
              </a:spcBef>
              <a:spcAft>
                <a:spcPts val="0"/>
              </a:spcAft>
              <a:buSzPts val="1300"/>
              <a:buChar char="●"/>
            </a:pPr>
            <a:r>
              <a:rPr lang="en" sz="1300"/>
              <a:t>0 = released</a:t>
            </a:r>
            <a:endParaRPr sz="1300"/>
          </a:p>
          <a:p>
            <a:pPr indent="-311150" lvl="3" marL="1828800" rtl="0" algn="l">
              <a:lnSpc>
                <a:spcPct val="105000"/>
              </a:lnSpc>
              <a:spcBef>
                <a:spcPts val="0"/>
              </a:spcBef>
              <a:spcAft>
                <a:spcPts val="0"/>
              </a:spcAft>
              <a:buSzPts val="1300"/>
              <a:buChar char="●"/>
            </a:pPr>
            <a:r>
              <a:rPr lang="en" sz="1300"/>
              <a:t>1 = touched</a:t>
            </a:r>
            <a:endParaRPr sz="1300"/>
          </a:p>
        </p:txBody>
      </p:sp>
      <p:sp>
        <p:nvSpPr>
          <p:cNvPr id="91" name="Google Shape;91;p18"/>
          <p:cNvSpPr txBox="1"/>
          <p:nvPr/>
        </p:nvSpPr>
        <p:spPr>
          <a:xfrm>
            <a:off x="7286625" y="4629150"/>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Chase Williams</a:t>
            </a:r>
            <a:endParaRPr/>
          </a:p>
        </p:txBody>
      </p:sp>
      <p:pic>
        <p:nvPicPr>
          <p:cNvPr id="92" name="Google Shape;92;p18"/>
          <p:cNvPicPr preferRelativeResize="0"/>
          <p:nvPr/>
        </p:nvPicPr>
        <p:blipFill>
          <a:blip r:embed="rId3">
            <a:alphaModFix/>
          </a:blip>
          <a:stretch>
            <a:fillRect/>
          </a:stretch>
        </p:blipFill>
        <p:spPr>
          <a:xfrm>
            <a:off x="5231725" y="0"/>
            <a:ext cx="3912275" cy="174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Arduino IDE Code Integration Into Visual Studio (Chief)</a:t>
            </a:r>
            <a:endParaRPr sz="2320"/>
          </a:p>
        </p:txBody>
      </p:sp>
      <p:sp>
        <p:nvSpPr>
          <p:cNvPr id="98" name="Google Shape;98;p19"/>
          <p:cNvSpPr txBox="1"/>
          <p:nvPr>
            <p:ph idx="1" type="body"/>
          </p:nvPr>
        </p:nvSpPr>
        <p:spPr>
          <a:xfrm>
            <a:off x="311700" y="1152475"/>
            <a:ext cx="8520600" cy="3640500"/>
          </a:xfrm>
          <a:prstGeom prst="rect">
            <a:avLst/>
          </a:prstGeom>
        </p:spPr>
        <p:txBody>
          <a:bodyPr anchorCtr="0" anchor="t" bIns="91425" lIns="91425" spcFirstLastPara="1" rIns="91425" wrap="square" tIns="91425">
            <a:normAutofit fontScale="25000"/>
          </a:bodyPr>
          <a:lstStyle/>
          <a:p>
            <a:pPr indent="-304800" lvl="0" marL="457200" rtl="0" algn="l">
              <a:spcBef>
                <a:spcPts val="0"/>
              </a:spcBef>
              <a:spcAft>
                <a:spcPts val="0"/>
              </a:spcAft>
              <a:buSzPct val="100000"/>
              <a:buChar char="●"/>
            </a:pPr>
            <a:r>
              <a:rPr lang="en" sz="4800"/>
              <a:t>Reasons for the choice of software environments used in project</a:t>
            </a:r>
            <a:endParaRPr sz="4800"/>
          </a:p>
          <a:p>
            <a:pPr indent="-304800" lvl="1" marL="914400" rtl="0" algn="l">
              <a:spcBef>
                <a:spcPts val="0"/>
              </a:spcBef>
              <a:spcAft>
                <a:spcPts val="0"/>
              </a:spcAft>
              <a:buSzPct val="100000"/>
              <a:buChar char="○"/>
            </a:pPr>
            <a:r>
              <a:rPr lang="en" sz="4800"/>
              <a:t>Arduino IDE</a:t>
            </a:r>
            <a:endParaRPr sz="4800"/>
          </a:p>
          <a:p>
            <a:pPr indent="-304800" lvl="2" marL="1371600" rtl="0" algn="l">
              <a:spcBef>
                <a:spcPts val="0"/>
              </a:spcBef>
              <a:spcAft>
                <a:spcPts val="0"/>
              </a:spcAft>
              <a:buSzPct val="100000"/>
              <a:buChar char="■"/>
            </a:pPr>
            <a:r>
              <a:rPr lang="en" sz="4800"/>
              <a:t>Arduino kit was in possession by a member of the group, Did not need to purchase any alternatives.</a:t>
            </a:r>
            <a:endParaRPr sz="4800"/>
          </a:p>
          <a:p>
            <a:pPr indent="-304800" lvl="2" marL="1371600" rtl="0" algn="l">
              <a:spcBef>
                <a:spcPts val="0"/>
              </a:spcBef>
              <a:spcAft>
                <a:spcPts val="0"/>
              </a:spcAft>
              <a:buSzPct val="100000"/>
              <a:buChar char="■"/>
            </a:pPr>
            <a:r>
              <a:rPr lang="en" sz="4800"/>
              <a:t>Coding environment written in C/C++, language which is common in the group</a:t>
            </a:r>
            <a:endParaRPr sz="4800"/>
          </a:p>
          <a:p>
            <a:pPr indent="-304800" lvl="2" marL="1371600" rtl="0" algn="l">
              <a:spcBef>
                <a:spcPts val="0"/>
              </a:spcBef>
              <a:spcAft>
                <a:spcPts val="0"/>
              </a:spcAft>
              <a:buSzPct val="100000"/>
              <a:buChar char="■"/>
            </a:pPr>
            <a:r>
              <a:rPr lang="en" sz="4800"/>
              <a:t>Contains large libraries of code, including the specific library (MPR121) required for our project</a:t>
            </a:r>
            <a:endParaRPr sz="4800"/>
          </a:p>
          <a:p>
            <a:pPr indent="-304800" lvl="0" marL="457200" rtl="0" algn="l">
              <a:spcBef>
                <a:spcPts val="0"/>
              </a:spcBef>
              <a:spcAft>
                <a:spcPts val="0"/>
              </a:spcAft>
              <a:buSzPct val="100000"/>
              <a:buChar char="●"/>
            </a:pPr>
            <a:r>
              <a:rPr lang="en" sz="4800"/>
              <a:t>Explaining how the data is transferred from the Arduino IDE to Visual Studio Code IDE </a:t>
            </a:r>
            <a:endParaRPr sz="4800"/>
          </a:p>
          <a:p>
            <a:pPr indent="-304800" lvl="1" marL="914400" rtl="0" algn="l">
              <a:spcBef>
                <a:spcPts val="0"/>
              </a:spcBef>
              <a:spcAft>
                <a:spcPts val="0"/>
              </a:spcAft>
              <a:buSzPct val="100000"/>
              <a:buChar char="○"/>
            </a:pPr>
            <a:r>
              <a:rPr lang="en" sz="4800"/>
              <a:t>Use of Serial Port reading</a:t>
            </a:r>
            <a:endParaRPr sz="4800"/>
          </a:p>
          <a:p>
            <a:pPr indent="-304800" lvl="2" marL="1371600" rtl="0" algn="l">
              <a:spcBef>
                <a:spcPts val="0"/>
              </a:spcBef>
              <a:spcAft>
                <a:spcPts val="0"/>
              </a:spcAft>
              <a:buSzPct val="100000"/>
              <a:buChar char="■"/>
            </a:pPr>
            <a:r>
              <a:rPr lang="en" sz="4800"/>
              <a:t>Includes the need of the external library (PySerial): Which is imported into the Arduino IDE.</a:t>
            </a:r>
            <a:endParaRPr sz="4800"/>
          </a:p>
          <a:p>
            <a:pPr indent="-304800" lvl="3" marL="1828800" rtl="0" algn="l">
              <a:spcBef>
                <a:spcPts val="0"/>
              </a:spcBef>
              <a:spcAft>
                <a:spcPts val="0"/>
              </a:spcAft>
              <a:buSzPct val="100000"/>
              <a:buChar char="●"/>
            </a:pPr>
            <a:r>
              <a:rPr lang="en" sz="4800"/>
              <a:t>Baud Rate:How fast COM ports operate.</a:t>
            </a:r>
            <a:endParaRPr sz="4800"/>
          </a:p>
          <a:p>
            <a:pPr indent="-304800" lvl="3" marL="1828800" rtl="0" algn="l">
              <a:spcBef>
                <a:spcPts val="0"/>
              </a:spcBef>
              <a:spcAft>
                <a:spcPts val="0"/>
              </a:spcAft>
              <a:buSzPct val="100000"/>
              <a:buChar char="●"/>
            </a:pPr>
            <a:r>
              <a:rPr lang="en" sz="4800"/>
              <a:t>Port: Name of the port that is used(Obtained within Device Manager)</a:t>
            </a:r>
            <a:endParaRPr sz="4800"/>
          </a:p>
          <a:p>
            <a:pPr indent="-304800" lvl="3" marL="1828800" rtl="0" algn="l">
              <a:spcBef>
                <a:spcPts val="0"/>
              </a:spcBef>
              <a:spcAft>
                <a:spcPts val="0"/>
              </a:spcAft>
              <a:buSzPct val="100000"/>
              <a:buChar char="●"/>
            </a:pPr>
            <a:r>
              <a:rPr lang="en" sz="4800"/>
              <a:t>Parity Bits: Used for error correction</a:t>
            </a:r>
            <a:endParaRPr sz="4800"/>
          </a:p>
          <a:p>
            <a:pPr indent="-304800" lvl="3" marL="1828800" rtl="0" algn="l">
              <a:spcBef>
                <a:spcPts val="0"/>
              </a:spcBef>
              <a:spcAft>
                <a:spcPts val="0"/>
              </a:spcAft>
              <a:buSzPct val="100000"/>
              <a:buChar char="●"/>
            </a:pPr>
            <a:r>
              <a:rPr lang="en" sz="4800"/>
              <a:t>Stop bits - Only used if there are timing issues</a:t>
            </a:r>
            <a:endParaRPr sz="4800"/>
          </a:p>
          <a:p>
            <a:pPr indent="-304800" lvl="3" marL="1828800" rtl="0" algn="l">
              <a:spcBef>
                <a:spcPts val="0"/>
              </a:spcBef>
              <a:spcAft>
                <a:spcPts val="0"/>
              </a:spcAft>
              <a:buSzPct val="100000"/>
              <a:buChar char="●"/>
            </a:pPr>
            <a:r>
              <a:rPr lang="en" sz="4800"/>
              <a:t>Time out - To prevent serial port from hanging</a:t>
            </a:r>
            <a:endParaRPr sz="4800"/>
          </a:p>
          <a:p>
            <a:pPr indent="-268287" lvl="1" marL="914400" rtl="0" algn="l">
              <a:spcBef>
                <a:spcPts val="0"/>
              </a:spcBef>
              <a:spcAft>
                <a:spcPts val="0"/>
              </a:spcAft>
              <a:buSzPct val="100000"/>
              <a:buChar char="○"/>
            </a:pPr>
            <a:r>
              <a:t/>
            </a:r>
            <a:endParaRPr sz="25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9" name="Google Shape;99;p19"/>
          <p:cNvSpPr txBox="1"/>
          <p:nvPr/>
        </p:nvSpPr>
        <p:spPr>
          <a:xfrm>
            <a:off x="7598400" y="4792975"/>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Chief Boateng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Arduino IDE Code Integration into Visual Studio(Cont’d)</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327660" lvl="0" marL="457200" rtl="0" algn="l">
              <a:spcBef>
                <a:spcPts val="0"/>
              </a:spcBef>
              <a:spcAft>
                <a:spcPts val="0"/>
              </a:spcAft>
              <a:buSzPct val="100000"/>
              <a:buChar char="●"/>
            </a:pPr>
            <a:r>
              <a:rPr lang="en" sz="4800"/>
              <a:t>General Explanation of what Serial Ports do</a:t>
            </a:r>
            <a:endParaRPr sz="4800"/>
          </a:p>
          <a:p>
            <a:pPr indent="-327660" lvl="1" marL="914400" rtl="0" algn="l">
              <a:spcBef>
                <a:spcPts val="0"/>
              </a:spcBef>
              <a:spcAft>
                <a:spcPts val="0"/>
              </a:spcAft>
              <a:buSzPct val="100000"/>
              <a:buChar char="○"/>
            </a:pPr>
            <a:r>
              <a:rPr lang="en" sz="4800"/>
              <a:t>Enable users to run their hardware data through the Arduino IDE(Receive data)</a:t>
            </a:r>
            <a:endParaRPr sz="4800"/>
          </a:p>
          <a:p>
            <a:pPr indent="-327660" lvl="1" marL="914400" rtl="0" algn="l">
              <a:spcBef>
                <a:spcPts val="0"/>
              </a:spcBef>
              <a:spcAft>
                <a:spcPts val="0"/>
              </a:spcAft>
              <a:buSzPct val="100000"/>
              <a:buChar char="○"/>
            </a:pPr>
            <a:r>
              <a:rPr lang="en" sz="4800"/>
              <a:t>Also allows users to send data out to be used in other coding environments.</a:t>
            </a:r>
            <a:endParaRPr sz="4800"/>
          </a:p>
          <a:p>
            <a:pPr indent="-327660" lvl="0" marL="457200" rtl="0" algn="l">
              <a:spcBef>
                <a:spcPts val="0"/>
              </a:spcBef>
              <a:spcAft>
                <a:spcPts val="0"/>
              </a:spcAft>
              <a:buSzPct val="100000"/>
              <a:buChar char="●"/>
            </a:pPr>
            <a:r>
              <a:rPr lang="en" sz="4800"/>
              <a:t>Steps Involved in serial Port Reading</a:t>
            </a:r>
            <a:endParaRPr sz="4800"/>
          </a:p>
          <a:p>
            <a:pPr indent="-327660" lvl="2" marL="1371600" rtl="0" algn="l">
              <a:spcBef>
                <a:spcPts val="0"/>
              </a:spcBef>
              <a:spcAft>
                <a:spcPts val="0"/>
              </a:spcAft>
              <a:buSzPct val="100000"/>
              <a:buChar char="■"/>
            </a:pPr>
            <a:r>
              <a:rPr lang="en" sz="4800"/>
              <a:t>Import used Libraries (Serial and Time)</a:t>
            </a:r>
            <a:endParaRPr sz="4800"/>
          </a:p>
          <a:p>
            <a:pPr indent="-327660" lvl="2" marL="1371600" rtl="0" algn="l">
              <a:spcBef>
                <a:spcPts val="0"/>
              </a:spcBef>
              <a:spcAft>
                <a:spcPts val="0"/>
              </a:spcAft>
              <a:buSzPct val="100000"/>
              <a:buChar char="■"/>
            </a:pPr>
            <a:r>
              <a:rPr lang="en" sz="4800"/>
              <a:t>Initialize serial Port with variable definition used in Serial library</a:t>
            </a:r>
            <a:endParaRPr sz="4800"/>
          </a:p>
          <a:p>
            <a:pPr indent="-327660" lvl="2" marL="1371600" rtl="0" algn="l">
              <a:spcBef>
                <a:spcPts val="0"/>
              </a:spcBef>
              <a:spcAft>
                <a:spcPts val="0"/>
              </a:spcAft>
              <a:buSzPct val="100000"/>
              <a:buChar char="■"/>
            </a:pPr>
            <a:r>
              <a:rPr lang="en" sz="4800"/>
              <a:t>Functions used:Within the Setup() Function we initialize the variable which needs to be read and printed (In the code used, this is ‘serialString’)</a:t>
            </a:r>
            <a:endParaRPr sz="4800"/>
          </a:p>
          <a:p>
            <a:pPr indent="-327660" lvl="2" marL="1371600" rtl="0" algn="l">
              <a:spcBef>
                <a:spcPts val="0"/>
              </a:spcBef>
              <a:spcAft>
                <a:spcPts val="0"/>
              </a:spcAft>
              <a:buSzPct val="100000"/>
              <a:buChar char="■"/>
            </a:pPr>
            <a:r>
              <a:rPr lang="en" sz="4800"/>
              <a:t>Readline():reading a string from a serial port</a:t>
            </a:r>
            <a:endParaRPr sz="4800"/>
          </a:p>
          <a:p>
            <a:pPr indent="-327660" lvl="2" marL="1371600" rtl="0" algn="l">
              <a:spcBef>
                <a:spcPts val="0"/>
              </a:spcBef>
              <a:spcAft>
                <a:spcPts val="0"/>
              </a:spcAft>
              <a:buSzPct val="100000"/>
              <a:buChar char="■"/>
            </a:pPr>
            <a:r>
              <a:rPr lang="en" sz="4800"/>
              <a:t>Print : to output the results of serial data.</a:t>
            </a:r>
            <a:endParaRPr sz="48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a:p>
        </p:txBody>
      </p:sp>
      <p:sp>
        <p:nvSpPr>
          <p:cNvPr id="106" name="Google Shape;106;p20"/>
          <p:cNvSpPr txBox="1"/>
          <p:nvPr/>
        </p:nvSpPr>
        <p:spPr>
          <a:xfrm>
            <a:off x="7598400" y="4792975"/>
            <a:ext cx="1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Chief Boateng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Studio Code</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Uses tKinter widget module</a:t>
            </a:r>
            <a:endParaRPr/>
          </a:p>
          <a:p>
            <a:pPr indent="-342900" lvl="0" marL="457200" rtl="0" algn="l">
              <a:spcBef>
                <a:spcPts val="0"/>
              </a:spcBef>
              <a:spcAft>
                <a:spcPts val="0"/>
              </a:spcAft>
              <a:buSzPts val="1800"/>
              <a:buChar char="●"/>
            </a:pPr>
            <a:r>
              <a:rPr lang="en"/>
              <a:t>Runs loops to create keys with specifically selected boundary thicknesses specifically placed to best mimic the layout of a physical </a:t>
            </a:r>
            <a:r>
              <a:rPr lang="en"/>
              <a:t>keyboard</a:t>
            </a:r>
            <a:r>
              <a:rPr lang="en"/>
              <a:t>.</a:t>
            </a:r>
            <a:endParaRPr/>
          </a:p>
          <a:p>
            <a:pPr indent="-317500" lvl="1" marL="914400" rtl="0" algn="l">
              <a:spcBef>
                <a:spcPts val="0"/>
              </a:spcBef>
              <a:spcAft>
                <a:spcPts val="0"/>
              </a:spcAft>
              <a:buSzPts val="1400"/>
              <a:buChar char="○"/>
            </a:pPr>
            <a:r>
              <a:rPr lang="en"/>
              <a:t>Use equations to determine how far off to place keys</a:t>
            </a:r>
            <a:endParaRPr/>
          </a:p>
          <a:p>
            <a:pPr indent="-317500" lvl="1" marL="914400" rtl="0" algn="l">
              <a:spcBef>
                <a:spcPts val="0"/>
              </a:spcBef>
              <a:spcAft>
                <a:spcPts val="0"/>
              </a:spcAft>
              <a:buSzPts val="1400"/>
              <a:buChar char="○"/>
            </a:pPr>
            <a:r>
              <a:rPr lang="en"/>
              <a:t>If statements for oddly sized ones</a:t>
            </a:r>
            <a:endParaRPr/>
          </a:p>
          <a:p>
            <a:pPr indent="-342900" lvl="0" marL="457200" rtl="0" algn="l">
              <a:spcBef>
                <a:spcPts val="0"/>
              </a:spcBef>
              <a:spcAft>
                <a:spcPts val="0"/>
              </a:spcAft>
              <a:buSzPts val="1800"/>
              <a:buChar char="●"/>
            </a:pPr>
            <a:r>
              <a:rPr lang="en"/>
              <a:t>Layout is programmed to always overlay the window in use with partial transparency</a:t>
            </a:r>
            <a:endParaRPr/>
          </a:p>
          <a:p>
            <a:pPr indent="-342900" lvl="0" marL="457200" rtl="0" algn="l">
              <a:spcBef>
                <a:spcPts val="0"/>
              </a:spcBef>
              <a:spcAft>
                <a:spcPts val="0"/>
              </a:spcAft>
              <a:buSzPts val="1800"/>
              <a:buChar char="●"/>
            </a:pPr>
            <a:r>
              <a:rPr lang="en"/>
              <a:t>Constantly looping every </a:t>
            </a:r>
            <a:r>
              <a:rPr lang="en"/>
              <a:t>millisecond</a:t>
            </a:r>
            <a:r>
              <a:rPr lang="en"/>
              <a:t> to check if anything needs to be updated</a:t>
            </a:r>
            <a:endParaRPr/>
          </a:p>
          <a:p>
            <a:pPr indent="-317500" lvl="1" marL="914400" rtl="0" algn="l">
              <a:spcBef>
                <a:spcPts val="0"/>
              </a:spcBef>
              <a:spcAft>
                <a:spcPts val="0"/>
              </a:spcAft>
              <a:buSzPts val="1400"/>
              <a:buChar char="○"/>
            </a:pPr>
            <a:r>
              <a:rPr lang="en"/>
              <a:t>After() in tkinter</a:t>
            </a:r>
            <a:endParaRPr/>
          </a:p>
          <a:p>
            <a:pPr indent="-342900" lvl="0" marL="457200" rtl="0" algn="l">
              <a:spcBef>
                <a:spcPts val="0"/>
              </a:spcBef>
              <a:spcAft>
                <a:spcPts val="0"/>
              </a:spcAft>
              <a:buSzPts val="1800"/>
              <a:buChar char="●"/>
            </a:pPr>
            <a:r>
              <a:rPr lang="en"/>
              <a:t>Keeps each key in an array sorted based on the keys’ positions on the keyboard.</a:t>
            </a:r>
            <a:endParaRPr/>
          </a:p>
          <a:p>
            <a:pPr indent="-317500" lvl="1" marL="914400" rtl="0" algn="l">
              <a:spcBef>
                <a:spcPts val="0"/>
              </a:spcBef>
              <a:spcAft>
                <a:spcPts val="0"/>
              </a:spcAft>
              <a:buSzPts val="1400"/>
              <a:buChar char="○"/>
            </a:pPr>
            <a:r>
              <a:rPr lang="en"/>
              <a:t>When editing settings, can easily go through all keys and adjust each of them individually.</a:t>
            </a:r>
            <a:endParaRPr/>
          </a:p>
        </p:txBody>
      </p:sp>
      <p:sp>
        <p:nvSpPr>
          <p:cNvPr id="113" name="Google Shape;113;p21"/>
          <p:cNvSpPr txBox="1"/>
          <p:nvPr/>
        </p:nvSpPr>
        <p:spPr>
          <a:xfrm>
            <a:off x="7342900" y="4727875"/>
            <a:ext cx="18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Emmitt Brandt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