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7"/>
  </p:notesMasterIdLst>
  <p:handoutMasterIdLst>
    <p:handoutMasterId r:id="rId18"/>
  </p:handoutMasterIdLst>
  <p:sldIdLst>
    <p:sldId id="338" r:id="rId5"/>
    <p:sldId id="327" r:id="rId6"/>
    <p:sldId id="315" r:id="rId7"/>
    <p:sldId id="329" r:id="rId8"/>
    <p:sldId id="302" r:id="rId9"/>
    <p:sldId id="339" r:id="rId10"/>
    <p:sldId id="340" r:id="rId11"/>
    <p:sldId id="341" r:id="rId12"/>
    <p:sldId id="344" r:id="rId13"/>
    <p:sldId id="342" r:id="rId14"/>
    <p:sldId id="343"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109B11-726B-622E-F1D0-53498C852A02}" v="122" dt="2025-09-25T09:02:38.153"/>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82" d="100"/>
          <a:sy n="82" d="100"/>
        </p:scale>
        <p:origin x="624" y="7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10/20/2025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10/20/2025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10/20/2025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10/20/2025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10/20/2025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5663683" y="4141999"/>
            <a:ext cx="4049278" cy="861497"/>
          </a:xfrm>
        </p:spPr>
        <p:txBody>
          <a:bodyPr>
            <a:normAutofit fontScale="92500"/>
          </a:bodyPr>
          <a:lstStyle/>
          <a:p>
            <a:pPr algn="r"/>
            <a:r>
              <a:rPr lang="en-US" b="0" dirty="0">
                <a:solidFill>
                  <a:schemeClr val="tx1"/>
                </a:solidFill>
              </a:rPr>
              <a:t>[ADITYA ROSHAN DASH]</a:t>
            </a:r>
          </a:p>
          <a:p>
            <a:pPr algn="r"/>
            <a:r>
              <a:rPr lang="en-US" b="0" dirty="0">
                <a:solidFill>
                  <a:schemeClr val="tx1"/>
                </a:solidFill>
              </a:rPr>
              <a:t>[</a:t>
            </a:r>
            <a:r>
              <a:rPr lang="en-US" dirty="0"/>
              <a:t>STU6632350cdae131714566412</a:t>
            </a:r>
            <a:r>
              <a:rPr lang="en-US" b="0" dirty="0">
                <a:solidFill>
                  <a:schemeClr val="tx1"/>
                </a:solidFill>
              </a:rPr>
              <a:t>]</a:t>
            </a:r>
            <a:endParaRPr lang="en-IN"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6312871" y="2050553"/>
            <a:ext cx="4998720" cy="743448"/>
          </a:xfrm>
        </p:spPr>
        <p:txBody>
          <a:bodyPr>
            <a:normAutofit fontScale="90000"/>
          </a:bodyPr>
          <a:lstStyle/>
          <a:p>
            <a:r>
              <a:rPr lang="en-GB" sz="3200" dirty="0"/>
              <a:t>Project Title –</a:t>
            </a:r>
            <a:br>
              <a:rPr lang="en-GB" sz="3200" dirty="0"/>
            </a:br>
            <a:r>
              <a:rPr lang="en-GB" sz="3200" dirty="0"/>
              <a:t>Netflix </a:t>
            </a:r>
            <a:r>
              <a:rPr lang="en-GB" sz="3200"/>
              <a:t>Data Analysis</a:t>
            </a: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675957" y="370589"/>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a:extLst>
              <a:ext uri="{FF2B5EF4-FFF2-40B4-BE49-F238E27FC236}">
                <a16:creationId xmlns:a16="http://schemas.microsoft.com/office/drawing/2014/main" id="{1ACC817F-149B-EA80-6A77-84BFA7D3F7BC}"/>
              </a:ext>
            </a:extLst>
          </p:cNvPr>
          <p:cNvPicPr>
            <a:picLocks noChangeAspect="1"/>
          </p:cNvPicPr>
          <p:nvPr/>
        </p:nvPicPr>
        <p:blipFill>
          <a:blip r:embed="rId3"/>
          <a:stretch>
            <a:fillRect/>
          </a:stretch>
        </p:blipFill>
        <p:spPr>
          <a:xfrm>
            <a:off x="3078218" y="1302836"/>
            <a:ext cx="6035563" cy="4252328"/>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a:extLst>
              <a:ext uri="{FF2B5EF4-FFF2-40B4-BE49-F238E27FC236}">
                <a16:creationId xmlns:a16="http://schemas.microsoft.com/office/drawing/2014/main" id="{F8EB60B8-96C9-412E-E866-ECD8D05E20DA}"/>
              </a:ext>
            </a:extLst>
          </p:cNvPr>
          <p:cNvPicPr>
            <a:picLocks noChangeAspect="1"/>
          </p:cNvPicPr>
          <p:nvPr/>
        </p:nvPicPr>
        <p:blipFill>
          <a:blip r:embed="rId3"/>
          <a:stretch>
            <a:fillRect/>
          </a:stretch>
        </p:blipFill>
        <p:spPr>
          <a:xfrm>
            <a:off x="1305050" y="1275370"/>
            <a:ext cx="6081287" cy="4267570"/>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a16="http://schemas.microsoft.com/office/drawing/2014/main" id="{BC277FD7-925B-4C3D-A364-118403201507}"/>
              </a:ext>
            </a:extLst>
          </p:cNvPr>
          <p:cNvSpPr>
            <a:spLocks noGrp="1"/>
          </p:cNvSpPr>
          <p:nvPr>
            <p:ph type="body" sz="quarter" idx="12"/>
          </p:nvPr>
        </p:nvSpPr>
        <p:spPr>
          <a:xfrm>
            <a:off x="2975013" y="3962573"/>
            <a:ext cx="2139696" cy="344312"/>
          </a:xfrm>
        </p:spPr>
        <p:txBody>
          <a:bodyPr>
            <a:normAutofit fontScale="92500" lnSpcReduction="20000"/>
          </a:bodyPr>
          <a:lstStyle/>
          <a:p>
            <a:endParaRPr lang="en-IN" dirty="0"/>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1046480" y="1875556"/>
            <a:ext cx="6431280" cy="3607987"/>
          </a:xfrm>
        </p:spPr>
        <p:txBody>
          <a:bodyPr>
            <a:normAutofit/>
          </a:bodyPr>
          <a:lstStyle/>
          <a:p>
            <a:pPr marL="0" indent="0">
              <a:lnSpc>
                <a:spcPct val="150000"/>
              </a:lnSpc>
              <a:buNone/>
            </a:pPr>
            <a:r>
              <a:rPr lang="en-US" sz="4400" b="1" dirty="0"/>
              <a:t>Netflix Dataset Analysis</a:t>
            </a:r>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805213"/>
            <a:ext cx="6276109" cy="830997"/>
          </a:xfrm>
        </p:spPr>
        <p:txBody>
          <a:bodyPr>
            <a:normAutofit fontScale="90000"/>
          </a:bodyPr>
          <a:lstStyle/>
          <a:p>
            <a:r>
              <a:rPr lang="en-GB" dirty="0"/>
              <a:t>Project Description</a:t>
            </a:r>
            <a:br>
              <a:rPr lang="en-GB" dirty="0"/>
            </a:br>
            <a:br>
              <a:rPr lang="en-GB" dirty="0"/>
            </a:br>
            <a:r>
              <a:rPr lang="en-US" sz="2000" b="0" dirty="0"/>
              <a:t>The specific problem to be addressed in this project is </a:t>
            </a:r>
            <a:r>
              <a:rPr lang="en-US" sz="2000" dirty="0"/>
              <a:t>'Content Trends Analysis for Strategic Recommendations</a:t>
            </a:r>
            <a:r>
              <a:rPr lang="en-US" sz="2000" b="0" dirty="0"/>
              <a:t>'. The aim is to uncover how Netflix’s content distribution (Movies vs. TV Shows, genres, and country contributions) has evolved over the years. This will enable the identification of key genres, audience preferences, and strategic insights into global content expansion.</a:t>
            </a:r>
            <a:br>
              <a:rPr lang="en-US" sz="2000" dirty="0"/>
            </a:b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721359" y="1991360"/>
            <a:ext cx="7904481" cy="3990023"/>
          </a:xfrm>
        </p:spPr>
        <p:txBody>
          <a:bodyPr>
            <a:normAutofit/>
          </a:bodyPr>
          <a:lstStyle/>
          <a:p>
            <a:pPr algn="just">
              <a:lnSpc>
                <a:spcPct val="150000"/>
              </a:lnSpc>
            </a:pPr>
            <a:r>
              <a:rPr lang="en-IN" sz="2400" dirty="0"/>
              <a:t>The Netflix crew team</a:t>
            </a:r>
          </a:p>
          <a:p>
            <a:pPr algn="just">
              <a:lnSpc>
                <a:spcPct val="150000"/>
              </a:lnSpc>
            </a:pPr>
            <a:r>
              <a:rPr lang="en-IN" sz="2400" dirty="0"/>
              <a:t>Enthusiasts and stake holders who want to </a:t>
            </a:r>
            <a:r>
              <a:rPr lang="en-IN" sz="2400" dirty="0" err="1"/>
              <a:t>analyze</a:t>
            </a:r>
            <a:r>
              <a:rPr lang="en-IN" sz="2400" dirty="0"/>
              <a:t> Netflix content</a:t>
            </a:r>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390618" y="1432560"/>
            <a:ext cx="9027702" cy="5243448"/>
          </a:xfrm>
        </p:spPr>
        <p:txBody>
          <a:bodyPr/>
          <a:lstStyle/>
          <a:p>
            <a:pPr lvl="1">
              <a:lnSpc>
                <a:spcPct val="150000"/>
              </a:lnSpc>
            </a:pPr>
            <a:r>
              <a:rPr lang="en-IN" dirty="0"/>
              <a:t>Python</a:t>
            </a:r>
          </a:p>
          <a:p>
            <a:pPr lvl="1">
              <a:lnSpc>
                <a:spcPct val="150000"/>
              </a:lnSpc>
            </a:pPr>
            <a:r>
              <a:rPr lang="en-IN" dirty="0"/>
              <a:t>Pandas</a:t>
            </a:r>
          </a:p>
          <a:p>
            <a:pPr lvl="1">
              <a:lnSpc>
                <a:spcPct val="150000"/>
              </a:lnSpc>
            </a:pPr>
            <a:r>
              <a:rPr lang="en-IN" dirty="0" err="1"/>
              <a:t>Numpy</a:t>
            </a:r>
            <a:endParaRPr lang="en-IN" dirty="0"/>
          </a:p>
          <a:p>
            <a:pPr lvl="1">
              <a:lnSpc>
                <a:spcPct val="150000"/>
              </a:lnSpc>
            </a:pPr>
            <a:r>
              <a:rPr lang="en-IN" dirty="0"/>
              <a:t>Matplotlib</a:t>
            </a:r>
          </a:p>
          <a:p>
            <a:pPr lvl="3">
              <a:lnSpc>
                <a:spcPct val="150000"/>
              </a:lnSpc>
            </a:pPr>
            <a:r>
              <a:rPr lang="en-IN" dirty="0"/>
              <a:t>seaborn</a:t>
            </a:r>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7">
                                            <p:txEl>
                                              <p:pRg st="2" end="2"/>
                                            </p:txEl>
                                          </p:spTgt>
                                        </p:tgtEl>
                                        <p:attrNameLst>
                                          <p:attrName>style.visibility</p:attrName>
                                        </p:attrNameLst>
                                      </p:cBhvr>
                                      <p:to>
                                        <p:strVal val="visible"/>
                                      </p:to>
                                    </p:set>
                                    <p:animEffect transition="in" filter="fade">
                                      <p:cBhvr>
                                        <p:cTn id="26" dur="1000"/>
                                        <p:tgtEl>
                                          <p:spTgt spid="7">
                                            <p:txEl>
                                              <p:pRg st="2" end="2"/>
                                            </p:txEl>
                                          </p:spTgt>
                                        </p:tgtEl>
                                      </p:cBhvr>
                                    </p:animEffect>
                                    <p:anim calcmode="lin" valueType="num">
                                      <p:cBhvr>
                                        <p:cTn id="27"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7">
                                            <p:txEl>
                                              <p:pRg st="3" end="3"/>
                                            </p:txEl>
                                          </p:spTgt>
                                        </p:tgtEl>
                                        <p:attrNameLst>
                                          <p:attrName>style.visibility</p:attrName>
                                        </p:attrNameLst>
                                      </p:cBhvr>
                                      <p:to>
                                        <p:strVal val="visible"/>
                                      </p:to>
                                    </p:set>
                                    <p:animEffect transition="in" filter="fade">
                                      <p:cBhvr>
                                        <p:cTn id="31" dur="1000"/>
                                        <p:tgtEl>
                                          <p:spTgt spid="7">
                                            <p:txEl>
                                              <p:pRg st="3" end="3"/>
                                            </p:txEl>
                                          </p:spTgt>
                                        </p:tgtEl>
                                      </p:cBhvr>
                                    </p:animEffect>
                                    <p:anim calcmode="lin" valueType="num">
                                      <p:cBhvr>
                                        <p:cTn id="32"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7">
                                            <p:txEl>
                                              <p:pRg st="3" end="3"/>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7">
                                            <p:txEl>
                                              <p:pRg st="4" end="4"/>
                                            </p:txEl>
                                          </p:spTgt>
                                        </p:tgtEl>
                                        <p:attrNameLst>
                                          <p:attrName>style.visibility</p:attrName>
                                        </p:attrNameLst>
                                      </p:cBhvr>
                                      <p:to>
                                        <p:strVal val="visible"/>
                                      </p:to>
                                    </p:set>
                                    <p:animEffect transition="in" filter="fade">
                                      <p:cBhvr>
                                        <p:cTn id="36" dur="1000"/>
                                        <p:tgtEl>
                                          <p:spTgt spid="7">
                                            <p:txEl>
                                              <p:pRg st="4" end="4"/>
                                            </p:txEl>
                                          </p:spTgt>
                                        </p:tgtEl>
                                      </p:cBhvr>
                                    </p:animEffect>
                                    <p:anim calcmode="lin" valueType="num">
                                      <p:cBhvr>
                                        <p:cTn id="37"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fontScale="90000"/>
          </a:bodyPr>
          <a:lstStyle/>
          <a:p>
            <a:r>
              <a:rPr lang="en-GB" dirty="0"/>
              <a:t>RESULTS 1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9" name="Picture 8">
            <a:extLst>
              <a:ext uri="{FF2B5EF4-FFF2-40B4-BE49-F238E27FC236}">
                <a16:creationId xmlns:a16="http://schemas.microsoft.com/office/drawing/2014/main" id="{E5D269B2-EE23-7BAB-A39D-844F056775D4}"/>
              </a:ext>
            </a:extLst>
          </p:cNvPr>
          <p:cNvPicPr>
            <a:picLocks noChangeAspect="1"/>
          </p:cNvPicPr>
          <p:nvPr/>
        </p:nvPicPr>
        <p:blipFill>
          <a:blip r:embed="rId3"/>
          <a:stretch>
            <a:fillRect/>
          </a:stretch>
        </p:blipFill>
        <p:spPr>
          <a:xfrm>
            <a:off x="675957" y="1275371"/>
            <a:ext cx="9970286" cy="2834582"/>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2981643" cy="830997"/>
          </a:xfrm>
        </p:spPr>
        <p:txBody>
          <a:bodyPr>
            <a:normAutofit fontScale="90000"/>
          </a:bodyPr>
          <a:lstStyle/>
          <a:p>
            <a:r>
              <a:rPr lang="en-GB" dirty="0"/>
              <a:t>RESULTS 2</a:t>
            </a:r>
            <a:endParaRPr lang="en-IN" dirty="0"/>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91963C39-9433-02BA-5A2B-62380BFD21C5}"/>
              </a:ext>
            </a:extLst>
          </p:cNvPr>
          <p:cNvSpPr>
            <a:spLocks noGrp="1"/>
          </p:cNvSpPr>
          <p:nvPr>
            <p:ph type="body" sz="quarter" idx="12"/>
          </p:nvPr>
        </p:nvSpPr>
        <p:spPr>
          <a:xfrm>
            <a:off x="807164" y="1431693"/>
            <a:ext cx="4275138" cy="477520"/>
          </a:xfrm>
        </p:spPr>
        <p:txBody>
          <a:bodyPr>
            <a:normAutofit/>
          </a:bodyPr>
          <a:lstStyle/>
          <a:p>
            <a:pPr marL="0" indent="0">
              <a:buNone/>
            </a:pPr>
            <a:endParaRPr lang="en-IN" dirty="0"/>
          </a:p>
        </p:txBody>
      </p:sp>
      <p:pic>
        <p:nvPicPr>
          <p:cNvPr id="3" name="Picture 2">
            <a:extLst>
              <a:ext uri="{FF2B5EF4-FFF2-40B4-BE49-F238E27FC236}">
                <a16:creationId xmlns:a16="http://schemas.microsoft.com/office/drawing/2014/main" id="{4C68E79C-A7C0-0CA3-8274-D04D182B1FE8}"/>
              </a:ext>
            </a:extLst>
          </p:cNvPr>
          <p:cNvPicPr>
            <a:picLocks noChangeAspect="1"/>
          </p:cNvPicPr>
          <p:nvPr/>
        </p:nvPicPr>
        <p:blipFill>
          <a:blip r:embed="rId3"/>
          <a:stretch>
            <a:fillRect/>
          </a:stretch>
        </p:blipFill>
        <p:spPr>
          <a:xfrm>
            <a:off x="675957" y="1118207"/>
            <a:ext cx="9731583" cy="5563082"/>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675957" y="370589"/>
            <a:ext cx="2981643" cy="830997"/>
          </a:xfrm>
        </p:spPr>
        <p:txBody>
          <a:bodyPr>
            <a:normAutofit fontScale="90000"/>
          </a:bodyPr>
          <a:lstStyle/>
          <a:p>
            <a:r>
              <a:rPr lang="en-GB" dirty="0"/>
              <a:t>RESULTS 3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9" name="Picture 8">
            <a:extLst>
              <a:ext uri="{FF2B5EF4-FFF2-40B4-BE49-F238E27FC236}">
                <a16:creationId xmlns:a16="http://schemas.microsoft.com/office/drawing/2014/main" id="{BA8906EB-2E65-3924-1496-6057FA194641}"/>
              </a:ext>
            </a:extLst>
          </p:cNvPr>
          <p:cNvPicPr>
            <a:picLocks noChangeAspect="1"/>
          </p:cNvPicPr>
          <p:nvPr/>
        </p:nvPicPr>
        <p:blipFill>
          <a:blip r:embed="rId3"/>
          <a:stretch>
            <a:fillRect/>
          </a:stretch>
        </p:blipFill>
        <p:spPr>
          <a:xfrm>
            <a:off x="796511" y="1377989"/>
            <a:ext cx="7730948" cy="4102022"/>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807165" y="1406106"/>
            <a:ext cx="7720294" cy="2579557"/>
          </a:xfrm>
        </p:spPr>
        <p:txBody>
          <a:bodyPr vert="horz" lIns="91440" tIns="45720" rIns="91440" bIns="45720" rtlCol="0" anchor="t">
            <a:normAutofit/>
          </a:bodyPr>
          <a:lstStyle/>
          <a:p>
            <a:pPr marL="0" indent="0">
              <a:buNone/>
            </a:pPr>
            <a:r>
              <a:rPr lang="en-US" dirty="0"/>
              <a:t>https://github.com/ard2004/VOIS_AICTE_Oct2025_MajorProject_AdityaRoshanDash.git</a:t>
            </a:r>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D99ABA-76CE-4A8E-B5F0-C051B96628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575</TotalTime>
  <Words>160</Words>
  <Application>Microsoft Office PowerPoint</Application>
  <PresentationFormat>Widescreen</PresentationFormat>
  <Paragraphs>26</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Trebuchet MS</vt:lpstr>
      <vt:lpstr>Wingdings</vt:lpstr>
      <vt:lpstr>Wingdings 3</vt:lpstr>
      <vt:lpstr>Facet</vt:lpstr>
      <vt:lpstr>Project Title – Netflix Data Analysis</vt:lpstr>
      <vt:lpstr>PROBLEM  STATEMENT</vt:lpstr>
      <vt:lpstr>Project Description  The specific problem to be addressed in this project is 'Content Trends Analysis for Strategic Recommendations'. The aim is to uncover how Netflix’s content distribution (Movies vs. TV Shows, genres, and country contributions) has evolved over the years. This will enable the identification of key genres, audience preferences, and strategic insights into global content expansion.  </vt:lpstr>
      <vt:lpstr>WHO ARE THE END USERS?</vt:lpstr>
      <vt:lpstr>Technology Used</vt:lpstr>
      <vt:lpstr>RESULTS 1 </vt:lpstr>
      <vt:lpstr>RESULTS 2</vt:lpstr>
      <vt:lpstr>RESULTS 3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Aditya Roshan Dash</cp:lastModifiedBy>
  <cp:revision>109</cp:revision>
  <dcterms:created xsi:type="dcterms:W3CDTF">2021-07-11T13:13:15Z</dcterms:created>
  <dcterms:modified xsi:type="dcterms:W3CDTF">2025-10-20T16:27:54Z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