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70" r:id="rId5"/>
    <p:sldId id="259" r:id="rId6"/>
    <p:sldId id="276" r:id="rId7"/>
    <p:sldId id="268" r:id="rId8"/>
    <p:sldId id="263" r:id="rId9"/>
    <p:sldId id="262" r:id="rId10"/>
    <p:sldId id="274" r:id="rId11"/>
    <p:sldId id="265" r:id="rId12"/>
    <p:sldId id="278" r:id="rId13"/>
    <p:sldId id="266" r:id="rId14"/>
    <p:sldId id="275" r:id="rId15"/>
    <p:sldId id="267" r:id="rId16"/>
    <p:sldId id="264" r:id="rId17"/>
    <p:sldId id="273" r:id="rId18"/>
    <p:sldId id="271" r:id="rId19"/>
    <p:sldId id="272" r:id="rId20"/>
    <p:sldId id="277" r:id="rId2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EFF413-8AB6-8CE4-FDD7-95133FDD3BC5}" v="5154" dt="2025-01-10T20:06:48.165"/>
    <p1510:client id="{871591C6-87BD-3E98-D70E-DE8854B1AC30}" v="108" dt="2025-01-10T02:24:20.0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10.01.2025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10.01.2025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10.01.2025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10.01.2025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10.01.2025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10.01.2025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10.01.2025</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10.01.2025</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10.01.2025</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10.01.2025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10.01.2025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2072480-10DA-4FB4-BEAE-2A1DEA90F248}" type="datetimeFigureOut">
              <a:rPr lang="tr-TR" smtClean="0"/>
              <a:t>10.01.2025</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ctrTitle"/>
          </p:nvPr>
        </p:nvSpPr>
        <p:spPr>
          <a:xfrm>
            <a:off x="838200" y="451381"/>
            <a:ext cx="10512552" cy="4066540"/>
          </a:xfrm>
        </p:spPr>
        <p:txBody>
          <a:bodyPr anchor="b">
            <a:normAutofit/>
          </a:bodyPr>
          <a:lstStyle/>
          <a:p>
            <a:pPr algn="l"/>
            <a:r>
              <a:rPr lang="tr-TR" sz="6600">
                <a:latin typeface="Calibri"/>
                <a:ea typeface="+mj-lt"/>
                <a:cs typeface="+mj-lt"/>
              </a:rPr>
              <a:t>Activity Metrics Under Academic Pressure</a:t>
            </a:r>
          </a:p>
        </p:txBody>
      </p:sp>
      <p:sp>
        <p:nvSpPr>
          <p:cNvPr id="3" name="Alt Başlık 2"/>
          <p:cNvSpPr>
            <a:spLocks noGrp="1"/>
          </p:cNvSpPr>
          <p:nvPr>
            <p:ph type="subTitle" idx="1"/>
          </p:nvPr>
        </p:nvSpPr>
        <p:spPr>
          <a:xfrm>
            <a:off x="838199" y="4983276"/>
            <a:ext cx="10512552" cy="1126680"/>
          </a:xfrm>
        </p:spPr>
        <p:txBody>
          <a:bodyPr vert="horz" lIns="91440" tIns="45720" rIns="91440" bIns="45720" rtlCol="0">
            <a:normAutofit/>
          </a:bodyPr>
          <a:lstStyle/>
          <a:p>
            <a:pPr algn="l"/>
            <a:r>
              <a:rPr lang="tr-TR"/>
              <a:t>Arda </a:t>
            </a:r>
            <a:r>
              <a:rPr lang="tr-TR" err="1"/>
              <a:t>Cabaroglu</a:t>
            </a:r>
            <a:r>
              <a:rPr lang="tr-TR"/>
              <a:t> 32270</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Resim 3" descr="metin, ekran görüntüsü, diyagram, dikdörtgen içeren bir resim">
            <a:extLst>
              <a:ext uri="{FF2B5EF4-FFF2-40B4-BE49-F238E27FC236}">
                <a16:creationId xmlns:a16="http://schemas.microsoft.com/office/drawing/2014/main" id="{7B41F0FD-C1BF-4A31-BB41-11A4DA457117}"/>
              </a:ext>
            </a:extLst>
          </p:cNvPr>
          <p:cNvPicPr>
            <a:picLocks noChangeAspect="1"/>
          </p:cNvPicPr>
          <p:nvPr/>
        </p:nvPicPr>
        <p:blipFill>
          <a:blip r:embed="rId2"/>
          <a:srcRect t="5875"/>
          <a:stretch/>
        </p:blipFill>
        <p:spPr>
          <a:xfrm>
            <a:off x="837590" y="939612"/>
            <a:ext cx="10516840" cy="5918388"/>
          </a:xfrm>
          <a:prstGeom prst="rect">
            <a:avLst/>
          </a:prstGeom>
        </p:spPr>
      </p:pic>
      <p:sp>
        <p:nvSpPr>
          <p:cNvPr id="5" name="Metin kutusu 4">
            <a:extLst>
              <a:ext uri="{FF2B5EF4-FFF2-40B4-BE49-F238E27FC236}">
                <a16:creationId xmlns:a16="http://schemas.microsoft.com/office/drawing/2014/main" id="{21055772-DC44-9846-AF63-03DCCBD293A3}"/>
              </a:ext>
            </a:extLst>
          </p:cNvPr>
          <p:cNvSpPr txBox="1"/>
          <p:nvPr/>
        </p:nvSpPr>
        <p:spPr>
          <a:xfrm>
            <a:off x="360140" y="90298"/>
            <a:ext cx="11210925" cy="7448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2300" dirty="0">
                <a:solidFill>
                  <a:schemeClr val="tx1">
                    <a:lumMod val="85000"/>
                    <a:lumOff val="15000"/>
                  </a:schemeClr>
                </a:solidFill>
                <a:latin typeface="Calibri"/>
                <a:ea typeface="Calibri"/>
                <a:cs typeface="Calibri"/>
              </a:rPr>
              <a:t>We are able to clearly see that average steps per semester gets lower as the academic work load increase.</a:t>
            </a:r>
          </a:p>
        </p:txBody>
      </p:sp>
    </p:spTree>
    <p:extLst>
      <p:ext uri="{BB962C8B-B14F-4D97-AF65-F5344CB8AC3E}">
        <p14:creationId xmlns:p14="http://schemas.microsoft.com/office/powerpoint/2010/main" val="1433647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etin kutusu 4">
            <a:extLst>
              <a:ext uri="{FF2B5EF4-FFF2-40B4-BE49-F238E27FC236}">
                <a16:creationId xmlns:a16="http://schemas.microsoft.com/office/drawing/2014/main" id="{46A4B365-628E-6491-94AC-E2B0EAF18F77}"/>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dirty="0">
                <a:latin typeface="Calibri"/>
                <a:ea typeface="Calibri"/>
                <a:cs typeface="Calibri"/>
              </a:rPr>
              <a:t>Looking at the floors climbed data, there seems to be no trend/relation. This is expected since it mostly depends on which level my dorm room is located for that semester.</a:t>
            </a:r>
          </a:p>
          <a:p>
            <a:pPr>
              <a:lnSpc>
                <a:spcPct val="90000"/>
              </a:lnSpc>
              <a:spcAft>
                <a:spcPts val="600"/>
              </a:spcAft>
            </a:pPr>
            <a:r>
              <a:rPr lang="en-US" sz="2000" err="1">
                <a:latin typeface="Calibri"/>
                <a:ea typeface="Calibri"/>
                <a:cs typeface="Calibri"/>
              </a:rPr>
              <a:t>sophmore</a:t>
            </a:r>
            <a:r>
              <a:rPr lang="en-US" sz="2000" dirty="0">
                <a:latin typeface="Calibri"/>
                <a:ea typeface="Calibri"/>
                <a:cs typeface="Calibri"/>
              </a:rPr>
              <a:t> 1: 0th floor, </a:t>
            </a:r>
            <a:r>
              <a:rPr lang="en-US" sz="2000" err="1">
                <a:latin typeface="Calibri"/>
                <a:ea typeface="Calibri"/>
                <a:cs typeface="Calibri"/>
              </a:rPr>
              <a:t>sophmore</a:t>
            </a:r>
            <a:r>
              <a:rPr lang="en-US" sz="2000" dirty="0">
                <a:latin typeface="Calibri"/>
                <a:ea typeface="Calibri"/>
                <a:cs typeface="Calibri"/>
              </a:rPr>
              <a:t> 2: 3rd floor</a:t>
            </a:r>
          </a:p>
          <a:p>
            <a:pPr>
              <a:lnSpc>
                <a:spcPct val="90000"/>
              </a:lnSpc>
              <a:spcAft>
                <a:spcPts val="600"/>
              </a:spcAft>
            </a:pPr>
            <a:r>
              <a:rPr lang="en-US" sz="2000" dirty="0">
                <a:latin typeface="Calibri"/>
                <a:ea typeface="Calibri"/>
                <a:cs typeface="Calibri"/>
              </a:rPr>
              <a:t> It does not seem to reflect any study habits.</a:t>
            </a:r>
            <a:endParaRPr lang="en-US" dirty="0">
              <a:latin typeface="Calibri"/>
              <a:ea typeface="Calibri"/>
              <a:cs typeface="Calibri"/>
            </a:endParaRPr>
          </a:p>
        </p:txBody>
      </p:sp>
      <p:pic>
        <p:nvPicPr>
          <p:cNvPr id="4" name="Resim 3" descr="metin, ekran görüntüsü, diyagram, öykü gelişim çizgisi">
            <a:extLst>
              <a:ext uri="{FF2B5EF4-FFF2-40B4-BE49-F238E27FC236}">
                <a16:creationId xmlns:a16="http://schemas.microsoft.com/office/drawing/2014/main" id="{E0FD74F3-CDF5-BED7-CE1E-8D7C6B31C1FA}"/>
              </a:ext>
            </a:extLst>
          </p:cNvPr>
          <p:cNvPicPr>
            <a:picLocks noChangeAspect="1"/>
          </p:cNvPicPr>
          <p:nvPr/>
        </p:nvPicPr>
        <p:blipFill>
          <a:blip r:embed="rId2"/>
          <a:stretch>
            <a:fillRect/>
          </a:stretch>
        </p:blipFill>
        <p:spPr>
          <a:xfrm>
            <a:off x="4081223" y="821426"/>
            <a:ext cx="8112843" cy="5208851"/>
          </a:xfrm>
          <a:prstGeom prst="rect">
            <a:avLst/>
          </a:prstGeom>
        </p:spPr>
      </p:pic>
    </p:spTree>
    <p:extLst>
      <p:ext uri="{BB962C8B-B14F-4D97-AF65-F5344CB8AC3E}">
        <p14:creationId xmlns:p14="http://schemas.microsoft.com/office/powerpoint/2010/main" val="1504485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Resim 3" descr="metin, diyagram, çizgi, öykü gelişim çizgisi">
            <a:extLst>
              <a:ext uri="{FF2B5EF4-FFF2-40B4-BE49-F238E27FC236}">
                <a16:creationId xmlns:a16="http://schemas.microsoft.com/office/drawing/2014/main" id="{016A7690-2139-5BE7-0EF8-2E267EC88775}"/>
              </a:ext>
            </a:extLst>
          </p:cNvPr>
          <p:cNvPicPr>
            <a:picLocks noChangeAspect="1"/>
          </p:cNvPicPr>
          <p:nvPr/>
        </p:nvPicPr>
        <p:blipFill>
          <a:blip r:embed="rId2"/>
          <a:stretch>
            <a:fillRect/>
          </a:stretch>
        </p:blipFill>
        <p:spPr>
          <a:xfrm>
            <a:off x="320575" y="1125891"/>
            <a:ext cx="11259967" cy="4557413"/>
          </a:xfrm>
          <a:prstGeom prst="rect">
            <a:avLst/>
          </a:prstGeom>
        </p:spPr>
      </p:pic>
    </p:spTree>
    <p:extLst>
      <p:ext uri="{BB962C8B-B14F-4D97-AF65-F5344CB8AC3E}">
        <p14:creationId xmlns:p14="http://schemas.microsoft.com/office/powerpoint/2010/main" val="2691871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etin kutusu 4">
            <a:extLst>
              <a:ext uri="{FF2B5EF4-FFF2-40B4-BE49-F238E27FC236}">
                <a16:creationId xmlns:a16="http://schemas.microsoft.com/office/drawing/2014/main" id="{114F15AD-ADF5-9091-2D0B-08725271AB4D}"/>
              </a:ext>
            </a:extLst>
          </p:cNvPr>
          <p:cNvSpPr txBox="1"/>
          <p:nvPr/>
        </p:nvSpPr>
        <p:spPr>
          <a:xfrm>
            <a:off x="630936" y="639520"/>
            <a:ext cx="3429000" cy="171907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2200" kern="1200" dirty="0">
                <a:solidFill>
                  <a:schemeClr val="tx1"/>
                </a:solidFill>
                <a:latin typeface="Calibri"/>
                <a:ea typeface="Calibri"/>
                <a:cs typeface="Calibri"/>
              </a:rPr>
              <a:t>This chart highlights the daily steps recorded throughout the Sophomore 2 semester, with exam days distinctly marked. </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etin kutusu 5">
            <a:extLst>
              <a:ext uri="{FF2B5EF4-FFF2-40B4-BE49-F238E27FC236}">
                <a16:creationId xmlns:a16="http://schemas.microsoft.com/office/drawing/2014/main" id="{C2361B80-543B-9C89-62F8-73B53C824185}"/>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dirty="0">
                <a:latin typeface="Calibri"/>
                <a:ea typeface="Calibri"/>
                <a:cs typeface="Calibri"/>
              </a:rPr>
              <a:t>Despite marking these examination days, the data does not show a clear or consistent trend in daily step counts corresponding to these events.</a:t>
            </a:r>
          </a:p>
        </p:txBody>
      </p:sp>
      <p:pic>
        <p:nvPicPr>
          <p:cNvPr id="4" name="Resim 3" descr="metin, ekran görüntüsü, diyagram, öykü gelişim çizgisi">
            <a:extLst>
              <a:ext uri="{FF2B5EF4-FFF2-40B4-BE49-F238E27FC236}">
                <a16:creationId xmlns:a16="http://schemas.microsoft.com/office/drawing/2014/main" id="{5B567855-9020-89FB-4A2D-827F4C1ADFE2}"/>
              </a:ext>
            </a:extLst>
          </p:cNvPr>
          <p:cNvPicPr>
            <a:picLocks noChangeAspect="1"/>
          </p:cNvPicPr>
          <p:nvPr/>
        </p:nvPicPr>
        <p:blipFill>
          <a:blip r:embed="rId2"/>
          <a:stretch>
            <a:fillRect/>
          </a:stretch>
        </p:blipFill>
        <p:spPr>
          <a:xfrm>
            <a:off x="4503156" y="812795"/>
            <a:ext cx="7690909" cy="5402441"/>
          </a:xfrm>
          <a:prstGeom prst="rect">
            <a:avLst/>
          </a:prstGeom>
        </p:spPr>
      </p:pic>
    </p:spTree>
    <p:extLst>
      <p:ext uri="{BB962C8B-B14F-4D97-AF65-F5344CB8AC3E}">
        <p14:creationId xmlns:p14="http://schemas.microsoft.com/office/powerpoint/2010/main" val="149311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etin kutusu 5">
            <a:extLst>
              <a:ext uri="{FF2B5EF4-FFF2-40B4-BE49-F238E27FC236}">
                <a16:creationId xmlns:a16="http://schemas.microsoft.com/office/drawing/2014/main" id="{A484201A-85F3-AEBF-12F1-78A7892A68B8}"/>
              </a:ext>
            </a:extLst>
          </p:cNvPr>
          <p:cNvSpPr txBox="1"/>
          <p:nvPr/>
        </p:nvSpPr>
        <p:spPr>
          <a:xfrm>
            <a:off x="555366" y="2700150"/>
            <a:ext cx="3429000" cy="341071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28600">
              <a:lnSpc>
                <a:spcPct val="90000"/>
              </a:lnSpc>
              <a:spcAft>
                <a:spcPts val="600"/>
              </a:spcAft>
              <a:buFont typeface="Arial" panose="020B0604020202020204" pitchFamily="34" charset="0"/>
              <a:buChar char="•"/>
            </a:pPr>
            <a:r>
              <a:rPr lang="en-US" sz="2000" dirty="0">
                <a:latin typeface="Calibri"/>
                <a:ea typeface="Calibri"/>
                <a:cs typeface="Calibri"/>
              </a:rPr>
              <a:t>To explore further, I analyzed the average steps taken on the </a:t>
            </a:r>
            <a:r>
              <a:rPr lang="en-US" sz="2000" b="1" dirty="0">
                <a:latin typeface="Calibri"/>
                <a:ea typeface="Calibri"/>
                <a:cs typeface="Calibri"/>
              </a:rPr>
              <a:t>days before exams</a:t>
            </a:r>
            <a:r>
              <a:rPr lang="en-US" sz="2000" dirty="0">
                <a:latin typeface="Calibri"/>
                <a:ea typeface="Calibri"/>
                <a:cs typeface="Calibri"/>
              </a:rPr>
              <a:t> and compared these with the average steps on regular days.</a:t>
            </a:r>
          </a:p>
          <a:p>
            <a:pPr marL="285750" indent="-228600">
              <a:lnSpc>
                <a:spcPct val="90000"/>
              </a:lnSpc>
              <a:spcAft>
                <a:spcPts val="600"/>
              </a:spcAft>
              <a:buFont typeface="Arial" panose="020B0604020202020204" pitchFamily="34" charset="0"/>
              <a:buChar char="•"/>
            </a:pPr>
            <a:r>
              <a:rPr lang="en-US" sz="2000" dirty="0">
                <a:latin typeface="Calibri"/>
                <a:ea typeface="Calibri"/>
                <a:cs typeface="Calibri"/>
              </a:rPr>
              <a:t>Surprisingly, the results show nearly equal distribution, with </a:t>
            </a:r>
            <a:r>
              <a:rPr lang="en-US" sz="2000" b="1" dirty="0">
                <a:latin typeface="Calibri"/>
                <a:ea typeface="Calibri"/>
                <a:cs typeface="Calibri"/>
              </a:rPr>
              <a:t>50.2% of steps taken on the day before exams</a:t>
            </a:r>
            <a:r>
              <a:rPr lang="en-US" sz="2000" dirty="0">
                <a:latin typeface="Calibri"/>
                <a:ea typeface="Calibri"/>
                <a:cs typeface="Calibri"/>
              </a:rPr>
              <a:t> and </a:t>
            </a:r>
            <a:r>
              <a:rPr lang="en-US" sz="2000" b="1" dirty="0">
                <a:latin typeface="Calibri"/>
                <a:ea typeface="Calibri"/>
                <a:cs typeface="Calibri"/>
              </a:rPr>
              <a:t>49.8% on regular days</a:t>
            </a:r>
            <a:r>
              <a:rPr lang="en-US" sz="2000" dirty="0">
                <a:latin typeface="Calibri"/>
                <a:ea typeface="Calibri"/>
                <a:cs typeface="Calibri"/>
              </a:rPr>
              <a:t>.</a:t>
            </a:r>
          </a:p>
          <a:p>
            <a:pPr indent="-228600">
              <a:lnSpc>
                <a:spcPct val="90000"/>
              </a:lnSpc>
              <a:spcAft>
                <a:spcPts val="600"/>
              </a:spcAft>
              <a:buFont typeface="Arial" panose="020B0604020202020204" pitchFamily="34" charset="0"/>
              <a:buChar char="•"/>
            </a:pPr>
            <a:endParaRPr lang="en-US" sz="1900"/>
          </a:p>
        </p:txBody>
      </p:sp>
      <p:pic>
        <p:nvPicPr>
          <p:cNvPr id="4" name="Resim 3" descr="metin, ekran görüntüsü, daire, yazı tipi içeren bir resim">
            <a:extLst>
              <a:ext uri="{FF2B5EF4-FFF2-40B4-BE49-F238E27FC236}">
                <a16:creationId xmlns:a16="http://schemas.microsoft.com/office/drawing/2014/main" id="{2F5E074A-4F22-B5BB-824F-E3E77808BECD}"/>
              </a:ext>
            </a:extLst>
          </p:cNvPr>
          <p:cNvPicPr>
            <a:picLocks noChangeAspect="1"/>
          </p:cNvPicPr>
          <p:nvPr/>
        </p:nvPicPr>
        <p:blipFill>
          <a:blip r:embed="rId2"/>
          <a:stretch>
            <a:fillRect/>
          </a:stretch>
        </p:blipFill>
        <p:spPr>
          <a:xfrm>
            <a:off x="4654296" y="857365"/>
            <a:ext cx="6903720" cy="5143270"/>
          </a:xfrm>
          <a:prstGeom prst="rect">
            <a:avLst/>
          </a:prstGeom>
        </p:spPr>
      </p:pic>
    </p:spTree>
    <p:extLst>
      <p:ext uri="{BB962C8B-B14F-4D97-AF65-F5344CB8AC3E}">
        <p14:creationId xmlns:p14="http://schemas.microsoft.com/office/powerpoint/2010/main" val="423102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Metin kutusu 4">
            <a:extLst>
              <a:ext uri="{FF2B5EF4-FFF2-40B4-BE49-F238E27FC236}">
                <a16:creationId xmlns:a16="http://schemas.microsoft.com/office/drawing/2014/main" id="{A3C1E004-D125-57E1-DB5F-1CFFCAE14D99}"/>
              </a:ext>
            </a:extLst>
          </p:cNvPr>
          <p:cNvSpPr txBox="1"/>
          <p:nvPr/>
        </p:nvSpPr>
        <p:spPr>
          <a:xfrm>
            <a:off x="403625" y="2684095"/>
            <a:ext cx="3508329" cy="349286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dirty="0">
                <a:latin typeface="Calibri"/>
                <a:ea typeface="Calibri"/>
                <a:cs typeface="Calibri"/>
              </a:rPr>
              <a:t>Looking at the active calorie data (missing data points were filled with the mean), still cant see something solid. </a:t>
            </a:r>
            <a:endParaRPr lang="tr-TR" sz="2000">
              <a:latin typeface="Calibri"/>
              <a:ea typeface="Calibri"/>
              <a:cs typeface="Calibri"/>
            </a:endParaRPr>
          </a:p>
          <a:p>
            <a:pPr indent="-228600">
              <a:lnSpc>
                <a:spcPct val="90000"/>
              </a:lnSpc>
              <a:spcAft>
                <a:spcPts val="600"/>
              </a:spcAft>
              <a:buFont typeface="Arial" panose="020B0604020202020204" pitchFamily="34" charset="0"/>
              <a:buChar char="•"/>
            </a:pPr>
            <a:r>
              <a:rPr lang="en-US" sz="2000" dirty="0">
                <a:latin typeface="Calibri"/>
                <a:ea typeface="Calibri"/>
                <a:cs typeface="Calibri"/>
              </a:rPr>
              <a:t>Lets run a test!</a:t>
            </a:r>
          </a:p>
        </p:txBody>
      </p:sp>
      <p:pic>
        <p:nvPicPr>
          <p:cNvPr id="4" name="Resim 3" descr="metin, ekran görüntüsü, paralel, diyagram içeren bir resim">
            <a:extLst>
              <a:ext uri="{FF2B5EF4-FFF2-40B4-BE49-F238E27FC236}">
                <a16:creationId xmlns:a16="http://schemas.microsoft.com/office/drawing/2014/main" id="{61399500-4D65-E9FF-36BA-FCA8CCE7B1BF}"/>
              </a:ext>
            </a:extLst>
          </p:cNvPr>
          <p:cNvPicPr>
            <a:picLocks noChangeAspect="1"/>
          </p:cNvPicPr>
          <p:nvPr/>
        </p:nvPicPr>
        <p:blipFill>
          <a:blip r:embed="rId2"/>
          <a:stretch>
            <a:fillRect/>
          </a:stretch>
        </p:blipFill>
        <p:spPr>
          <a:xfrm>
            <a:off x="3916807" y="1000194"/>
            <a:ext cx="8278650" cy="5171474"/>
          </a:xfrm>
          <a:prstGeom prst="rect">
            <a:avLst/>
          </a:prstGeom>
        </p:spPr>
      </p:pic>
    </p:spTree>
    <p:extLst>
      <p:ext uri="{BB962C8B-B14F-4D97-AF65-F5344CB8AC3E}">
        <p14:creationId xmlns:p14="http://schemas.microsoft.com/office/powerpoint/2010/main" val="4158013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DFD04D-C654-9003-E16F-3E378069B580}"/>
              </a:ext>
            </a:extLst>
          </p:cNvPr>
          <p:cNvSpPr>
            <a:spLocks noGrp="1"/>
          </p:cNvSpPr>
          <p:nvPr>
            <p:ph type="title"/>
          </p:nvPr>
        </p:nvSpPr>
        <p:spPr/>
        <p:txBody>
          <a:bodyPr/>
          <a:lstStyle/>
          <a:p>
            <a:r>
              <a:rPr lang="tr-TR"/>
              <a:t>Hypothesis</a:t>
            </a:r>
          </a:p>
        </p:txBody>
      </p:sp>
      <p:sp>
        <p:nvSpPr>
          <p:cNvPr id="3" name="İçerik Yer Tutucusu 2">
            <a:extLst>
              <a:ext uri="{FF2B5EF4-FFF2-40B4-BE49-F238E27FC236}">
                <a16:creationId xmlns:a16="http://schemas.microsoft.com/office/drawing/2014/main" id="{09A8B042-92F1-1C5E-CC5C-9BC770FE74BD}"/>
              </a:ext>
            </a:extLst>
          </p:cNvPr>
          <p:cNvSpPr>
            <a:spLocks noGrp="1"/>
          </p:cNvSpPr>
          <p:nvPr>
            <p:ph idx="1"/>
          </p:nvPr>
        </p:nvSpPr>
        <p:spPr>
          <a:xfrm>
            <a:off x="838200" y="1435179"/>
            <a:ext cx="10515600" cy="2833636"/>
          </a:xfrm>
        </p:spPr>
        <p:txBody>
          <a:bodyPr vert="horz" lIns="91440" tIns="45720" rIns="91440" bIns="45720" rtlCol="0" anchor="t">
            <a:normAutofit/>
          </a:bodyPr>
          <a:lstStyle/>
          <a:p>
            <a:pPr marL="457200" lvl="1" indent="0">
              <a:buFont typeface="Courier New" panose="020B0604020202020204" pitchFamily="34" charset="0"/>
              <a:buChar char="o"/>
            </a:pPr>
            <a:endParaRPr lang="tr-TR" dirty="0">
              <a:ea typeface="+mn-lt"/>
              <a:cs typeface="+mn-lt"/>
            </a:endParaRPr>
          </a:p>
          <a:p>
            <a:pPr lvl="1">
              <a:buFont typeface="Courier New" panose="020B0604020202020204" pitchFamily="34" charset="0"/>
              <a:buChar char="o"/>
            </a:pPr>
            <a:r>
              <a:rPr lang="tr-TR" dirty="0" err="1"/>
              <a:t>Null</a:t>
            </a:r>
            <a:r>
              <a:rPr lang="tr-TR" dirty="0"/>
              <a:t> </a:t>
            </a:r>
            <a:r>
              <a:rPr lang="tr-TR" dirty="0" err="1"/>
              <a:t>Hypothesis</a:t>
            </a:r>
            <a:r>
              <a:rPr lang="tr-TR" dirty="0"/>
              <a:t> (H₀): </a:t>
            </a:r>
            <a:r>
              <a:rPr lang="tr-TR" dirty="0">
                <a:ea typeface="+mn-lt"/>
                <a:cs typeface="+mn-lt"/>
              </a:rPr>
              <a:t>No </a:t>
            </a:r>
            <a:r>
              <a:rPr lang="tr-TR" dirty="0" err="1">
                <a:ea typeface="+mn-lt"/>
                <a:cs typeface="+mn-lt"/>
              </a:rPr>
              <a:t>significant</a:t>
            </a:r>
            <a:r>
              <a:rPr lang="tr-TR" dirty="0">
                <a:ea typeface="+mn-lt"/>
                <a:cs typeface="+mn-lt"/>
              </a:rPr>
              <a:t> </a:t>
            </a:r>
            <a:r>
              <a:rPr lang="tr-TR" dirty="0" err="1">
                <a:ea typeface="+mn-lt"/>
                <a:cs typeface="+mn-lt"/>
              </a:rPr>
              <a:t>difference</a:t>
            </a:r>
            <a:r>
              <a:rPr lang="tr-TR" dirty="0">
                <a:ea typeface="+mn-lt"/>
                <a:cs typeface="+mn-lt"/>
              </a:rPr>
              <a:t> in </a:t>
            </a:r>
            <a:r>
              <a:rPr lang="tr-TR" dirty="0" err="1">
                <a:ea typeface="+mn-lt"/>
                <a:cs typeface="+mn-lt"/>
              </a:rPr>
              <a:t>active</a:t>
            </a:r>
            <a:r>
              <a:rPr lang="tr-TR" dirty="0">
                <a:ea typeface="+mn-lt"/>
                <a:cs typeface="+mn-lt"/>
              </a:rPr>
              <a:t> </a:t>
            </a:r>
            <a:r>
              <a:rPr lang="tr-TR" dirty="0" err="1">
                <a:ea typeface="+mn-lt"/>
                <a:cs typeface="+mn-lt"/>
              </a:rPr>
              <a:t>calories</a:t>
            </a:r>
            <a:r>
              <a:rPr lang="tr-TR" dirty="0">
                <a:ea typeface="+mn-lt"/>
                <a:cs typeface="+mn-lt"/>
              </a:rPr>
              <a:t> on </a:t>
            </a:r>
            <a:r>
              <a:rPr lang="tr-TR" dirty="0" err="1">
                <a:ea typeface="+mn-lt"/>
                <a:cs typeface="+mn-lt"/>
              </a:rPr>
              <a:t>exam</a:t>
            </a:r>
            <a:r>
              <a:rPr lang="tr-TR" dirty="0">
                <a:ea typeface="+mn-lt"/>
                <a:cs typeface="+mn-lt"/>
              </a:rPr>
              <a:t>/</a:t>
            </a:r>
            <a:r>
              <a:rPr lang="tr-TR" dirty="0" err="1">
                <a:ea typeface="+mn-lt"/>
                <a:cs typeface="+mn-lt"/>
              </a:rPr>
              <a:t>midterm</a:t>
            </a:r>
            <a:r>
              <a:rPr lang="tr-TR" dirty="0">
                <a:ea typeface="+mn-lt"/>
                <a:cs typeface="+mn-lt"/>
              </a:rPr>
              <a:t> </a:t>
            </a:r>
            <a:r>
              <a:rPr lang="tr-TR" dirty="0" err="1">
                <a:ea typeface="+mn-lt"/>
                <a:cs typeface="+mn-lt"/>
              </a:rPr>
              <a:t>days</a:t>
            </a:r>
            <a:r>
              <a:rPr lang="tr-TR" dirty="0">
                <a:ea typeface="+mn-lt"/>
                <a:cs typeface="+mn-lt"/>
              </a:rPr>
              <a:t> </a:t>
            </a:r>
            <a:r>
              <a:rPr lang="tr-TR" dirty="0" err="1">
                <a:ea typeface="+mn-lt"/>
                <a:cs typeface="+mn-lt"/>
              </a:rPr>
              <a:t>and</a:t>
            </a:r>
            <a:r>
              <a:rPr lang="tr-TR" dirty="0">
                <a:ea typeface="+mn-lt"/>
                <a:cs typeface="+mn-lt"/>
              </a:rPr>
              <a:t> </a:t>
            </a:r>
            <a:r>
              <a:rPr lang="tr-TR" dirty="0" err="1">
                <a:ea typeface="+mn-lt"/>
                <a:cs typeface="+mn-lt"/>
              </a:rPr>
              <a:t>regular</a:t>
            </a:r>
            <a:r>
              <a:rPr lang="tr-TR" dirty="0">
                <a:ea typeface="+mn-lt"/>
                <a:cs typeface="+mn-lt"/>
              </a:rPr>
              <a:t> </a:t>
            </a:r>
            <a:r>
              <a:rPr lang="tr-TR" dirty="0" err="1">
                <a:ea typeface="+mn-lt"/>
                <a:cs typeface="+mn-lt"/>
              </a:rPr>
              <a:t>days</a:t>
            </a:r>
            <a:r>
              <a:rPr lang="tr-TR" dirty="0">
                <a:ea typeface="+mn-lt"/>
                <a:cs typeface="+mn-lt"/>
              </a:rPr>
              <a:t>.</a:t>
            </a:r>
          </a:p>
          <a:p>
            <a:pPr lvl="1">
              <a:buFont typeface="Courier New" panose="020B0604020202020204" pitchFamily="34" charset="0"/>
              <a:buChar char="o"/>
            </a:pPr>
            <a:endParaRPr lang="tr-TR" dirty="0"/>
          </a:p>
          <a:p>
            <a:pPr lvl="1">
              <a:buFont typeface="Courier New" panose="020B0604020202020204" pitchFamily="34" charset="0"/>
              <a:buChar char="o"/>
            </a:pPr>
            <a:endParaRPr lang="tr-TR" dirty="0"/>
          </a:p>
          <a:p>
            <a:pPr lvl="1">
              <a:buFont typeface="Courier New" panose="020B0604020202020204" pitchFamily="34" charset="0"/>
              <a:buChar char="o"/>
            </a:pPr>
            <a:r>
              <a:rPr lang="tr-TR" dirty="0"/>
              <a:t> </a:t>
            </a:r>
            <a:r>
              <a:rPr lang="tr-TR" dirty="0" err="1"/>
              <a:t>Alternative</a:t>
            </a:r>
            <a:r>
              <a:rPr lang="tr-TR" dirty="0"/>
              <a:t> </a:t>
            </a:r>
            <a:r>
              <a:rPr lang="tr-TR" dirty="0" err="1"/>
              <a:t>Hypothesis</a:t>
            </a:r>
            <a:r>
              <a:rPr lang="tr-TR" dirty="0"/>
              <a:t> (H₁): </a:t>
            </a:r>
            <a:r>
              <a:rPr lang="tr-TR" dirty="0">
                <a:ea typeface="+mn-lt"/>
                <a:cs typeface="+mn-lt"/>
              </a:rPr>
              <a:t>Active </a:t>
            </a:r>
            <a:r>
              <a:rPr lang="tr-TR" dirty="0" err="1">
                <a:ea typeface="+mn-lt"/>
                <a:cs typeface="+mn-lt"/>
              </a:rPr>
              <a:t>calories</a:t>
            </a:r>
            <a:r>
              <a:rPr lang="tr-TR" dirty="0">
                <a:ea typeface="+mn-lt"/>
                <a:cs typeface="+mn-lt"/>
              </a:rPr>
              <a:t> </a:t>
            </a:r>
            <a:r>
              <a:rPr lang="tr-TR" dirty="0" err="1">
                <a:ea typeface="+mn-lt"/>
                <a:cs typeface="+mn-lt"/>
              </a:rPr>
              <a:t>are</a:t>
            </a:r>
            <a:r>
              <a:rPr lang="tr-TR" dirty="0">
                <a:ea typeface="+mn-lt"/>
                <a:cs typeface="+mn-lt"/>
              </a:rPr>
              <a:t> </a:t>
            </a:r>
            <a:r>
              <a:rPr lang="tr-TR" dirty="0" err="1">
                <a:ea typeface="+mn-lt"/>
                <a:cs typeface="+mn-lt"/>
              </a:rPr>
              <a:t>significantly</a:t>
            </a:r>
            <a:r>
              <a:rPr lang="tr-TR" dirty="0">
                <a:ea typeface="+mn-lt"/>
                <a:cs typeface="+mn-lt"/>
              </a:rPr>
              <a:t> </a:t>
            </a:r>
            <a:r>
              <a:rPr lang="tr-TR" dirty="0" err="1">
                <a:ea typeface="+mn-lt"/>
                <a:cs typeface="+mn-lt"/>
              </a:rPr>
              <a:t>lower</a:t>
            </a:r>
            <a:r>
              <a:rPr lang="tr-TR" dirty="0">
                <a:ea typeface="+mn-lt"/>
                <a:cs typeface="+mn-lt"/>
              </a:rPr>
              <a:t> on </a:t>
            </a:r>
            <a:r>
              <a:rPr lang="tr-TR" dirty="0" err="1">
                <a:ea typeface="+mn-lt"/>
                <a:cs typeface="+mn-lt"/>
              </a:rPr>
              <a:t>exam</a:t>
            </a:r>
            <a:r>
              <a:rPr lang="tr-TR" dirty="0">
                <a:ea typeface="+mn-lt"/>
                <a:cs typeface="+mn-lt"/>
              </a:rPr>
              <a:t>/</a:t>
            </a:r>
            <a:r>
              <a:rPr lang="tr-TR" dirty="0" err="1">
                <a:ea typeface="+mn-lt"/>
                <a:cs typeface="+mn-lt"/>
              </a:rPr>
              <a:t>midterm</a:t>
            </a:r>
            <a:r>
              <a:rPr lang="tr-TR" dirty="0">
                <a:ea typeface="+mn-lt"/>
                <a:cs typeface="+mn-lt"/>
              </a:rPr>
              <a:t> </a:t>
            </a:r>
            <a:r>
              <a:rPr lang="tr-TR" dirty="0" err="1">
                <a:ea typeface="+mn-lt"/>
                <a:cs typeface="+mn-lt"/>
              </a:rPr>
              <a:t>days</a:t>
            </a:r>
            <a:r>
              <a:rPr lang="tr-TR" dirty="0">
                <a:ea typeface="+mn-lt"/>
                <a:cs typeface="+mn-lt"/>
              </a:rPr>
              <a:t>.</a:t>
            </a:r>
          </a:p>
        </p:txBody>
      </p:sp>
      <p:sp>
        <p:nvSpPr>
          <p:cNvPr id="5" name="Metin kutusu 4">
            <a:extLst>
              <a:ext uri="{FF2B5EF4-FFF2-40B4-BE49-F238E27FC236}">
                <a16:creationId xmlns:a16="http://schemas.microsoft.com/office/drawing/2014/main" id="{73934F8C-EC25-D599-EB5A-34B9751FBCE1}"/>
              </a:ext>
            </a:extLst>
          </p:cNvPr>
          <p:cNvSpPr txBox="1"/>
          <p:nvPr/>
        </p:nvSpPr>
        <p:spPr>
          <a:xfrm>
            <a:off x="1313876" y="4856621"/>
            <a:ext cx="946114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400" dirty="0" err="1"/>
              <a:t>Considering</a:t>
            </a:r>
            <a:r>
              <a:rPr lang="tr-TR" sz="2400" dirty="0"/>
              <a:t> </a:t>
            </a:r>
            <a:r>
              <a:rPr lang="tr-TR" sz="2400" dirty="0" err="1"/>
              <a:t>the</a:t>
            </a:r>
            <a:r>
              <a:rPr lang="tr-TR" sz="2400" dirty="0"/>
              <a:t> </a:t>
            </a:r>
            <a:r>
              <a:rPr lang="tr-TR" sz="2400" dirty="0" err="1"/>
              <a:t>level</a:t>
            </a:r>
            <a:r>
              <a:rPr lang="tr-TR" sz="2400" dirty="0"/>
              <a:t> of </a:t>
            </a:r>
            <a:r>
              <a:rPr lang="tr-TR" sz="2400" dirty="0" err="1"/>
              <a:t>significance</a:t>
            </a:r>
            <a:r>
              <a:rPr lang="tr-TR" sz="2400" dirty="0"/>
              <a:t> as 0.10, </a:t>
            </a:r>
            <a:r>
              <a:rPr lang="tr-TR" sz="2400" dirty="0" err="1"/>
              <a:t>Conclusion</a:t>
            </a:r>
            <a:r>
              <a:rPr lang="tr-TR" sz="2400" dirty="0"/>
              <a:t> of T test:</a:t>
            </a:r>
          </a:p>
        </p:txBody>
      </p:sp>
      <p:pic>
        <p:nvPicPr>
          <p:cNvPr id="6" name="Resim 5" descr="metin, yazı tipi, ekran görüntüsü, siyah içeren bir resim&#10;&#10;Açıklama otomatik olarak oluşturuldu">
            <a:extLst>
              <a:ext uri="{FF2B5EF4-FFF2-40B4-BE49-F238E27FC236}">
                <a16:creationId xmlns:a16="http://schemas.microsoft.com/office/drawing/2014/main" id="{40B89BF9-AC6A-EC5A-3F2C-7EF4578B4F5C}"/>
              </a:ext>
            </a:extLst>
          </p:cNvPr>
          <p:cNvPicPr>
            <a:picLocks noChangeAspect="1"/>
          </p:cNvPicPr>
          <p:nvPr/>
        </p:nvPicPr>
        <p:blipFill>
          <a:blip r:embed="rId2"/>
          <a:stretch>
            <a:fillRect/>
          </a:stretch>
        </p:blipFill>
        <p:spPr>
          <a:xfrm>
            <a:off x="1316182" y="5403939"/>
            <a:ext cx="9540745" cy="1100731"/>
          </a:xfrm>
          <a:prstGeom prst="rect">
            <a:avLst/>
          </a:prstGeom>
        </p:spPr>
      </p:pic>
    </p:spTree>
    <p:extLst>
      <p:ext uri="{BB962C8B-B14F-4D97-AF65-F5344CB8AC3E}">
        <p14:creationId xmlns:p14="http://schemas.microsoft.com/office/powerpoint/2010/main" val="2119956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AC1364A-3E3D-4F0D-8776-78AF3A270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descr="metin, ekran görüntüsü, dikdörtgen, çizgi içeren bir resim&#10;&#10;Açıklama otomatik olarak oluşturuldu">
            <a:extLst>
              <a:ext uri="{FF2B5EF4-FFF2-40B4-BE49-F238E27FC236}">
                <a16:creationId xmlns:a16="http://schemas.microsoft.com/office/drawing/2014/main" id="{A1F53A48-C942-D7DC-7250-925762F8684C}"/>
              </a:ext>
            </a:extLst>
          </p:cNvPr>
          <p:cNvPicPr>
            <a:picLocks noChangeAspect="1"/>
          </p:cNvPicPr>
          <p:nvPr/>
        </p:nvPicPr>
        <p:blipFill>
          <a:blip r:embed="rId2"/>
          <a:stretch>
            <a:fillRect/>
          </a:stretch>
        </p:blipFill>
        <p:spPr>
          <a:xfrm>
            <a:off x="-1134" y="205292"/>
            <a:ext cx="4921058" cy="3654389"/>
          </a:xfrm>
          <a:prstGeom prst="rect">
            <a:avLst/>
          </a:prstGeom>
        </p:spPr>
      </p:pic>
      <p:sp>
        <p:nvSpPr>
          <p:cNvPr id="13"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494"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metin, yazı tipi, ekran görüntüsü, beyaz içeren bir resim&#10;&#10;Açıklama otomatik olarak oluşturuldu">
            <a:extLst>
              <a:ext uri="{FF2B5EF4-FFF2-40B4-BE49-F238E27FC236}">
                <a16:creationId xmlns:a16="http://schemas.microsoft.com/office/drawing/2014/main" id="{C8D8FE63-F30D-3B67-4ED5-E814104D2B5E}"/>
              </a:ext>
            </a:extLst>
          </p:cNvPr>
          <p:cNvPicPr>
            <a:picLocks noChangeAspect="1"/>
          </p:cNvPicPr>
          <p:nvPr/>
        </p:nvPicPr>
        <p:blipFill>
          <a:blip r:embed="rId3"/>
          <a:stretch>
            <a:fillRect/>
          </a:stretch>
        </p:blipFill>
        <p:spPr>
          <a:xfrm>
            <a:off x="320040" y="4726241"/>
            <a:ext cx="3995928" cy="945515"/>
          </a:xfrm>
          <a:prstGeom prst="rect">
            <a:avLst/>
          </a:prstGeom>
        </p:spPr>
      </p:pic>
      <p:sp>
        <p:nvSpPr>
          <p:cNvPr id="6" name="Metin kutusu 5">
            <a:extLst>
              <a:ext uri="{FF2B5EF4-FFF2-40B4-BE49-F238E27FC236}">
                <a16:creationId xmlns:a16="http://schemas.microsoft.com/office/drawing/2014/main" id="{A3A246D0-9EB5-CC0A-984F-4CC26A3EF157}"/>
              </a:ext>
            </a:extLst>
          </p:cNvPr>
          <p:cNvSpPr txBox="1"/>
          <p:nvPr/>
        </p:nvSpPr>
        <p:spPr>
          <a:xfrm>
            <a:off x="5118668" y="2694029"/>
            <a:ext cx="6755626" cy="3483864"/>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"We observed that the average active calories burned on exam days (439.78 kcal) are slightly lower compared to non-exam days (528.69 kcal), as expected. However, the difference was not statistically significant, and the Null Hypothesis could not be rejected. This suggests that exam days may not drastically impact active calorie expenditure, but other factors might also play a role."</a:t>
            </a:r>
          </a:p>
        </p:txBody>
      </p:sp>
    </p:spTree>
    <p:extLst>
      <p:ext uri="{BB962C8B-B14F-4D97-AF65-F5344CB8AC3E}">
        <p14:creationId xmlns:p14="http://schemas.microsoft.com/office/powerpoint/2010/main" val="3289924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78999A-35B1-71AC-5EE7-85A918F3626A}"/>
              </a:ext>
            </a:extLst>
          </p:cNvPr>
          <p:cNvSpPr>
            <a:spLocks noGrp="1"/>
          </p:cNvSpPr>
          <p:nvPr>
            <p:ph type="title"/>
          </p:nvPr>
        </p:nvSpPr>
        <p:spPr/>
        <p:txBody>
          <a:bodyPr/>
          <a:lstStyle/>
          <a:p>
            <a:r>
              <a:rPr lang="tr-TR" dirty="0"/>
              <a:t>My </a:t>
            </a:r>
            <a:r>
              <a:rPr lang="tr-TR" dirty="0" err="1"/>
              <a:t>Findings</a:t>
            </a:r>
          </a:p>
        </p:txBody>
      </p:sp>
      <p:sp>
        <p:nvSpPr>
          <p:cNvPr id="4" name="Metin kutusu 3">
            <a:extLst>
              <a:ext uri="{FF2B5EF4-FFF2-40B4-BE49-F238E27FC236}">
                <a16:creationId xmlns:a16="http://schemas.microsoft.com/office/drawing/2014/main" id="{C2F57686-F173-188E-0A49-3429610468ED}"/>
              </a:ext>
            </a:extLst>
          </p:cNvPr>
          <p:cNvSpPr txBox="1"/>
          <p:nvPr/>
        </p:nvSpPr>
        <p:spPr>
          <a:xfrm>
            <a:off x="884038" y="1603057"/>
            <a:ext cx="10785275"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tr-TR" dirty="0"/>
          </a:p>
          <a:p>
            <a:r>
              <a:rPr lang="tr-TR" b="1" err="1">
                <a:ea typeface="+mn-lt"/>
                <a:cs typeface="+mn-lt"/>
              </a:rPr>
              <a:t>Floor</a:t>
            </a:r>
            <a:r>
              <a:rPr lang="tr-TR" b="1" dirty="0">
                <a:ea typeface="+mn-lt"/>
                <a:cs typeface="+mn-lt"/>
              </a:rPr>
              <a:t> </a:t>
            </a:r>
            <a:r>
              <a:rPr lang="tr-TR" b="1" err="1">
                <a:ea typeface="+mn-lt"/>
                <a:cs typeface="+mn-lt"/>
              </a:rPr>
              <a:t>Counts</a:t>
            </a:r>
            <a:r>
              <a:rPr lang="tr-TR" b="1" dirty="0">
                <a:ea typeface="+mn-lt"/>
                <a:cs typeface="+mn-lt"/>
              </a:rPr>
              <a:t>:</a:t>
            </a:r>
            <a:endParaRPr lang="tr-TR" dirty="0">
              <a:ea typeface="+mn-lt"/>
              <a:cs typeface="+mn-lt"/>
            </a:endParaRPr>
          </a:p>
          <a:p>
            <a:pPr marL="285750" lvl="1" indent="-285750">
              <a:buFont typeface="Arial"/>
              <a:buChar char="•"/>
            </a:pPr>
            <a:r>
              <a:rPr lang="tr-TR" dirty="0">
                <a:ea typeface="+mn-lt"/>
                <a:cs typeface="+mn-lt"/>
              </a:rPr>
              <a:t>No </a:t>
            </a:r>
            <a:r>
              <a:rPr lang="tr-TR" dirty="0" err="1">
                <a:ea typeface="+mn-lt"/>
                <a:cs typeface="+mn-lt"/>
              </a:rPr>
              <a:t>observable</a:t>
            </a:r>
            <a:r>
              <a:rPr lang="tr-TR" dirty="0">
                <a:ea typeface="+mn-lt"/>
                <a:cs typeface="+mn-lt"/>
              </a:rPr>
              <a:t> </a:t>
            </a:r>
            <a:r>
              <a:rPr lang="tr-TR" dirty="0" err="1">
                <a:ea typeface="+mn-lt"/>
                <a:cs typeface="+mn-lt"/>
              </a:rPr>
              <a:t>relationship</a:t>
            </a:r>
            <a:r>
              <a:rPr lang="tr-TR" dirty="0">
                <a:ea typeface="+mn-lt"/>
                <a:cs typeface="+mn-lt"/>
              </a:rPr>
              <a:t> between floor counts and academic workload.</a:t>
            </a:r>
          </a:p>
          <a:p>
            <a:pPr marL="285750" lvl="1" indent="-285750">
              <a:buFont typeface="Arial"/>
              <a:buChar char="•"/>
            </a:pPr>
            <a:r>
              <a:rPr lang="tr-TR" dirty="0" err="1">
                <a:ea typeface="+mn-lt"/>
                <a:cs typeface="+mn-lt"/>
              </a:rPr>
              <a:t>The</a:t>
            </a:r>
            <a:r>
              <a:rPr lang="tr-TR" dirty="0">
                <a:ea typeface="+mn-lt"/>
                <a:cs typeface="+mn-lt"/>
              </a:rPr>
              <a:t> </a:t>
            </a:r>
            <a:r>
              <a:rPr lang="tr-TR" dirty="0" err="1">
                <a:ea typeface="+mn-lt"/>
                <a:cs typeface="+mn-lt"/>
              </a:rPr>
              <a:t>variations</a:t>
            </a:r>
            <a:r>
              <a:rPr lang="tr-TR" dirty="0">
                <a:ea typeface="+mn-lt"/>
                <a:cs typeface="+mn-lt"/>
              </a:rPr>
              <a:t> </a:t>
            </a:r>
            <a:r>
              <a:rPr lang="tr-TR" dirty="0" err="1">
                <a:ea typeface="+mn-lt"/>
                <a:cs typeface="+mn-lt"/>
              </a:rPr>
              <a:t>were</a:t>
            </a:r>
            <a:r>
              <a:rPr lang="tr-TR" dirty="0">
                <a:ea typeface="+mn-lt"/>
                <a:cs typeface="+mn-lt"/>
              </a:rPr>
              <a:t> primarily influenced by the location of my dorm room:</a:t>
            </a:r>
          </a:p>
          <a:p>
            <a:pPr marL="285750" lvl="2" indent="-285750">
              <a:buFont typeface="Arial"/>
              <a:buChar char="•"/>
            </a:pPr>
            <a:r>
              <a:rPr lang="tr-TR" b="1" dirty="0" err="1">
                <a:ea typeface="+mn-lt"/>
                <a:cs typeface="+mn-lt"/>
              </a:rPr>
              <a:t>Sophomore</a:t>
            </a:r>
            <a:r>
              <a:rPr lang="tr-TR" b="1" dirty="0">
                <a:ea typeface="+mn-lt"/>
                <a:cs typeface="+mn-lt"/>
              </a:rPr>
              <a:t> 1:</a:t>
            </a:r>
            <a:r>
              <a:rPr lang="tr-TR" dirty="0">
                <a:ea typeface="+mn-lt"/>
                <a:cs typeface="+mn-lt"/>
              </a:rPr>
              <a:t> </a:t>
            </a:r>
            <a:r>
              <a:rPr lang="tr-TR" dirty="0" err="1">
                <a:ea typeface="+mn-lt"/>
                <a:cs typeface="+mn-lt"/>
              </a:rPr>
              <a:t>Dorm</a:t>
            </a:r>
            <a:r>
              <a:rPr lang="tr-TR" dirty="0">
                <a:ea typeface="+mn-lt"/>
                <a:cs typeface="+mn-lt"/>
              </a:rPr>
              <a:t> </a:t>
            </a:r>
            <a:r>
              <a:rPr lang="tr-TR" dirty="0" err="1">
                <a:ea typeface="+mn-lt"/>
                <a:cs typeface="+mn-lt"/>
              </a:rPr>
              <a:t>room</a:t>
            </a:r>
            <a:r>
              <a:rPr lang="tr-TR" dirty="0">
                <a:ea typeface="+mn-lt"/>
                <a:cs typeface="+mn-lt"/>
              </a:rPr>
              <a:t> on </a:t>
            </a:r>
            <a:r>
              <a:rPr lang="tr-TR" dirty="0" err="1">
                <a:ea typeface="+mn-lt"/>
                <a:cs typeface="+mn-lt"/>
              </a:rPr>
              <a:t>the</a:t>
            </a:r>
            <a:r>
              <a:rPr lang="tr-TR" dirty="0">
                <a:ea typeface="+mn-lt"/>
                <a:cs typeface="+mn-lt"/>
              </a:rPr>
              <a:t> 0th </a:t>
            </a:r>
            <a:r>
              <a:rPr lang="tr-TR" dirty="0" err="1">
                <a:ea typeface="+mn-lt"/>
                <a:cs typeface="+mn-lt"/>
              </a:rPr>
              <a:t>floor</a:t>
            </a:r>
            <a:r>
              <a:rPr lang="tr-TR" dirty="0">
                <a:ea typeface="+mn-lt"/>
                <a:cs typeface="+mn-lt"/>
              </a:rPr>
              <a:t>.</a:t>
            </a:r>
          </a:p>
          <a:p>
            <a:pPr marL="285750" lvl="2" indent="-285750">
              <a:buFont typeface="Arial"/>
              <a:buChar char="•"/>
            </a:pPr>
            <a:r>
              <a:rPr lang="tr-TR" b="1" dirty="0" err="1">
                <a:ea typeface="+mn-lt"/>
                <a:cs typeface="+mn-lt"/>
              </a:rPr>
              <a:t>Sophomore</a:t>
            </a:r>
            <a:r>
              <a:rPr lang="tr-TR" b="1" dirty="0">
                <a:ea typeface="+mn-lt"/>
                <a:cs typeface="+mn-lt"/>
              </a:rPr>
              <a:t> 2:</a:t>
            </a:r>
            <a:r>
              <a:rPr lang="tr-TR" dirty="0">
                <a:ea typeface="+mn-lt"/>
                <a:cs typeface="+mn-lt"/>
              </a:rPr>
              <a:t> </a:t>
            </a:r>
            <a:r>
              <a:rPr lang="tr-TR" dirty="0" err="1">
                <a:ea typeface="+mn-lt"/>
                <a:cs typeface="+mn-lt"/>
              </a:rPr>
              <a:t>Dorm</a:t>
            </a:r>
            <a:r>
              <a:rPr lang="tr-TR" dirty="0">
                <a:ea typeface="+mn-lt"/>
                <a:cs typeface="+mn-lt"/>
              </a:rPr>
              <a:t> </a:t>
            </a:r>
            <a:r>
              <a:rPr lang="tr-TR" dirty="0" err="1">
                <a:ea typeface="+mn-lt"/>
                <a:cs typeface="+mn-lt"/>
              </a:rPr>
              <a:t>room</a:t>
            </a:r>
            <a:r>
              <a:rPr lang="tr-TR" dirty="0">
                <a:ea typeface="+mn-lt"/>
                <a:cs typeface="+mn-lt"/>
              </a:rPr>
              <a:t> on </a:t>
            </a:r>
            <a:r>
              <a:rPr lang="tr-TR" dirty="0" err="1">
                <a:ea typeface="+mn-lt"/>
                <a:cs typeface="+mn-lt"/>
              </a:rPr>
              <a:t>the</a:t>
            </a:r>
            <a:r>
              <a:rPr lang="tr-TR" dirty="0">
                <a:ea typeface="+mn-lt"/>
                <a:cs typeface="+mn-lt"/>
              </a:rPr>
              <a:t> 3rd </a:t>
            </a:r>
            <a:r>
              <a:rPr lang="tr-TR" dirty="0" err="1">
                <a:ea typeface="+mn-lt"/>
                <a:cs typeface="+mn-lt"/>
              </a:rPr>
              <a:t>floor</a:t>
            </a:r>
            <a:r>
              <a:rPr lang="tr-TR" dirty="0">
                <a:ea typeface="+mn-lt"/>
                <a:cs typeface="+mn-lt"/>
              </a:rPr>
              <a:t>.</a:t>
            </a:r>
          </a:p>
          <a:p>
            <a:pPr marL="285750" lvl="1" indent="-285750">
              <a:buFont typeface="Arial"/>
              <a:buChar char="•"/>
            </a:pPr>
            <a:r>
              <a:rPr lang="tr-TR" dirty="0" err="1">
                <a:ea typeface="+mn-lt"/>
                <a:cs typeface="+mn-lt"/>
              </a:rPr>
              <a:t>This</a:t>
            </a:r>
            <a:r>
              <a:rPr lang="tr-TR" dirty="0">
                <a:ea typeface="+mn-lt"/>
                <a:cs typeface="+mn-lt"/>
              </a:rPr>
              <a:t> </a:t>
            </a:r>
            <a:r>
              <a:rPr lang="tr-TR" dirty="0" err="1">
                <a:ea typeface="+mn-lt"/>
                <a:cs typeface="+mn-lt"/>
              </a:rPr>
              <a:t>metric</a:t>
            </a:r>
            <a:r>
              <a:rPr lang="tr-TR" dirty="0">
                <a:ea typeface="+mn-lt"/>
                <a:cs typeface="+mn-lt"/>
              </a:rPr>
              <a:t> </a:t>
            </a:r>
            <a:r>
              <a:rPr lang="tr-TR" dirty="0" err="1">
                <a:ea typeface="+mn-lt"/>
                <a:cs typeface="+mn-lt"/>
              </a:rPr>
              <a:t>did</a:t>
            </a:r>
            <a:r>
              <a:rPr lang="tr-TR" dirty="0">
                <a:ea typeface="+mn-lt"/>
                <a:cs typeface="+mn-lt"/>
              </a:rPr>
              <a:t> not provide insights into study or physical activity patterns.</a:t>
            </a:r>
          </a:p>
          <a:p>
            <a:pPr marL="285750" lvl="1" indent="-285750">
              <a:buFont typeface="Arial"/>
              <a:buChar char="•"/>
            </a:pPr>
            <a:endParaRPr lang="tr-TR" dirty="0">
              <a:ea typeface="+mn-lt"/>
              <a:cs typeface="+mn-lt"/>
            </a:endParaRPr>
          </a:p>
          <a:p>
            <a:r>
              <a:rPr lang="tr-TR" b="1" err="1">
                <a:ea typeface="+mn-lt"/>
                <a:cs typeface="+mn-lt"/>
              </a:rPr>
              <a:t>Average</a:t>
            </a:r>
            <a:r>
              <a:rPr lang="tr-TR" b="1" dirty="0">
                <a:ea typeface="+mn-lt"/>
                <a:cs typeface="+mn-lt"/>
              </a:rPr>
              <a:t> </a:t>
            </a:r>
            <a:r>
              <a:rPr lang="tr-TR" b="1" err="1">
                <a:ea typeface="+mn-lt"/>
                <a:cs typeface="+mn-lt"/>
              </a:rPr>
              <a:t>Steps</a:t>
            </a:r>
            <a:r>
              <a:rPr lang="tr-TR" b="1" dirty="0">
                <a:ea typeface="+mn-lt"/>
                <a:cs typeface="+mn-lt"/>
              </a:rPr>
              <a:t>:</a:t>
            </a:r>
            <a:endParaRPr lang="tr-TR" dirty="0">
              <a:ea typeface="+mn-lt"/>
              <a:cs typeface="+mn-lt"/>
            </a:endParaRPr>
          </a:p>
          <a:p>
            <a:pPr marL="285750" lvl="1" indent="-285750">
              <a:buFont typeface="Arial"/>
              <a:buChar char="•"/>
            </a:pPr>
            <a:r>
              <a:rPr lang="tr-TR" dirty="0" err="1">
                <a:ea typeface="+mn-lt"/>
                <a:cs typeface="+mn-lt"/>
              </a:rPr>
              <a:t>There</a:t>
            </a:r>
            <a:r>
              <a:rPr lang="tr-TR" dirty="0">
                <a:ea typeface="+mn-lt"/>
                <a:cs typeface="+mn-lt"/>
              </a:rPr>
              <a:t> is a noticeable decrease in average steps per semester as academic workload increased.</a:t>
            </a:r>
          </a:p>
          <a:p>
            <a:pPr marL="285750" lvl="1" indent="-285750">
              <a:buFont typeface="Arial"/>
              <a:buChar char="•"/>
            </a:pPr>
            <a:r>
              <a:rPr lang="tr-TR" dirty="0" err="1">
                <a:ea typeface="+mn-lt"/>
                <a:cs typeface="+mn-lt"/>
              </a:rPr>
              <a:t>This</a:t>
            </a:r>
            <a:r>
              <a:rPr lang="tr-TR" dirty="0">
                <a:ea typeface="+mn-lt"/>
                <a:cs typeface="+mn-lt"/>
              </a:rPr>
              <a:t> trend </a:t>
            </a:r>
            <a:r>
              <a:rPr lang="tr-TR" dirty="0" err="1">
                <a:ea typeface="+mn-lt"/>
                <a:cs typeface="+mn-lt"/>
              </a:rPr>
              <a:t>highlights</a:t>
            </a:r>
            <a:r>
              <a:rPr lang="tr-TR" dirty="0">
                <a:ea typeface="+mn-lt"/>
                <a:cs typeface="+mn-lt"/>
              </a:rPr>
              <a:t> </a:t>
            </a:r>
            <a:r>
              <a:rPr lang="tr-TR" dirty="0" err="1">
                <a:ea typeface="+mn-lt"/>
                <a:cs typeface="+mn-lt"/>
              </a:rPr>
              <a:t>the</a:t>
            </a:r>
            <a:r>
              <a:rPr lang="tr-TR" dirty="0">
                <a:ea typeface="+mn-lt"/>
                <a:cs typeface="+mn-lt"/>
              </a:rPr>
              <a:t> </a:t>
            </a:r>
            <a:r>
              <a:rPr lang="tr-TR" dirty="0" err="1">
                <a:ea typeface="+mn-lt"/>
                <a:cs typeface="+mn-lt"/>
              </a:rPr>
              <a:t>potential</a:t>
            </a:r>
            <a:r>
              <a:rPr lang="tr-TR" dirty="0">
                <a:ea typeface="+mn-lt"/>
                <a:cs typeface="+mn-lt"/>
              </a:rPr>
              <a:t> impact of academic stress and time constraints on physical activity.</a:t>
            </a:r>
          </a:p>
          <a:p>
            <a:pPr marL="285750" lvl="1" indent="-285750">
              <a:buFont typeface="Arial"/>
              <a:buChar char="•"/>
            </a:pPr>
            <a:endParaRPr lang="tr-TR" dirty="0">
              <a:ea typeface="+mn-lt"/>
              <a:cs typeface="+mn-lt"/>
            </a:endParaRPr>
          </a:p>
          <a:p>
            <a:r>
              <a:rPr lang="tr-TR" b="1" dirty="0">
                <a:ea typeface="+mn-lt"/>
                <a:cs typeface="+mn-lt"/>
              </a:rPr>
              <a:t>Active </a:t>
            </a:r>
            <a:r>
              <a:rPr lang="tr-TR" b="1" err="1">
                <a:ea typeface="+mn-lt"/>
                <a:cs typeface="+mn-lt"/>
              </a:rPr>
              <a:t>Calorie</a:t>
            </a:r>
            <a:r>
              <a:rPr lang="tr-TR" b="1" dirty="0">
                <a:ea typeface="+mn-lt"/>
                <a:cs typeface="+mn-lt"/>
              </a:rPr>
              <a:t> </a:t>
            </a:r>
            <a:r>
              <a:rPr lang="tr-TR" b="1" err="1">
                <a:ea typeface="+mn-lt"/>
                <a:cs typeface="+mn-lt"/>
              </a:rPr>
              <a:t>Expenditure</a:t>
            </a:r>
            <a:r>
              <a:rPr lang="tr-TR" b="1" dirty="0">
                <a:ea typeface="+mn-lt"/>
                <a:cs typeface="+mn-lt"/>
              </a:rPr>
              <a:t>:</a:t>
            </a:r>
            <a:endParaRPr lang="tr-TR">
              <a:ea typeface="+mn-lt"/>
              <a:cs typeface="+mn-lt"/>
            </a:endParaRPr>
          </a:p>
          <a:p>
            <a:pPr marL="285750" lvl="1" indent="-285750">
              <a:buFont typeface="Arial"/>
              <a:buChar char="•"/>
            </a:pPr>
            <a:r>
              <a:rPr lang="tr-TR" dirty="0" err="1">
                <a:ea typeface="+mn-lt"/>
                <a:cs typeface="+mn-lt"/>
              </a:rPr>
              <a:t>The</a:t>
            </a:r>
            <a:r>
              <a:rPr lang="tr-TR" dirty="0">
                <a:ea typeface="+mn-lt"/>
                <a:cs typeface="+mn-lt"/>
              </a:rPr>
              <a:t> </a:t>
            </a:r>
            <a:r>
              <a:rPr lang="tr-TR" dirty="0" err="1">
                <a:ea typeface="+mn-lt"/>
                <a:cs typeface="+mn-lt"/>
              </a:rPr>
              <a:t>average</a:t>
            </a:r>
            <a:r>
              <a:rPr lang="tr-TR" dirty="0">
                <a:ea typeface="+mn-lt"/>
                <a:cs typeface="+mn-lt"/>
              </a:rPr>
              <a:t> </a:t>
            </a:r>
            <a:r>
              <a:rPr lang="tr-TR" dirty="0" err="1">
                <a:ea typeface="+mn-lt"/>
                <a:cs typeface="+mn-lt"/>
              </a:rPr>
              <a:t>active</a:t>
            </a:r>
            <a:r>
              <a:rPr lang="tr-TR" dirty="0">
                <a:ea typeface="+mn-lt"/>
                <a:cs typeface="+mn-lt"/>
              </a:rPr>
              <a:t> calories burned on exam days were slightly lower compared to non-exam days.</a:t>
            </a:r>
          </a:p>
          <a:p>
            <a:pPr marL="285750" lvl="1" indent="-285750">
              <a:buFont typeface="Arial"/>
              <a:buChar char="•"/>
            </a:pPr>
            <a:r>
              <a:rPr lang="tr-TR" dirty="0" err="1">
                <a:ea typeface="+mn-lt"/>
                <a:cs typeface="+mn-lt"/>
              </a:rPr>
              <a:t>However</a:t>
            </a:r>
            <a:r>
              <a:rPr lang="tr-TR" dirty="0">
                <a:ea typeface="+mn-lt"/>
                <a:cs typeface="+mn-lt"/>
              </a:rPr>
              <a:t>, </a:t>
            </a:r>
            <a:r>
              <a:rPr lang="tr-TR" dirty="0" err="1">
                <a:ea typeface="+mn-lt"/>
                <a:cs typeface="+mn-lt"/>
              </a:rPr>
              <a:t>the</a:t>
            </a:r>
            <a:r>
              <a:rPr lang="tr-TR" dirty="0">
                <a:ea typeface="+mn-lt"/>
                <a:cs typeface="+mn-lt"/>
              </a:rPr>
              <a:t> </a:t>
            </a:r>
            <a:r>
              <a:rPr lang="tr-TR" dirty="0" err="1">
                <a:ea typeface="+mn-lt"/>
                <a:cs typeface="+mn-lt"/>
              </a:rPr>
              <a:t>difference</a:t>
            </a:r>
            <a:r>
              <a:rPr lang="tr-TR" dirty="0">
                <a:ea typeface="+mn-lt"/>
                <a:cs typeface="+mn-lt"/>
              </a:rPr>
              <a:t> </a:t>
            </a:r>
            <a:r>
              <a:rPr lang="tr-TR" dirty="0" err="1">
                <a:ea typeface="+mn-lt"/>
                <a:cs typeface="+mn-lt"/>
              </a:rPr>
              <a:t>was</a:t>
            </a:r>
            <a:r>
              <a:rPr lang="tr-TR" dirty="0">
                <a:ea typeface="+mn-lt"/>
                <a:cs typeface="+mn-lt"/>
              </a:rPr>
              <a:t> not </a:t>
            </a:r>
            <a:r>
              <a:rPr lang="tr-TR" dirty="0" err="1">
                <a:ea typeface="+mn-lt"/>
                <a:cs typeface="+mn-lt"/>
              </a:rPr>
              <a:t>statistically</a:t>
            </a:r>
            <a:r>
              <a:rPr lang="tr-TR" dirty="0">
                <a:ea typeface="+mn-lt"/>
                <a:cs typeface="+mn-lt"/>
              </a:rPr>
              <a:t> </a:t>
            </a:r>
            <a:r>
              <a:rPr lang="tr-TR" dirty="0" err="1">
                <a:ea typeface="+mn-lt"/>
                <a:cs typeface="+mn-lt"/>
              </a:rPr>
              <a:t>significant</a:t>
            </a:r>
            <a:r>
              <a:rPr lang="tr-TR" dirty="0">
                <a:ea typeface="+mn-lt"/>
                <a:cs typeface="+mn-lt"/>
              </a:rPr>
              <a:t>, </a:t>
            </a:r>
            <a:r>
              <a:rPr lang="tr-TR" dirty="0" err="1">
                <a:ea typeface="+mn-lt"/>
                <a:cs typeface="+mn-lt"/>
              </a:rPr>
              <a:t>indicating</a:t>
            </a:r>
            <a:r>
              <a:rPr lang="tr-TR" dirty="0">
                <a:ea typeface="+mn-lt"/>
                <a:cs typeface="+mn-lt"/>
              </a:rPr>
              <a:t> </a:t>
            </a:r>
            <a:r>
              <a:rPr lang="tr-TR" dirty="0" err="1">
                <a:ea typeface="+mn-lt"/>
                <a:cs typeface="+mn-lt"/>
              </a:rPr>
              <a:t>that</a:t>
            </a:r>
            <a:r>
              <a:rPr lang="tr-TR" dirty="0">
                <a:ea typeface="+mn-lt"/>
                <a:cs typeface="+mn-lt"/>
              </a:rPr>
              <a:t> </a:t>
            </a:r>
            <a:r>
              <a:rPr lang="tr-TR" dirty="0" err="1">
                <a:ea typeface="+mn-lt"/>
                <a:cs typeface="+mn-lt"/>
              </a:rPr>
              <a:t>other</a:t>
            </a:r>
            <a:r>
              <a:rPr lang="tr-TR" dirty="0">
                <a:ea typeface="+mn-lt"/>
                <a:cs typeface="+mn-lt"/>
              </a:rPr>
              <a:t> </a:t>
            </a:r>
            <a:r>
              <a:rPr lang="tr-TR" dirty="0" err="1">
                <a:ea typeface="+mn-lt"/>
                <a:cs typeface="+mn-lt"/>
              </a:rPr>
              <a:t>factors</a:t>
            </a:r>
            <a:r>
              <a:rPr lang="tr-TR" dirty="0">
                <a:ea typeface="+mn-lt"/>
                <a:cs typeface="+mn-lt"/>
              </a:rPr>
              <a:t> </a:t>
            </a:r>
            <a:r>
              <a:rPr lang="tr-TR" dirty="0" err="1">
                <a:ea typeface="+mn-lt"/>
                <a:cs typeface="+mn-lt"/>
              </a:rPr>
              <a:t>may</a:t>
            </a:r>
            <a:r>
              <a:rPr lang="tr-TR" dirty="0">
                <a:ea typeface="+mn-lt"/>
                <a:cs typeface="+mn-lt"/>
              </a:rPr>
              <a:t> </a:t>
            </a:r>
            <a:r>
              <a:rPr lang="tr-TR" dirty="0" err="1">
                <a:ea typeface="+mn-lt"/>
                <a:cs typeface="+mn-lt"/>
              </a:rPr>
              <a:t>influence</a:t>
            </a:r>
            <a:r>
              <a:rPr lang="tr-TR" dirty="0">
                <a:ea typeface="+mn-lt"/>
                <a:cs typeface="+mn-lt"/>
              </a:rPr>
              <a:t> </a:t>
            </a:r>
            <a:r>
              <a:rPr lang="tr-TR" dirty="0" err="1">
                <a:ea typeface="+mn-lt"/>
                <a:cs typeface="+mn-lt"/>
              </a:rPr>
              <a:t>calorie</a:t>
            </a:r>
            <a:r>
              <a:rPr lang="tr-TR" dirty="0">
                <a:ea typeface="+mn-lt"/>
                <a:cs typeface="+mn-lt"/>
              </a:rPr>
              <a:t> </a:t>
            </a:r>
            <a:r>
              <a:rPr lang="tr-TR" dirty="0" err="1">
                <a:ea typeface="+mn-lt"/>
                <a:cs typeface="+mn-lt"/>
              </a:rPr>
              <a:t>expenditure</a:t>
            </a:r>
            <a:r>
              <a:rPr lang="tr-TR" dirty="0">
                <a:ea typeface="+mn-lt"/>
                <a:cs typeface="+mn-lt"/>
              </a:rPr>
              <a:t> </a:t>
            </a:r>
            <a:r>
              <a:rPr lang="tr-TR" dirty="0" err="1">
                <a:ea typeface="+mn-lt"/>
                <a:cs typeface="+mn-lt"/>
              </a:rPr>
              <a:t>more</a:t>
            </a:r>
            <a:r>
              <a:rPr lang="tr-TR" dirty="0">
                <a:ea typeface="+mn-lt"/>
                <a:cs typeface="+mn-lt"/>
              </a:rPr>
              <a:t> </a:t>
            </a:r>
            <a:r>
              <a:rPr lang="tr-TR" dirty="0" err="1">
                <a:ea typeface="+mn-lt"/>
                <a:cs typeface="+mn-lt"/>
              </a:rPr>
              <a:t>than</a:t>
            </a:r>
            <a:r>
              <a:rPr lang="tr-TR" dirty="0">
                <a:ea typeface="+mn-lt"/>
                <a:cs typeface="+mn-lt"/>
              </a:rPr>
              <a:t> </a:t>
            </a:r>
            <a:r>
              <a:rPr lang="tr-TR" dirty="0" err="1">
                <a:ea typeface="+mn-lt"/>
                <a:cs typeface="+mn-lt"/>
              </a:rPr>
              <a:t>exams</a:t>
            </a:r>
            <a:r>
              <a:rPr lang="tr-TR" dirty="0">
                <a:ea typeface="+mn-lt"/>
                <a:cs typeface="+mn-lt"/>
              </a:rPr>
              <a:t> </a:t>
            </a:r>
            <a:r>
              <a:rPr lang="tr-TR" dirty="0" err="1">
                <a:ea typeface="+mn-lt"/>
                <a:cs typeface="+mn-lt"/>
              </a:rPr>
              <a:t>alone</a:t>
            </a:r>
            <a:r>
              <a:rPr lang="tr-TR" dirty="0">
                <a:ea typeface="+mn-lt"/>
                <a:cs typeface="+mn-lt"/>
              </a:rPr>
              <a:t>.</a:t>
            </a:r>
          </a:p>
          <a:p>
            <a:endParaRPr lang="tr-TR" dirty="0"/>
          </a:p>
        </p:txBody>
      </p:sp>
    </p:spTree>
    <p:extLst>
      <p:ext uri="{BB962C8B-B14F-4D97-AF65-F5344CB8AC3E}">
        <p14:creationId xmlns:p14="http://schemas.microsoft.com/office/powerpoint/2010/main" val="3259734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706CDC-CB98-0A97-A8E6-E40C7C87A47C}"/>
              </a:ext>
            </a:extLst>
          </p:cNvPr>
          <p:cNvSpPr>
            <a:spLocks noGrp="1"/>
          </p:cNvSpPr>
          <p:nvPr>
            <p:ph type="title"/>
          </p:nvPr>
        </p:nvSpPr>
        <p:spPr>
          <a:xfrm>
            <a:off x="838200" y="-131"/>
            <a:ext cx="10515600" cy="1325563"/>
          </a:xfrm>
        </p:spPr>
        <p:txBody>
          <a:bodyPr/>
          <a:lstStyle/>
          <a:p>
            <a:r>
              <a:rPr lang="tr-TR" dirty="0" err="1">
                <a:ea typeface="+mj-lt"/>
                <a:cs typeface="+mj-lt"/>
              </a:rPr>
              <a:t>Limitations</a:t>
            </a:r>
            <a:r>
              <a:rPr lang="tr-TR" dirty="0">
                <a:ea typeface="+mj-lt"/>
                <a:cs typeface="+mj-lt"/>
              </a:rPr>
              <a:t> </a:t>
            </a:r>
            <a:endParaRPr lang="tr-TR" dirty="0"/>
          </a:p>
        </p:txBody>
      </p:sp>
      <p:sp>
        <p:nvSpPr>
          <p:cNvPr id="3" name="İçerik Yer Tutucusu 2">
            <a:extLst>
              <a:ext uri="{FF2B5EF4-FFF2-40B4-BE49-F238E27FC236}">
                <a16:creationId xmlns:a16="http://schemas.microsoft.com/office/drawing/2014/main" id="{C42969F2-0ECE-9D74-09E2-9510474021E9}"/>
              </a:ext>
            </a:extLst>
          </p:cNvPr>
          <p:cNvSpPr>
            <a:spLocks noGrp="1"/>
          </p:cNvSpPr>
          <p:nvPr>
            <p:ph idx="1"/>
          </p:nvPr>
        </p:nvSpPr>
        <p:spPr/>
        <p:txBody>
          <a:bodyPr vert="horz" lIns="91440" tIns="45720" rIns="91440" bIns="45720" rtlCol="0" anchor="t">
            <a:normAutofit/>
          </a:bodyPr>
          <a:lstStyle/>
          <a:p>
            <a:r>
              <a:rPr lang="tr-TR" b="1" err="1">
                <a:ea typeface="+mn-lt"/>
                <a:cs typeface="+mn-lt"/>
              </a:rPr>
              <a:t>Short</a:t>
            </a:r>
            <a:r>
              <a:rPr lang="tr-TR" b="1" dirty="0">
                <a:ea typeface="+mn-lt"/>
                <a:cs typeface="+mn-lt"/>
              </a:rPr>
              <a:t> Active </a:t>
            </a:r>
            <a:r>
              <a:rPr lang="tr-TR" b="1" err="1">
                <a:ea typeface="+mn-lt"/>
                <a:cs typeface="+mn-lt"/>
              </a:rPr>
              <a:t>Calorie</a:t>
            </a:r>
            <a:r>
              <a:rPr lang="tr-TR" b="1" dirty="0">
                <a:ea typeface="+mn-lt"/>
                <a:cs typeface="+mn-lt"/>
              </a:rPr>
              <a:t> Data </a:t>
            </a:r>
            <a:r>
              <a:rPr lang="tr-TR" b="1" err="1">
                <a:ea typeface="+mn-lt"/>
                <a:cs typeface="+mn-lt"/>
              </a:rPr>
              <a:t>Duration</a:t>
            </a:r>
            <a:r>
              <a:rPr lang="tr-TR" dirty="0">
                <a:ea typeface="+mn-lt"/>
                <a:cs typeface="+mn-lt"/>
              </a:rPr>
              <a:t>: </a:t>
            </a:r>
            <a:r>
              <a:rPr lang="tr-TR" err="1">
                <a:ea typeface="+mn-lt"/>
                <a:cs typeface="+mn-lt"/>
              </a:rPr>
              <a:t>The</a:t>
            </a:r>
            <a:r>
              <a:rPr lang="tr-TR" dirty="0">
                <a:ea typeface="+mn-lt"/>
                <a:cs typeface="+mn-lt"/>
              </a:rPr>
              <a:t> </a:t>
            </a:r>
            <a:r>
              <a:rPr lang="tr-TR" err="1">
                <a:ea typeface="+mn-lt"/>
                <a:cs typeface="+mn-lt"/>
              </a:rPr>
              <a:t>active</a:t>
            </a:r>
            <a:r>
              <a:rPr lang="tr-TR" dirty="0">
                <a:ea typeface="+mn-lt"/>
                <a:cs typeface="+mn-lt"/>
              </a:rPr>
              <a:t> </a:t>
            </a:r>
            <a:r>
              <a:rPr lang="tr-TR" err="1">
                <a:ea typeface="+mn-lt"/>
                <a:cs typeface="+mn-lt"/>
              </a:rPr>
              <a:t>calorie</a:t>
            </a:r>
            <a:r>
              <a:rPr lang="tr-TR" dirty="0">
                <a:ea typeface="+mn-lt"/>
                <a:cs typeface="+mn-lt"/>
              </a:rPr>
              <a:t> data </a:t>
            </a:r>
            <a:r>
              <a:rPr lang="tr-TR" err="1">
                <a:ea typeface="+mn-lt"/>
                <a:cs typeface="+mn-lt"/>
              </a:rPr>
              <a:t>available</a:t>
            </a:r>
            <a:r>
              <a:rPr lang="tr-TR" dirty="0">
                <a:ea typeface="+mn-lt"/>
                <a:cs typeface="+mn-lt"/>
              </a:rPr>
              <a:t> </a:t>
            </a:r>
            <a:r>
              <a:rPr lang="tr-TR" err="1">
                <a:ea typeface="+mn-lt"/>
                <a:cs typeface="+mn-lt"/>
              </a:rPr>
              <a:t>for</a:t>
            </a:r>
            <a:r>
              <a:rPr lang="tr-TR" dirty="0">
                <a:ea typeface="+mn-lt"/>
                <a:cs typeface="+mn-lt"/>
              </a:rPr>
              <a:t> </a:t>
            </a:r>
            <a:r>
              <a:rPr lang="tr-TR" err="1">
                <a:ea typeface="+mn-lt"/>
                <a:cs typeface="+mn-lt"/>
              </a:rPr>
              <a:t>analysis</a:t>
            </a:r>
            <a:r>
              <a:rPr lang="tr-TR" dirty="0">
                <a:ea typeface="+mn-lt"/>
                <a:cs typeface="+mn-lt"/>
              </a:rPr>
              <a:t> </a:t>
            </a:r>
            <a:r>
              <a:rPr lang="tr-TR" err="1">
                <a:ea typeface="+mn-lt"/>
                <a:cs typeface="+mn-lt"/>
              </a:rPr>
              <a:t>was</a:t>
            </a:r>
            <a:r>
              <a:rPr lang="tr-TR" dirty="0">
                <a:ea typeface="+mn-lt"/>
                <a:cs typeface="+mn-lt"/>
              </a:rPr>
              <a:t> </a:t>
            </a:r>
            <a:r>
              <a:rPr lang="tr-TR" err="1">
                <a:ea typeface="+mn-lt"/>
                <a:cs typeface="+mn-lt"/>
              </a:rPr>
              <a:t>limited</a:t>
            </a:r>
            <a:r>
              <a:rPr lang="tr-TR" dirty="0">
                <a:ea typeface="+mn-lt"/>
                <a:cs typeface="+mn-lt"/>
              </a:rPr>
              <a:t> </a:t>
            </a:r>
            <a:r>
              <a:rPr lang="tr-TR" err="1">
                <a:ea typeface="+mn-lt"/>
                <a:cs typeface="+mn-lt"/>
              </a:rPr>
              <a:t>to</a:t>
            </a:r>
            <a:r>
              <a:rPr lang="tr-TR" dirty="0">
                <a:ea typeface="+mn-lt"/>
                <a:cs typeface="+mn-lt"/>
              </a:rPr>
              <a:t> </a:t>
            </a:r>
            <a:r>
              <a:rPr lang="tr-TR" err="1">
                <a:ea typeface="+mn-lt"/>
                <a:cs typeface="+mn-lt"/>
              </a:rPr>
              <a:t>the</a:t>
            </a:r>
            <a:r>
              <a:rPr lang="tr-TR" dirty="0">
                <a:ea typeface="+mn-lt"/>
                <a:cs typeface="+mn-lt"/>
              </a:rPr>
              <a:t> </a:t>
            </a:r>
            <a:r>
              <a:rPr lang="tr-TR" err="1">
                <a:ea typeface="+mn-lt"/>
                <a:cs typeface="+mn-lt"/>
              </a:rPr>
              <a:t>current</a:t>
            </a:r>
            <a:r>
              <a:rPr lang="tr-TR" dirty="0">
                <a:ea typeface="+mn-lt"/>
                <a:cs typeface="+mn-lt"/>
              </a:rPr>
              <a:t> </a:t>
            </a:r>
            <a:r>
              <a:rPr lang="tr-TR" err="1">
                <a:ea typeface="+mn-lt"/>
                <a:cs typeface="+mn-lt"/>
              </a:rPr>
              <a:t>semester</a:t>
            </a:r>
            <a:r>
              <a:rPr lang="tr-TR" dirty="0">
                <a:ea typeface="+mn-lt"/>
                <a:cs typeface="+mn-lt"/>
              </a:rPr>
              <a:t>. </a:t>
            </a:r>
            <a:r>
              <a:rPr lang="tr-TR" err="1">
                <a:ea typeface="+mn-lt"/>
                <a:cs typeface="+mn-lt"/>
              </a:rPr>
              <a:t>Unfortunately</a:t>
            </a:r>
            <a:r>
              <a:rPr lang="tr-TR" dirty="0">
                <a:ea typeface="+mn-lt"/>
                <a:cs typeface="+mn-lt"/>
              </a:rPr>
              <a:t>, I </a:t>
            </a:r>
            <a:r>
              <a:rPr lang="tr-TR" err="1">
                <a:ea typeface="+mn-lt"/>
                <a:cs typeface="+mn-lt"/>
              </a:rPr>
              <a:t>did</a:t>
            </a:r>
            <a:r>
              <a:rPr lang="tr-TR" dirty="0">
                <a:ea typeface="+mn-lt"/>
                <a:cs typeface="+mn-lt"/>
              </a:rPr>
              <a:t> not </a:t>
            </a:r>
            <a:r>
              <a:rPr lang="tr-TR" err="1">
                <a:ea typeface="+mn-lt"/>
                <a:cs typeface="+mn-lt"/>
              </a:rPr>
              <a:t>have</a:t>
            </a:r>
            <a:r>
              <a:rPr lang="tr-TR" dirty="0">
                <a:ea typeface="+mn-lt"/>
                <a:cs typeface="+mn-lt"/>
              </a:rPr>
              <a:t> data </a:t>
            </a:r>
            <a:r>
              <a:rPr lang="tr-TR" err="1">
                <a:ea typeface="+mn-lt"/>
                <a:cs typeface="+mn-lt"/>
              </a:rPr>
              <a:t>from</a:t>
            </a:r>
            <a:r>
              <a:rPr lang="tr-TR" dirty="0">
                <a:ea typeface="+mn-lt"/>
                <a:cs typeface="+mn-lt"/>
              </a:rPr>
              <a:t> </a:t>
            </a:r>
            <a:r>
              <a:rPr lang="tr-TR" err="1">
                <a:ea typeface="+mn-lt"/>
                <a:cs typeface="+mn-lt"/>
              </a:rPr>
              <a:t>previous</a:t>
            </a:r>
            <a:r>
              <a:rPr lang="tr-TR" dirty="0">
                <a:ea typeface="+mn-lt"/>
                <a:cs typeface="+mn-lt"/>
              </a:rPr>
              <a:t> </a:t>
            </a:r>
            <a:r>
              <a:rPr lang="tr-TR" err="1">
                <a:ea typeface="+mn-lt"/>
                <a:cs typeface="+mn-lt"/>
              </a:rPr>
              <a:t>semesters</a:t>
            </a:r>
            <a:r>
              <a:rPr lang="tr-TR" dirty="0">
                <a:ea typeface="+mn-lt"/>
                <a:cs typeface="+mn-lt"/>
              </a:rPr>
              <a:t> </a:t>
            </a:r>
            <a:r>
              <a:rPr lang="tr-TR" err="1">
                <a:ea typeface="+mn-lt"/>
                <a:cs typeface="+mn-lt"/>
              </a:rPr>
              <a:t>to</a:t>
            </a:r>
            <a:r>
              <a:rPr lang="tr-TR" dirty="0">
                <a:ea typeface="+mn-lt"/>
                <a:cs typeface="+mn-lt"/>
              </a:rPr>
              <a:t> </a:t>
            </a:r>
            <a:r>
              <a:rPr lang="tr-TR" err="1">
                <a:ea typeface="+mn-lt"/>
                <a:cs typeface="+mn-lt"/>
              </a:rPr>
              <a:t>compare</a:t>
            </a:r>
            <a:r>
              <a:rPr lang="tr-TR" dirty="0">
                <a:ea typeface="+mn-lt"/>
                <a:cs typeface="+mn-lt"/>
              </a:rPr>
              <a:t> </a:t>
            </a:r>
            <a:r>
              <a:rPr lang="tr-TR" err="1">
                <a:ea typeface="+mn-lt"/>
                <a:cs typeface="+mn-lt"/>
              </a:rPr>
              <a:t>trends</a:t>
            </a:r>
            <a:r>
              <a:rPr lang="tr-TR" dirty="0">
                <a:ea typeface="+mn-lt"/>
                <a:cs typeface="+mn-lt"/>
              </a:rPr>
              <a:t> </a:t>
            </a:r>
            <a:r>
              <a:rPr lang="tr-TR" err="1">
                <a:ea typeface="+mn-lt"/>
                <a:cs typeface="+mn-lt"/>
              </a:rPr>
              <a:t>over</a:t>
            </a:r>
            <a:r>
              <a:rPr lang="tr-TR" dirty="0">
                <a:ea typeface="+mn-lt"/>
                <a:cs typeface="+mn-lt"/>
              </a:rPr>
              <a:t> a </a:t>
            </a:r>
            <a:r>
              <a:rPr lang="tr-TR" err="1">
                <a:ea typeface="+mn-lt"/>
                <a:cs typeface="+mn-lt"/>
              </a:rPr>
              <a:t>longer</a:t>
            </a:r>
            <a:r>
              <a:rPr lang="tr-TR" dirty="0">
                <a:ea typeface="+mn-lt"/>
                <a:cs typeface="+mn-lt"/>
              </a:rPr>
              <a:t> </a:t>
            </a:r>
            <a:r>
              <a:rPr lang="tr-TR" err="1">
                <a:ea typeface="+mn-lt"/>
                <a:cs typeface="+mn-lt"/>
              </a:rPr>
              <a:t>period</a:t>
            </a:r>
            <a:r>
              <a:rPr lang="tr-TR" dirty="0">
                <a:ea typeface="+mn-lt"/>
                <a:cs typeface="+mn-lt"/>
              </a:rPr>
              <a:t>.</a:t>
            </a:r>
          </a:p>
          <a:p>
            <a:r>
              <a:rPr lang="tr-TR" dirty="0" err="1"/>
              <a:t>There</a:t>
            </a:r>
            <a:r>
              <a:rPr lang="tr-TR" dirty="0"/>
              <a:t> </a:t>
            </a:r>
            <a:r>
              <a:rPr lang="tr-TR" dirty="0" err="1"/>
              <a:t>were</a:t>
            </a:r>
            <a:r>
              <a:rPr lang="tr-TR" dirty="0"/>
              <a:t> </a:t>
            </a:r>
            <a:r>
              <a:rPr lang="tr-TR" dirty="0" err="1"/>
              <a:t>also</a:t>
            </a:r>
            <a:r>
              <a:rPr lang="tr-TR" dirty="0"/>
              <a:t> </a:t>
            </a:r>
            <a:r>
              <a:rPr lang="tr-TR" dirty="0" err="1"/>
              <a:t>some</a:t>
            </a:r>
            <a:r>
              <a:rPr lang="tr-TR" dirty="0"/>
              <a:t> </a:t>
            </a:r>
            <a:r>
              <a:rPr lang="tr-TR" dirty="0" err="1"/>
              <a:t>missing</a:t>
            </a:r>
            <a:r>
              <a:rPr lang="tr-TR" dirty="0"/>
              <a:t> data </a:t>
            </a:r>
            <a:r>
              <a:rPr lang="tr-TR" dirty="0" err="1"/>
              <a:t>points</a:t>
            </a:r>
            <a:r>
              <a:rPr lang="tr-TR" dirty="0"/>
              <a:t>, </a:t>
            </a:r>
            <a:r>
              <a:rPr lang="tr-TR" dirty="0" err="1"/>
              <a:t>however</a:t>
            </a:r>
            <a:r>
              <a:rPr lang="tr-TR" dirty="0"/>
              <a:t> they </a:t>
            </a:r>
            <a:r>
              <a:rPr lang="tr-TR" dirty="0" err="1"/>
              <a:t>were</a:t>
            </a:r>
            <a:r>
              <a:rPr lang="tr-TR" dirty="0"/>
              <a:t> </a:t>
            </a:r>
            <a:r>
              <a:rPr lang="tr-TR" dirty="0" err="1"/>
              <a:t>filled</a:t>
            </a:r>
            <a:r>
              <a:rPr lang="tr-TR" dirty="0"/>
              <a:t> </a:t>
            </a:r>
            <a:r>
              <a:rPr lang="tr-TR" dirty="0" err="1"/>
              <a:t>with</a:t>
            </a:r>
            <a:r>
              <a:rPr lang="tr-TR" dirty="0"/>
              <a:t>  </a:t>
            </a:r>
            <a:r>
              <a:rPr lang="tr-TR" dirty="0" err="1"/>
              <a:t>the</a:t>
            </a:r>
            <a:r>
              <a:rPr lang="tr-TR" dirty="0"/>
              <a:t> </a:t>
            </a:r>
            <a:r>
              <a:rPr lang="tr-TR" dirty="0" err="1"/>
              <a:t>average</a:t>
            </a:r>
            <a:r>
              <a:rPr lang="tr-TR" dirty="0"/>
              <a:t>.</a:t>
            </a:r>
          </a:p>
        </p:txBody>
      </p:sp>
    </p:spTree>
    <p:extLst>
      <p:ext uri="{BB962C8B-B14F-4D97-AF65-F5344CB8AC3E}">
        <p14:creationId xmlns:p14="http://schemas.microsoft.com/office/powerpoint/2010/main" val="3290084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69E0229-94F8-D2F8-D0A8-B856B448888E}"/>
              </a:ext>
            </a:extLst>
          </p:cNvPr>
          <p:cNvSpPr>
            <a:spLocks noGrp="1"/>
          </p:cNvSpPr>
          <p:nvPr>
            <p:ph type="title"/>
          </p:nvPr>
        </p:nvSpPr>
        <p:spPr>
          <a:xfrm>
            <a:off x="841248" y="548640"/>
            <a:ext cx="3600860" cy="5431536"/>
          </a:xfrm>
        </p:spPr>
        <p:txBody>
          <a:bodyPr>
            <a:normAutofit/>
          </a:bodyPr>
          <a:lstStyle/>
          <a:p>
            <a:r>
              <a:rPr lang="tr-TR" sz="5400"/>
              <a:t>Motivation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D445A79B-F2C9-EACE-6022-2FA52D1BCC61}"/>
              </a:ext>
            </a:extLst>
          </p:cNvPr>
          <p:cNvSpPr>
            <a:spLocks noGrp="1"/>
          </p:cNvSpPr>
          <p:nvPr>
            <p:ph idx="1"/>
          </p:nvPr>
        </p:nvSpPr>
        <p:spPr>
          <a:xfrm>
            <a:off x="5126418" y="552091"/>
            <a:ext cx="6224335" cy="5431536"/>
          </a:xfrm>
        </p:spPr>
        <p:txBody>
          <a:bodyPr vert="horz" lIns="91440" tIns="45720" rIns="91440" bIns="45720" rtlCol="0" anchor="ctr">
            <a:normAutofit/>
          </a:bodyPr>
          <a:lstStyle/>
          <a:p>
            <a:r>
              <a:rPr lang="tr-TR" sz="2400" err="1">
                <a:latin typeface="Calibri"/>
                <a:ea typeface="+mn-lt"/>
                <a:cs typeface="+mn-lt"/>
              </a:rPr>
              <a:t>For</a:t>
            </a:r>
            <a:r>
              <a:rPr lang="tr-TR" sz="2400" dirty="0">
                <a:latin typeface="Calibri"/>
                <a:ea typeface="+mn-lt"/>
                <a:cs typeface="+mn-lt"/>
              </a:rPr>
              <a:t> </a:t>
            </a:r>
            <a:r>
              <a:rPr lang="tr-TR" sz="2400" err="1">
                <a:latin typeface="Calibri"/>
                <a:ea typeface="+mn-lt"/>
                <a:cs typeface="+mn-lt"/>
              </a:rPr>
              <a:t>this</a:t>
            </a:r>
            <a:r>
              <a:rPr lang="tr-TR" sz="2400" dirty="0">
                <a:latin typeface="Calibri"/>
                <a:ea typeface="+mn-lt"/>
                <a:cs typeface="+mn-lt"/>
              </a:rPr>
              <a:t> </a:t>
            </a:r>
            <a:r>
              <a:rPr lang="tr-TR" sz="2400" err="1">
                <a:latin typeface="Calibri"/>
                <a:ea typeface="+mn-lt"/>
                <a:cs typeface="+mn-lt"/>
              </a:rPr>
              <a:t>project</a:t>
            </a:r>
            <a:r>
              <a:rPr lang="tr-TR" sz="2400" dirty="0">
                <a:latin typeface="Calibri"/>
                <a:ea typeface="+mn-lt"/>
                <a:cs typeface="+mn-lt"/>
              </a:rPr>
              <a:t>, I </a:t>
            </a:r>
            <a:r>
              <a:rPr lang="tr-TR" sz="2400" err="1">
                <a:latin typeface="Calibri"/>
                <a:ea typeface="+mn-lt"/>
                <a:cs typeface="+mn-lt"/>
              </a:rPr>
              <a:t>explored</a:t>
            </a:r>
            <a:r>
              <a:rPr lang="tr-TR" sz="2400" dirty="0">
                <a:latin typeface="Calibri"/>
                <a:ea typeface="+mn-lt"/>
                <a:cs typeface="+mn-lt"/>
              </a:rPr>
              <a:t> how </a:t>
            </a:r>
            <a:r>
              <a:rPr lang="tr-TR" sz="2400" err="1">
                <a:latin typeface="Calibri"/>
                <a:ea typeface="+mn-lt"/>
                <a:cs typeface="+mn-lt"/>
              </a:rPr>
              <a:t>different</a:t>
            </a:r>
            <a:r>
              <a:rPr lang="tr-TR" sz="2400" dirty="0">
                <a:latin typeface="Calibri"/>
                <a:ea typeface="+mn-lt"/>
                <a:cs typeface="+mn-lt"/>
              </a:rPr>
              <a:t> </a:t>
            </a:r>
            <a:r>
              <a:rPr lang="tr-TR" sz="2400" err="1">
                <a:latin typeface="Calibri"/>
                <a:ea typeface="+mn-lt"/>
                <a:cs typeface="+mn-lt"/>
              </a:rPr>
              <a:t>aspects</a:t>
            </a:r>
            <a:r>
              <a:rPr lang="tr-TR" sz="2400" dirty="0">
                <a:latin typeface="Calibri"/>
                <a:ea typeface="+mn-lt"/>
                <a:cs typeface="+mn-lt"/>
              </a:rPr>
              <a:t> of </a:t>
            </a:r>
            <a:r>
              <a:rPr lang="tr-TR" sz="2400" err="1">
                <a:latin typeface="Calibri"/>
                <a:ea typeface="+mn-lt"/>
                <a:cs typeface="+mn-lt"/>
              </a:rPr>
              <a:t>my</a:t>
            </a:r>
            <a:r>
              <a:rPr lang="tr-TR" sz="2400" dirty="0">
                <a:latin typeface="Calibri"/>
                <a:ea typeface="+mn-lt"/>
                <a:cs typeface="+mn-lt"/>
              </a:rPr>
              <a:t> </a:t>
            </a:r>
            <a:r>
              <a:rPr lang="tr-TR" sz="2400" err="1">
                <a:latin typeface="Calibri"/>
                <a:ea typeface="+mn-lt"/>
                <a:cs typeface="+mn-lt"/>
              </a:rPr>
              <a:t>physical</a:t>
            </a:r>
            <a:r>
              <a:rPr lang="tr-TR" sz="2400" dirty="0">
                <a:latin typeface="Calibri"/>
                <a:ea typeface="+mn-lt"/>
                <a:cs typeface="+mn-lt"/>
              </a:rPr>
              <a:t> </a:t>
            </a:r>
            <a:r>
              <a:rPr lang="tr-TR" sz="2400" err="1">
                <a:latin typeface="Calibri"/>
                <a:ea typeface="+mn-lt"/>
                <a:cs typeface="+mn-lt"/>
              </a:rPr>
              <a:t>activity</a:t>
            </a:r>
            <a:r>
              <a:rPr lang="tr-TR" sz="2400" dirty="0">
                <a:latin typeface="Calibri"/>
                <a:ea typeface="+mn-lt"/>
                <a:cs typeface="+mn-lt"/>
              </a:rPr>
              <a:t> </a:t>
            </a:r>
            <a:r>
              <a:rPr lang="tr-TR" sz="2400" err="1">
                <a:latin typeface="Calibri"/>
                <a:ea typeface="+mn-lt"/>
                <a:cs typeface="+mn-lt"/>
              </a:rPr>
              <a:t>levels</a:t>
            </a:r>
            <a:r>
              <a:rPr lang="tr-TR" sz="2400" dirty="0">
                <a:latin typeface="Calibri"/>
                <a:ea typeface="+mn-lt"/>
                <a:cs typeface="+mn-lt"/>
              </a:rPr>
              <a:t>, </a:t>
            </a:r>
            <a:r>
              <a:rPr lang="tr-TR" sz="2400" err="1">
                <a:latin typeface="Calibri"/>
                <a:ea typeface="+mn-lt"/>
                <a:cs typeface="+mn-lt"/>
              </a:rPr>
              <a:t>such</a:t>
            </a:r>
            <a:r>
              <a:rPr lang="tr-TR" sz="2400" dirty="0">
                <a:latin typeface="Calibri"/>
                <a:ea typeface="+mn-lt"/>
                <a:cs typeface="+mn-lt"/>
              </a:rPr>
              <a:t> as </a:t>
            </a:r>
            <a:r>
              <a:rPr lang="tr-TR" sz="2400" b="1" err="1">
                <a:latin typeface="Calibri"/>
                <a:ea typeface="+mn-lt"/>
                <a:cs typeface="+mn-lt"/>
              </a:rPr>
              <a:t>daily</a:t>
            </a:r>
            <a:r>
              <a:rPr lang="tr-TR" sz="2400" b="1" dirty="0">
                <a:latin typeface="Calibri"/>
                <a:ea typeface="+mn-lt"/>
                <a:cs typeface="+mn-lt"/>
              </a:rPr>
              <a:t> </a:t>
            </a:r>
            <a:r>
              <a:rPr lang="tr-TR" sz="2400" b="1" err="1">
                <a:latin typeface="Calibri"/>
                <a:ea typeface="+mn-lt"/>
                <a:cs typeface="+mn-lt"/>
              </a:rPr>
              <a:t>active</a:t>
            </a:r>
            <a:r>
              <a:rPr lang="tr-TR" sz="2400" b="1" dirty="0">
                <a:latin typeface="Calibri"/>
                <a:ea typeface="+mn-lt"/>
                <a:cs typeface="+mn-lt"/>
              </a:rPr>
              <a:t> </a:t>
            </a:r>
            <a:r>
              <a:rPr lang="tr-TR" sz="2400" b="1" err="1">
                <a:latin typeface="Calibri"/>
                <a:ea typeface="+mn-lt"/>
                <a:cs typeface="+mn-lt"/>
              </a:rPr>
              <a:t>calorie</a:t>
            </a:r>
            <a:r>
              <a:rPr lang="tr-TR" sz="2400" b="1" dirty="0">
                <a:latin typeface="Calibri"/>
                <a:ea typeface="+mn-lt"/>
                <a:cs typeface="+mn-lt"/>
              </a:rPr>
              <a:t> </a:t>
            </a:r>
            <a:r>
              <a:rPr lang="tr-TR" sz="2400" b="1" err="1">
                <a:latin typeface="Calibri"/>
                <a:ea typeface="+mn-lt"/>
                <a:cs typeface="+mn-lt"/>
              </a:rPr>
              <a:t>expenditure</a:t>
            </a:r>
            <a:r>
              <a:rPr lang="tr-TR" sz="2400" dirty="0">
                <a:latin typeface="Calibri"/>
                <a:ea typeface="+mn-lt"/>
                <a:cs typeface="+mn-lt"/>
              </a:rPr>
              <a:t>, </a:t>
            </a:r>
            <a:r>
              <a:rPr lang="tr-TR" sz="2400" b="1" err="1">
                <a:latin typeface="Calibri"/>
                <a:ea typeface="+mn-lt"/>
                <a:cs typeface="+mn-lt"/>
              </a:rPr>
              <a:t>floors</a:t>
            </a:r>
            <a:r>
              <a:rPr lang="tr-TR" sz="2400" b="1" dirty="0">
                <a:latin typeface="Calibri"/>
                <a:ea typeface="+mn-lt"/>
                <a:cs typeface="+mn-lt"/>
              </a:rPr>
              <a:t> </a:t>
            </a:r>
            <a:r>
              <a:rPr lang="tr-TR" sz="2400" b="1" err="1">
                <a:latin typeface="Calibri"/>
                <a:ea typeface="+mn-lt"/>
                <a:cs typeface="+mn-lt"/>
              </a:rPr>
              <a:t>climbed</a:t>
            </a:r>
            <a:r>
              <a:rPr lang="tr-TR" sz="2400" dirty="0">
                <a:latin typeface="Calibri"/>
                <a:ea typeface="+mn-lt"/>
                <a:cs typeface="+mn-lt"/>
              </a:rPr>
              <a:t> </a:t>
            </a:r>
            <a:r>
              <a:rPr lang="tr-TR" sz="2400" err="1">
                <a:latin typeface="Calibri"/>
                <a:ea typeface="+mn-lt"/>
                <a:cs typeface="+mn-lt"/>
              </a:rPr>
              <a:t>and</a:t>
            </a:r>
            <a:r>
              <a:rPr lang="tr-TR" sz="2400" dirty="0">
                <a:latin typeface="Calibri"/>
                <a:ea typeface="+mn-lt"/>
                <a:cs typeface="+mn-lt"/>
              </a:rPr>
              <a:t> </a:t>
            </a:r>
            <a:r>
              <a:rPr lang="tr-TR" sz="2400" b="1" dirty="0">
                <a:latin typeface="Calibri"/>
                <a:ea typeface="+mn-lt"/>
                <a:cs typeface="+mn-lt"/>
              </a:rPr>
              <a:t>step </a:t>
            </a:r>
            <a:r>
              <a:rPr lang="tr-TR" sz="2400" b="1" err="1">
                <a:latin typeface="Calibri"/>
                <a:ea typeface="+mn-lt"/>
                <a:cs typeface="+mn-lt"/>
              </a:rPr>
              <a:t>counts</a:t>
            </a:r>
            <a:r>
              <a:rPr lang="tr-TR" sz="2400" dirty="0">
                <a:latin typeface="Calibri"/>
                <a:ea typeface="+mn-lt"/>
                <a:cs typeface="+mn-lt"/>
              </a:rPr>
              <a:t>, </a:t>
            </a:r>
            <a:r>
              <a:rPr lang="tr-TR" sz="2400" err="1">
                <a:latin typeface="Calibri"/>
                <a:ea typeface="+mn-lt"/>
                <a:cs typeface="+mn-lt"/>
              </a:rPr>
              <a:t>change</a:t>
            </a:r>
            <a:r>
              <a:rPr lang="tr-TR" sz="2400" dirty="0">
                <a:latin typeface="Calibri"/>
                <a:ea typeface="+mn-lt"/>
                <a:cs typeface="+mn-lt"/>
              </a:rPr>
              <a:t> </a:t>
            </a:r>
            <a:r>
              <a:rPr lang="tr-TR" sz="2400" err="1">
                <a:latin typeface="Calibri"/>
                <a:ea typeface="+mn-lt"/>
                <a:cs typeface="+mn-lt"/>
              </a:rPr>
              <a:t>based</a:t>
            </a:r>
            <a:r>
              <a:rPr lang="tr-TR" sz="2400" dirty="0">
                <a:latin typeface="Calibri"/>
                <a:ea typeface="+mn-lt"/>
                <a:cs typeface="+mn-lt"/>
              </a:rPr>
              <a:t> on </a:t>
            </a:r>
            <a:r>
              <a:rPr lang="tr-TR" sz="2400" err="1">
                <a:latin typeface="Calibri"/>
                <a:ea typeface="+mn-lt"/>
                <a:cs typeface="+mn-lt"/>
              </a:rPr>
              <a:t>my</a:t>
            </a:r>
            <a:r>
              <a:rPr lang="tr-TR" sz="2400" dirty="0">
                <a:latin typeface="Calibri"/>
                <a:ea typeface="+mn-lt"/>
                <a:cs typeface="+mn-lt"/>
              </a:rPr>
              <a:t> </a:t>
            </a:r>
            <a:r>
              <a:rPr lang="tr-TR" sz="2400" err="1">
                <a:latin typeface="Calibri"/>
                <a:ea typeface="+mn-lt"/>
                <a:cs typeface="+mn-lt"/>
              </a:rPr>
              <a:t>academic</a:t>
            </a:r>
            <a:r>
              <a:rPr lang="tr-TR" sz="2400" dirty="0">
                <a:latin typeface="Calibri"/>
                <a:ea typeface="+mn-lt"/>
                <a:cs typeface="+mn-lt"/>
              </a:rPr>
              <a:t> </a:t>
            </a:r>
            <a:r>
              <a:rPr lang="tr-TR" sz="2400" err="1">
                <a:latin typeface="Calibri"/>
                <a:ea typeface="+mn-lt"/>
                <a:cs typeface="+mn-lt"/>
              </a:rPr>
              <a:t>workload</a:t>
            </a:r>
            <a:r>
              <a:rPr lang="tr-TR" sz="2400" dirty="0">
                <a:latin typeface="Calibri"/>
                <a:ea typeface="+mn-lt"/>
                <a:cs typeface="+mn-lt"/>
              </a:rPr>
              <a:t>.</a:t>
            </a:r>
          </a:p>
          <a:p>
            <a:endParaRPr lang="tr-TR" sz="2400" dirty="0">
              <a:latin typeface="Calibri"/>
              <a:ea typeface="+mn-lt"/>
              <a:cs typeface="+mn-lt"/>
            </a:endParaRPr>
          </a:p>
          <a:p>
            <a:r>
              <a:rPr lang="tr-TR" sz="2400" dirty="0">
                <a:latin typeface="Calibri"/>
                <a:ea typeface="+mn-lt"/>
                <a:cs typeface="+mn-lt"/>
              </a:rPr>
              <a:t> I </a:t>
            </a:r>
            <a:r>
              <a:rPr lang="tr-TR" sz="2400" err="1">
                <a:latin typeface="Calibri"/>
                <a:ea typeface="+mn-lt"/>
                <a:cs typeface="+mn-lt"/>
              </a:rPr>
              <a:t>analyzed</a:t>
            </a:r>
            <a:r>
              <a:rPr lang="tr-TR" sz="2400" dirty="0">
                <a:latin typeface="Calibri"/>
                <a:ea typeface="+mn-lt"/>
                <a:cs typeface="+mn-lt"/>
              </a:rPr>
              <a:t> </a:t>
            </a:r>
            <a:r>
              <a:rPr lang="tr-TR" sz="2400" err="1">
                <a:latin typeface="Calibri"/>
                <a:ea typeface="+mn-lt"/>
                <a:cs typeface="+mn-lt"/>
              </a:rPr>
              <a:t>the</a:t>
            </a:r>
            <a:r>
              <a:rPr lang="tr-TR" sz="2400" dirty="0">
                <a:latin typeface="Calibri"/>
                <a:ea typeface="+mn-lt"/>
                <a:cs typeface="+mn-lt"/>
              </a:rPr>
              <a:t> </a:t>
            </a:r>
            <a:r>
              <a:rPr lang="tr-TR" sz="2400" err="1">
                <a:latin typeface="Calibri"/>
                <a:ea typeface="+mn-lt"/>
                <a:cs typeface="+mn-lt"/>
              </a:rPr>
              <a:t>available</a:t>
            </a:r>
            <a:r>
              <a:rPr lang="tr-TR" sz="2400" dirty="0">
                <a:latin typeface="Calibri"/>
                <a:ea typeface="+mn-lt"/>
                <a:cs typeface="+mn-lt"/>
              </a:rPr>
              <a:t> </a:t>
            </a:r>
            <a:r>
              <a:rPr lang="tr-TR" sz="2400" err="1">
                <a:latin typeface="Calibri"/>
                <a:ea typeface="+mn-lt"/>
                <a:cs typeface="+mn-lt"/>
              </a:rPr>
              <a:t>health</a:t>
            </a:r>
            <a:r>
              <a:rPr lang="tr-TR" sz="2400" dirty="0">
                <a:latin typeface="Calibri"/>
                <a:ea typeface="+mn-lt"/>
                <a:cs typeface="+mn-lt"/>
              </a:rPr>
              <a:t> data of mine </a:t>
            </a:r>
            <a:r>
              <a:rPr lang="tr-TR" sz="2400" err="1">
                <a:latin typeface="Calibri"/>
                <a:ea typeface="+mn-lt"/>
                <a:cs typeface="+mn-lt"/>
              </a:rPr>
              <a:t>from</a:t>
            </a:r>
            <a:r>
              <a:rPr lang="tr-TR" sz="2400" dirty="0">
                <a:latin typeface="Calibri"/>
                <a:ea typeface="+mn-lt"/>
                <a:cs typeface="+mn-lt"/>
              </a:rPr>
              <a:t> </a:t>
            </a:r>
            <a:r>
              <a:rPr lang="tr-TR" sz="2400" err="1">
                <a:latin typeface="Calibri"/>
                <a:ea typeface="+mn-lt"/>
                <a:cs typeface="+mn-lt"/>
              </a:rPr>
              <a:t>previous</a:t>
            </a:r>
            <a:r>
              <a:rPr lang="tr-TR" sz="2400" dirty="0">
                <a:latin typeface="Calibri"/>
                <a:ea typeface="+mn-lt"/>
                <a:cs typeface="+mn-lt"/>
              </a:rPr>
              <a:t> </a:t>
            </a:r>
            <a:r>
              <a:rPr lang="tr-TR" sz="2400" err="1">
                <a:latin typeface="Calibri"/>
                <a:ea typeface="+mn-lt"/>
                <a:cs typeface="+mn-lt"/>
              </a:rPr>
              <a:t>semesters</a:t>
            </a:r>
            <a:r>
              <a:rPr lang="tr-TR" sz="2400" dirty="0">
                <a:latin typeface="Calibri"/>
                <a:ea typeface="+mn-lt"/>
                <a:cs typeface="+mn-lt"/>
              </a:rPr>
              <a:t>, </a:t>
            </a:r>
            <a:r>
              <a:rPr lang="tr-TR" sz="2400" err="1">
                <a:latin typeface="Calibri"/>
                <a:ea typeface="+mn-lt"/>
                <a:cs typeface="+mn-lt"/>
              </a:rPr>
              <a:t>including</a:t>
            </a:r>
            <a:r>
              <a:rPr lang="tr-TR" sz="2400" dirty="0">
                <a:latin typeface="Calibri"/>
                <a:ea typeface="+mn-lt"/>
                <a:cs typeface="+mn-lt"/>
              </a:rPr>
              <a:t> </a:t>
            </a:r>
            <a:r>
              <a:rPr lang="tr-TR" sz="2400" err="1">
                <a:latin typeface="Calibri"/>
                <a:ea typeface="+mn-lt"/>
                <a:cs typeface="+mn-lt"/>
              </a:rPr>
              <a:t>midterm</a:t>
            </a:r>
            <a:r>
              <a:rPr lang="tr-TR" sz="2400" dirty="0">
                <a:latin typeface="Calibri"/>
                <a:ea typeface="+mn-lt"/>
                <a:cs typeface="+mn-lt"/>
              </a:rPr>
              <a:t> </a:t>
            </a:r>
            <a:r>
              <a:rPr lang="tr-TR" sz="2400" err="1">
                <a:latin typeface="Calibri"/>
                <a:ea typeface="+mn-lt"/>
                <a:cs typeface="+mn-lt"/>
              </a:rPr>
              <a:t>and</a:t>
            </a:r>
            <a:r>
              <a:rPr lang="tr-TR" sz="2400" dirty="0">
                <a:latin typeface="Calibri"/>
                <a:ea typeface="+mn-lt"/>
                <a:cs typeface="+mn-lt"/>
              </a:rPr>
              <a:t> final </a:t>
            </a:r>
            <a:r>
              <a:rPr lang="tr-TR" sz="2400" err="1">
                <a:latin typeface="Calibri"/>
                <a:ea typeface="+mn-lt"/>
                <a:cs typeface="+mn-lt"/>
              </a:rPr>
              <a:t>exam</a:t>
            </a:r>
            <a:r>
              <a:rPr lang="tr-TR" sz="2400" dirty="0">
                <a:latin typeface="Calibri"/>
                <a:ea typeface="+mn-lt"/>
                <a:cs typeface="+mn-lt"/>
              </a:rPr>
              <a:t> </a:t>
            </a:r>
            <a:r>
              <a:rPr lang="tr-TR" sz="2400" err="1">
                <a:latin typeface="Calibri"/>
                <a:ea typeface="+mn-lt"/>
                <a:cs typeface="+mn-lt"/>
              </a:rPr>
              <a:t>weeks</a:t>
            </a:r>
            <a:r>
              <a:rPr lang="tr-TR" sz="2400" dirty="0">
                <a:latin typeface="Calibri"/>
                <a:ea typeface="+mn-lt"/>
                <a:cs typeface="+mn-lt"/>
              </a:rPr>
              <a:t>, </a:t>
            </a:r>
            <a:r>
              <a:rPr lang="tr-TR" sz="2400" err="1">
                <a:latin typeface="Calibri"/>
                <a:ea typeface="+mn-lt"/>
                <a:cs typeface="+mn-lt"/>
              </a:rPr>
              <a:t>to</a:t>
            </a:r>
            <a:r>
              <a:rPr lang="tr-TR" sz="2400" dirty="0">
                <a:latin typeface="Calibri"/>
                <a:ea typeface="+mn-lt"/>
                <a:cs typeface="+mn-lt"/>
              </a:rPr>
              <a:t> </a:t>
            </a:r>
            <a:r>
              <a:rPr lang="tr-TR" sz="2400" err="1">
                <a:latin typeface="Calibri"/>
                <a:ea typeface="+mn-lt"/>
                <a:cs typeface="+mn-lt"/>
              </a:rPr>
              <a:t>identify</a:t>
            </a:r>
            <a:r>
              <a:rPr lang="tr-TR" sz="2400" dirty="0">
                <a:latin typeface="Calibri"/>
                <a:ea typeface="+mn-lt"/>
                <a:cs typeface="+mn-lt"/>
              </a:rPr>
              <a:t> </a:t>
            </a:r>
            <a:r>
              <a:rPr lang="tr-TR" sz="2400" err="1">
                <a:latin typeface="Calibri"/>
                <a:ea typeface="+mn-lt"/>
                <a:cs typeface="+mn-lt"/>
              </a:rPr>
              <a:t>patterns</a:t>
            </a:r>
            <a:r>
              <a:rPr lang="tr-TR" sz="2400" dirty="0">
                <a:latin typeface="Calibri"/>
                <a:ea typeface="+mn-lt"/>
                <a:cs typeface="+mn-lt"/>
              </a:rPr>
              <a:t> </a:t>
            </a:r>
            <a:r>
              <a:rPr lang="tr-TR" sz="2400" err="1">
                <a:latin typeface="Calibri"/>
                <a:ea typeface="+mn-lt"/>
                <a:cs typeface="+mn-lt"/>
              </a:rPr>
              <a:t>and</a:t>
            </a:r>
            <a:r>
              <a:rPr lang="tr-TR" sz="2400" dirty="0">
                <a:latin typeface="Calibri"/>
                <a:ea typeface="+mn-lt"/>
                <a:cs typeface="+mn-lt"/>
              </a:rPr>
              <a:t> </a:t>
            </a:r>
            <a:r>
              <a:rPr lang="tr-TR" sz="2400" err="1">
                <a:latin typeface="Calibri"/>
                <a:ea typeface="+mn-lt"/>
                <a:cs typeface="+mn-lt"/>
              </a:rPr>
              <a:t>understand</a:t>
            </a:r>
            <a:r>
              <a:rPr lang="tr-TR" sz="2400" dirty="0">
                <a:latin typeface="Calibri"/>
                <a:ea typeface="+mn-lt"/>
                <a:cs typeface="+mn-lt"/>
              </a:rPr>
              <a:t> </a:t>
            </a:r>
            <a:r>
              <a:rPr lang="tr-TR" sz="2400" err="1">
                <a:latin typeface="Calibri"/>
                <a:ea typeface="+mn-lt"/>
                <a:cs typeface="+mn-lt"/>
              </a:rPr>
              <a:t>the</a:t>
            </a:r>
            <a:r>
              <a:rPr lang="tr-TR" sz="2400" dirty="0">
                <a:latin typeface="Calibri"/>
                <a:ea typeface="+mn-lt"/>
                <a:cs typeface="+mn-lt"/>
              </a:rPr>
              <a:t> </a:t>
            </a:r>
            <a:r>
              <a:rPr lang="tr-TR" sz="2400" err="1">
                <a:latin typeface="Calibri"/>
                <a:ea typeface="+mn-lt"/>
                <a:cs typeface="+mn-lt"/>
              </a:rPr>
              <a:t>impact</a:t>
            </a:r>
            <a:r>
              <a:rPr lang="tr-TR" sz="2400" dirty="0">
                <a:latin typeface="Calibri"/>
                <a:ea typeface="+mn-lt"/>
                <a:cs typeface="+mn-lt"/>
              </a:rPr>
              <a:t> of </a:t>
            </a:r>
            <a:r>
              <a:rPr lang="tr-TR" sz="2400" err="1">
                <a:latin typeface="Calibri"/>
                <a:ea typeface="+mn-lt"/>
                <a:cs typeface="+mn-lt"/>
              </a:rPr>
              <a:t>school</a:t>
            </a:r>
            <a:r>
              <a:rPr lang="tr-TR" sz="2400" dirty="0">
                <a:latin typeface="Calibri"/>
                <a:ea typeface="+mn-lt"/>
                <a:cs typeface="+mn-lt"/>
              </a:rPr>
              <a:t> </a:t>
            </a:r>
            <a:r>
              <a:rPr lang="tr-TR" sz="2400" err="1">
                <a:latin typeface="Calibri"/>
                <a:ea typeface="+mn-lt"/>
                <a:cs typeface="+mn-lt"/>
              </a:rPr>
              <a:t>work</a:t>
            </a:r>
            <a:r>
              <a:rPr lang="tr-TR" sz="2400" dirty="0">
                <a:latin typeface="Calibri"/>
                <a:ea typeface="+mn-lt"/>
                <a:cs typeface="+mn-lt"/>
              </a:rPr>
              <a:t> on </a:t>
            </a:r>
            <a:r>
              <a:rPr lang="tr-TR" sz="2400" err="1">
                <a:latin typeface="Calibri"/>
                <a:ea typeface="+mn-lt"/>
                <a:cs typeface="+mn-lt"/>
              </a:rPr>
              <a:t>my</a:t>
            </a:r>
            <a:r>
              <a:rPr lang="tr-TR" sz="2400" dirty="0">
                <a:latin typeface="Calibri"/>
                <a:ea typeface="+mn-lt"/>
                <a:cs typeface="+mn-lt"/>
              </a:rPr>
              <a:t> </a:t>
            </a:r>
            <a:r>
              <a:rPr lang="tr-TR" sz="2400" err="1">
                <a:latin typeface="Calibri"/>
                <a:ea typeface="+mn-lt"/>
                <a:cs typeface="+mn-lt"/>
              </a:rPr>
              <a:t>activity</a:t>
            </a:r>
            <a:r>
              <a:rPr lang="tr-TR" sz="2400" dirty="0">
                <a:latin typeface="Calibri"/>
                <a:ea typeface="+mn-lt"/>
                <a:cs typeface="+mn-lt"/>
              </a:rPr>
              <a:t> </a:t>
            </a:r>
            <a:r>
              <a:rPr lang="tr-TR" sz="2400" err="1">
                <a:latin typeface="Calibri"/>
                <a:ea typeface="+mn-lt"/>
                <a:cs typeface="+mn-lt"/>
              </a:rPr>
              <a:t>levels</a:t>
            </a:r>
            <a:r>
              <a:rPr lang="tr-TR" sz="2400" dirty="0">
                <a:latin typeface="Calibri"/>
                <a:ea typeface="+mn-lt"/>
                <a:cs typeface="+mn-lt"/>
              </a:rPr>
              <a:t>. </a:t>
            </a:r>
          </a:p>
          <a:p>
            <a:pPr marL="0" indent="0"/>
            <a:endParaRPr lang="tr-TR" sz="2200"/>
          </a:p>
          <a:p>
            <a:endParaRPr lang="tr-TR" sz="2200"/>
          </a:p>
        </p:txBody>
      </p:sp>
    </p:spTree>
    <p:extLst>
      <p:ext uri="{BB962C8B-B14F-4D97-AF65-F5344CB8AC3E}">
        <p14:creationId xmlns:p14="http://schemas.microsoft.com/office/powerpoint/2010/main" val="1387441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3062748-8B41-BAB5-D7FC-141199DF2402}"/>
              </a:ext>
            </a:extLst>
          </p:cNvPr>
          <p:cNvSpPr>
            <a:spLocks noGrp="1"/>
          </p:cNvSpPr>
          <p:nvPr>
            <p:ph type="title"/>
          </p:nvPr>
        </p:nvSpPr>
        <p:spPr>
          <a:xfrm>
            <a:off x="838200" y="365125"/>
            <a:ext cx="10515600" cy="1325563"/>
          </a:xfrm>
        </p:spPr>
        <p:txBody>
          <a:bodyPr>
            <a:normAutofit/>
          </a:bodyPr>
          <a:lstStyle/>
          <a:p>
            <a:r>
              <a:rPr lang="tr-TR" sz="5400" dirty="0" err="1"/>
              <a:t>Future</a:t>
            </a:r>
            <a:r>
              <a:rPr lang="tr-TR" sz="5400" dirty="0"/>
              <a:t> </a:t>
            </a:r>
            <a:r>
              <a:rPr lang="tr-TR" sz="5400" dirty="0" err="1"/>
              <a:t>Work</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7D8927FF-CBDD-59D8-982C-3321538A8EF9}"/>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r>
              <a:rPr lang="tr-TR" sz="2400" b="1" dirty="0">
                <a:latin typeface="Calibri"/>
                <a:ea typeface="+mn-lt"/>
                <a:cs typeface="+mn-lt"/>
              </a:rPr>
              <a:t> </a:t>
            </a:r>
            <a:r>
              <a:rPr lang="tr-TR" sz="2400" b="1" dirty="0" err="1">
                <a:latin typeface="Calibri"/>
                <a:ea typeface="+mn-lt"/>
                <a:cs typeface="+mn-lt"/>
              </a:rPr>
              <a:t>Collecting</a:t>
            </a:r>
            <a:r>
              <a:rPr lang="tr-TR" sz="2400" b="1" dirty="0">
                <a:latin typeface="Calibri"/>
                <a:ea typeface="+mn-lt"/>
                <a:cs typeface="+mn-lt"/>
              </a:rPr>
              <a:t> </a:t>
            </a:r>
            <a:r>
              <a:rPr lang="tr-TR" sz="2400" b="1" dirty="0" err="1">
                <a:latin typeface="Calibri"/>
                <a:ea typeface="+mn-lt"/>
                <a:cs typeface="+mn-lt"/>
              </a:rPr>
              <a:t>More</a:t>
            </a:r>
            <a:r>
              <a:rPr lang="tr-TR" sz="2400" b="1" dirty="0">
                <a:latin typeface="Calibri"/>
                <a:ea typeface="+mn-lt"/>
                <a:cs typeface="+mn-lt"/>
              </a:rPr>
              <a:t> Data:</a:t>
            </a:r>
            <a:r>
              <a:rPr lang="tr-TR" sz="2400" dirty="0">
                <a:latin typeface="Calibri"/>
                <a:ea typeface="+mn-lt"/>
                <a:cs typeface="+mn-lt"/>
              </a:rPr>
              <a:t> </a:t>
            </a:r>
            <a:r>
              <a:rPr lang="tr-TR" sz="2400" dirty="0" err="1">
                <a:latin typeface="Calibri"/>
                <a:ea typeface="+mn-lt"/>
                <a:cs typeface="+mn-lt"/>
              </a:rPr>
              <a:t>Over</a:t>
            </a:r>
            <a:r>
              <a:rPr lang="tr-TR" sz="2400" dirty="0">
                <a:latin typeface="Calibri"/>
                <a:ea typeface="+mn-lt"/>
                <a:cs typeface="+mn-lt"/>
              </a:rPr>
              <a:t> </a:t>
            </a:r>
            <a:r>
              <a:rPr lang="tr-TR" sz="2400" dirty="0" err="1">
                <a:latin typeface="Calibri"/>
                <a:ea typeface="+mn-lt"/>
                <a:cs typeface="+mn-lt"/>
              </a:rPr>
              <a:t>the</a:t>
            </a:r>
            <a:r>
              <a:rPr lang="tr-TR" sz="2400" dirty="0">
                <a:latin typeface="Calibri"/>
                <a:ea typeface="+mn-lt"/>
                <a:cs typeface="+mn-lt"/>
              </a:rPr>
              <a:t> </a:t>
            </a:r>
            <a:r>
              <a:rPr lang="tr-TR" sz="2400" dirty="0" err="1">
                <a:latin typeface="Calibri"/>
                <a:ea typeface="+mn-lt"/>
                <a:cs typeface="+mn-lt"/>
              </a:rPr>
              <a:t>next</a:t>
            </a:r>
            <a:r>
              <a:rPr lang="tr-TR" sz="2400" dirty="0">
                <a:latin typeface="Calibri"/>
                <a:ea typeface="+mn-lt"/>
                <a:cs typeface="+mn-lt"/>
              </a:rPr>
              <a:t> </a:t>
            </a:r>
            <a:r>
              <a:rPr lang="tr-TR" sz="2400" dirty="0" err="1">
                <a:latin typeface="Calibri"/>
                <a:ea typeface="+mn-lt"/>
                <a:cs typeface="+mn-lt"/>
              </a:rPr>
              <a:t>semesters</a:t>
            </a:r>
            <a:r>
              <a:rPr lang="tr-TR" sz="2400" dirty="0">
                <a:latin typeface="Calibri"/>
                <a:ea typeface="+mn-lt"/>
                <a:cs typeface="+mn-lt"/>
              </a:rPr>
              <a:t>, I plan </a:t>
            </a:r>
            <a:r>
              <a:rPr lang="tr-TR" sz="2400" dirty="0" err="1">
                <a:latin typeface="Calibri"/>
                <a:ea typeface="+mn-lt"/>
                <a:cs typeface="+mn-lt"/>
              </a:rPr>
              <a:t>to</a:t>
            </a:r>
            <a:r>
              <a:rPr lang="tr-TR" sz="2400" dirty="0">
                <a:latin typeface="Calibri"/>
                <a:ea typeface="+mn-lt"/>
                <a:cs typeface="+mn-lt"/>
              </a:rPr>
              <a:t> </a:t>
            </a:r>
            <a:r>
              <a:rPr lang="tr-TR" sz="2400" dirty="0" err="1">
                <a:latin typeface="Calibri"/>
                <a:ea typeface="+mn-lt"/>
                <a:cs typeface="+mn-lt"/>
              </a:rPr>
              <a:t>collect</a:t>
            </a:r>
            <a:r>
              <a:rPr lang="tr-TR" sz="2400" dirty="0">
                <a:latin typeface="Calibri"/>
                <a:ea typeface="+mn-lt"/>
                <a:cs typeface="+mn-lt"/>
              </a:rPr>
              <a:t> a </a:t>
            </a:r>
            <a:r>
              <a:rPr lang="tr-TR" sz="2400" dirty="0" err="1">
                <a:latin typeface="Calibri"/>
                <a:ea typeface="+mn-lt"/>
                <a:cs typeface="+mn-lt"/>
              </a:rPr>
              <a:t>more</a:t>
            </a:r>
            <a:r>
              <a:rPr lang="tr-TR" sz="2400" dirty="0">
                <a:latin typeface="Calibri"/>
                <a:ea typeface="+mn-lt"/>
                <a:cs typeface="+mn-lt"/>
              </a:rPr>
              <a:t>   </a:t>
            </a:r>
            <a:r>
              <a:rPr lang="tr-TR" sz="2400" dirty="0" err="1">
                <a:latin typeface="Calibri"/>
                <a:ea typeface="+mn-lt"/>
                <a:cs typeface="+mn-lt"/>
              </a:rPr>
              <a:t>comprehensive</a:t>
            </a:r>
            <a:r>
              <a:rPr lang="tr-TR" sz="2400" dirty="0">
                <a:latin typeface="Calibri"/>
                <a:ea typeface="+mn-lt"/>
                <a:cs typeface="+mn-lt"/>
              </a:rPr>
              <a:t> </a:t>
            </a:r>
            <a:r>
              <a:rPr lang="tr-TR" sz="2400" dirty="0" err="1">
                <a:latin typeface="Calibri"/>
                <a:ea typeface="+mn-lt"/>
                <a:cs typeface="+mn-lt"/>
              </a:rPr>
              <a:t>dataset</a:t>
            </a:r>
            <a:r>
              <a:rPr lang="tr-TR" sz="2400" dirty="0">
                <a:latin typeface="Calibri"/>
                <a:ea typeface="+mn-lt"/>
                <a:cs typeface="+mn-lt"/>
              </a:rPr>
              <a:t> </a:t>
            </a:r>
            <a:r>
              <a:rPr lang="tr-TR" sz="2400" dirty="0" err="1">
                <a:latin typeface="Calibri"/>
                <a:ea typeface="+mn-lt"/>
                <a:cs typeface="+mn-lt"/>
              </a:rPr>
              <a:t>that</a:t>
            </a:r>
            <a:r>
              <a:rPr lang="tr-TR" sz="2400" dirty="0">
                <a:latin typeface="Calibri"/>
                <a:ea typeface="+mn-lt"/>
                <a:cs typeface="+mn-lt"/>
              </a:rPr>
              <a:t> </a:t>
            </a:r>
            <a:r>
              <a:rPr lang="tr-TR" sz="2400" dirty="0" err="1">
                <a:latin typeface="Calibri"/>
                <a:ea typeface="+mn-lt"/>
                <a:cs typeface="+mn-lt"/>
              </a:rPr>
              <a:t>includes</a:t>
            </a:r>
            <a:r>
              <a:rPr lang="tr-TR" sz="2400" dirty="0">
                <a:latin typeface="Calibri"/>
                <a:ea typeface="+mn-lt"/>
                <a:cs typeface="+mn-lt"/>
              </a:rPr>
              <a:t> </a:t>
            </a:r>
            <a:r>
              <a:rPr lang="tr-TR" sz="2400" dirty="0" err="1">
                <a:latin typeface="Calibri"/>
                <a:ea typeface="+mn-lt"/>
                <a:cs typeface="+mn-lt"/>
              </a:rPr>
              <a:t>active</a:t>
            </a:r>
            <a:r>
              <a:rPr lang="tr-TR" sz="2400" dirty="0">
                <a:latin typeface="Calibri"/>
                <a:ea typeface="+mn-lt"/>
                <a:cs typeface="+mn-lt"/>
              </a:rPr>
              <a:t> </a:t>
            </a:r>
            <a:r>
              <a:rPr lang="tr-TR" sz="2400" dirty="0" err="1">
                <a:latin typeface="Calibri"/>
                <a:ea typeface="+mn-lt"/>
                <a:cs typeface="+mn-lt"/>
              </a:rPr>
              <a:t>calorie</a:t>
            </a:r>
            <a:r>
              <a:rPr lang="tr-TR" sz="2400" dirty="0">
                <a:latin typeface="Calibri"/>
                <a:ea typeface="+mn-lt"/>
                <a:cs typeface="+mn-lt"/>
              </a:rPr>
              <a:t> </a:t>
            </a:r>
            <a:r>
              <a:rPr lang="tr-TR" sz="2400" dirty="0" err="1">
                <a:latin typeface="Calibri"/>
                <a:ea typeface="+mn-lt"/>
                <a:cs typeface="+mn-lt"/>
              </a:rPr>
              <a:t>records</a:t>
            </a:r>
            <a:r>
              <a:rPr lang="tr-TR" sz="2400" dirty="0">
                <a:latin typeface="Calibri"/>
                <a:ea typeface="+mn-lt"/>
                <a:cs typeface="+mn-lt"/>
              </a:rPr>
              <a:t> </a:t>
            </a:r>
            <a:r>
              <a:rPr lang="tr-TR" sz="2400" dirty="0" err="1">
                <a:latin typeface="Calibri"/>
                <a:ea typeface="+mn-lt"/>
                <a:cs typeface="+mn-lt"/>
              </a:rPr>
              <a:t>over</a:t>
            </a:r>
            <a:r>
              <a:rPr lang="tr-TR" sz="2400" dirty="0">
                <a:latin typeface="Calibri"/>
                <a:ea typeface="+mn-lt"/>
                <a:cs typeface="+mn-lt"/>
              </a:rPr>
              <a:t> a </a:t>
            </a:r>
            <a:r>
              <a:rPr lang="tr-TR" sz="2400" dirty="0" err="1">
                <a:latin typeface="Calibri"/>
                <a:ea typeface="+mn-lt"/>
                <a:cs typeface="+mn-lt"/>
              </a:rPr>
              <a:t>longer</a:t>
            </a:r>
            <a:r>
              <a:rPr lang="tr-TR" sz="2400" dirty="0">
                <a:latin typeface="Calibri"/>
                <a:ea typeface="+mn-lt"/>
                <a:cs typeface="+mn-lt"/>
              </a:rPr>
              <a:t> </a:t>
            </a:r>
            <a:r>
              <a:rPr lang="tr-TR" sz="2400" dirty="0" err="1">
                <a:latin typeface="Calibri"/>
                <a:ea typeface="+mn-lt"/>
                <a:cs typeface="+mn-lt"/>
              </a:rPr>
              <a:t>timeline</a:t>
            </a:r>
            <a:r>
              <a:rPr lang="tr-TR" sz="2400" dirty="0">
                <a:latin typeface="Calibri"/>
                <a:ea typeface="+mn-lt"/>
                <a:cs typeface="+mn-lt"/>
              </a:rPr>
              <a:t>. </a:t>
            </a:r>
            <a:r>
              <a:rPr lang="tr-TR" sz="2400" dirty="0" err="1">
                <a:latin typeface="Calibri"/>
                <a:ea typeface="+mn-lt"/>
                <a:cs typeface="+mn-lt"/>
              </a:rPr>
              <a:t>This</a:t>
            </a:r>
            <a:r>
              <a:rPr lang="tr-TR" sz="2400" dirty="0">
                <a:latin typeface="Calibri"/>
                <a:ea typeface="+mn-lt"/>
                <a:cs typeface="+mn-lt"/>
              </a:rPr>
              <a:t> </a:t>
            </a:r>
            <a:r>
              <a:rPr lang="tr-TR" sz="2400" dirty="0" err="1">
                <a:latin typeface="Calibri"/>
                <a:ea typeface="+mn-lt"/>
                <a:cs typeface="+mn-lt"/>
              </a:rPr>
              <a:t>will</a:t>
            </a:r>
            <a:r>
              <a:rPr lang="tr-TR" sz="2400" dirty="0">
                <a:latin typeface="Calibri"/>
                <a:ea typeface="+mn-lt"/>
                <a:cs typeface="+mn-lt"/>
              </a:rPr>
              <a:t> </a:t>
            </a:r>
            <a:r>
              <a:rPr lang="tr-TR" sz="2400" dirty="0" err="1">
                <a:latin typeface="Calibri"/>
                <a:ea typeface="+mn-lt"/>
                <a:cs typeface="+mn-lt"/>
              </a:rPr>
              <a:t>allow</a:t>
            </a:r>
            <a:r>
              <a:rPr lang="tr-TR" sz="2400" dirty="0">
                <a:latin typeface="Calibri"/>
                <a:ea typeface="+mn-lt"/>
                <a:cs typeface="+mn-lt"/>
              </a:rPr>
              <a:t> </a:t>
            </a:r>
            <a:r>
              <a:rPr lang="tr-TR" sz="2400" dirty="0" err="1">
                <a:latin typeface="Calibri"/>
                <a:ea typeface="+mn-lt"/>
                <a:cs typeface="+mn-lt"/>
              </a:rPr>
              <a:t>for</a:t>
            </a:r>
            <a:r>
              <a:rPr lang="tr-TR" sz="2400" dirty="0">
                <a:latin typeface="Calibri"/>
                <a:ea typeface="+mn-lt"/>
                <a:cs typeface="+mn-lt"/>
              </a:rPr>
              <a:t> </a:t>
            </a:r>
            <a:r>
              <a:rPr lang="tr-TR" sz="2400" dirty="0" err="1">
                <a:latin typeface="Calibri"/>
                <a:ea typeface="+mn-lt"/>
                <a:cs typeface="+mn-lt"/>
              </a:rPr>
              <a:t>better</a:t>
            </a:r>
            <a:r>
              <a:rPr lang="tr-TR" sz="2400" dirty="0">
                <a:latin typeface="Calibri"/>
                <a:ea typeface="+mn-lt"/>
                <a:cs typeface="+mn-lt"/>
              </a:rPr>
              <a:t> </a:t>
            </a:r>
            <a:r>
              <a:rPr lang="tr-TR" sz="2400" dirty="0" err="1">
                <a:latin typeface="Calibri"/>
                <a:ea typeface="+mn-lt"/>
                <a:cs typeface="+mn-lt"/>
              </a:rPr>
              <a:t>comparisons</a:t>
            </a:r>
            <a:r>
              <a:rPr lang="tr-TR" sz="2400" dirty="0">
                <a:latin typeface="Calibri"/>
                <a:ea typeface="+mn-lt"/>
                <a:cs typeface="+mn-lt"/>
              </a:rPr>
              <a:t> </a:t>
            </a:r>
            <a:r>
              <a:rPr lang="tr-TR" sz="2400" dirty="0" err="1">
                <a:latin typeface="Calibri"/>
                <a:ea typeface="+mn-lt"/>
                <a:cs typeface="+mn-lt"/>
              </a:rPr>
              <a:t>and</a:t>
            </a:r>
            <a:r>
              <a:rPr lang="tr-TR" sz="2400" dirty="0">
                <a:latin typeface="Calibri"/>
                <a:ea typeface="+mn-lt"/>
                <a:cs typeface="+mn-lt"/>
              </a:rPr>
              <a:t> trend </a:t>
            </a:r>
            <a:r>
              <a:rPr lang="tr-TR" sz="2400" dirty="0" err="1">
                <a:latin typeface="Calibri"/>
                <a:ea typeface="+mn-lt"/>
                <a:cs typeface="+mn-lt"/>
              </a:rPr>
              <a:t>analysis</a:t>
            </a:r>
            <a:r>
              <a:rPr lang="tr-TR" sz="2400" dirty="0">
                <a:latin typeface="Calibri"/>
                <a:ea typeface="+mn-lt"/>
                <a:cs typeface="+mn-lt"/>
              </a:rPr>
              <a:t>.</a:t>
            </a:r>
            <a:endParaRPr lang="tr-TR" sz="2400">
              <a:latin typeface="Calibri"/>
              <a:ea typeface="Calibri"/>
              <a:cs typeface="Calibri"/>
            </a:endParaRPr>
          </a:p>
          <a:p>
            <a:pPr marL="0" indent="0"/>
            <a:endParaRPr lang="tr-TR" sz="2400" dirty="0">
              <a:latin typeface="Calibri"/>
              <a:ea typeface="+mn-lt"/>
              <a:cs typeface="+mn-lt"/>
            </a:endParaRPr>
          </a:p>
          <a:p>
            <a:r>
              <a:rPr lang="tr-TR" sz="2400" b="1" err="1">
                <a:latin typeface="Calibri"/>
                <a:ea typeface="+mn-lt"/>
                <a:cs typeface="+mn-lt"/>
              </a:rPr>
              <a:t>Enhancing</a:t>
            </a:r>
            <a:r>
              <a:rPr lang="tr-TR" sz="2400" b="1" dirty="0">
                <a:latin typeface="Calibri"/>
                <a:ea typeface="+mn-lt"/>
                <a:cs typeface="+mn-lt"/>
              </a:rPr>
              <a:t> </a:t>
            </a:r>
            <a:r>
              <a:rPr lang="tr-TR" sz="2400" b="1" err="1">
                <a:latin typeface="Calibri"/>
                <a:ea typeface="+mn-lt"/>
                <a:cs typeface="+mn-lt"/>
              </a:rPr>
              <a:t>Hypothesis</a:t>
            </a:r>
            <a:r>
              <a:rPr lang="tr-TR" sz="2400" b="1" dirty="0">
                <a:latin typeface="Calibri"/>
                <a:ea typeface="+mn-lt"/>
                <a:cs typeface="+mn-lt"/>
              </a:rPr>
              <a:t> </a:t>
            </a:r>
            <a:r>
              <a:rPr lang="tr-TR" sz="2400" b="1" err="1">
                <a:latin typeface="Calibri"/>
                <a:ea typeface="+mn-lt"/>
                <a:cs typeface="+mn-lt"/>
              </a:rPr>
              <a:t>Testing</a:t>
            </a:r>
            <a:r>
              <a:rPr lang="tr-TR" sz="2400" b="1" dirty="0">
                <a:latin typeface="Calibri"/>
                <a:ea typeface="+mn-lt"/>
                <a:cs typeface="+mn-lt"/>
              </a:rPr>
              <a:t>:</a:t>
            </a:r>
            <a:r>
              <a:rPr lang="tr-TR" sz="2400" dirty="0">
                <a:latin typeface="Calibri"/>
                <a:ea typeface="+mn-lt"/>
                <a:cs typeface="+mn-lt"/>
              </a:rPr>
              <a:t> </a:t>
            </a:r>
            <a:r>
              <a:rPr lang="tr-TR" sz="2400" err="1">
                <a:latin typeface="Calibri"/>
                <a:ea typeface="+mn-lt"/>
                <a:cs typeface="+mn-lt"/>
              </a:rPr>
              <a:t>With</a:t>
            </a:r>
            <a:r>
              <a:rPr lang="tr-TR" sz="2400" dirty="0">
                <a:latin typeface="Calibri"/>
                <a:ea typeface="+mn-lt"/>
                <a:cs typeface="+mn-lt"/>
              </a:rPr>
              <a:t> a </a:t>
            </a:r>
            <a:r>
              <a:rPr lang="tr-TR" sz="2400" err="1">
                <a:latin typeface="Calibri"/>
                <a:ea typeface="+mn-lt"/>
                <a:cs typeface="+mn-lt"/>
              </a:rPr>
              <a:t>larger</a:t>
            </a:r>
            <a:r>
              <a:rPr lang="tr-TR" sz="2400" dirty="0">
                <a:latin typeface="Calibri"/>
                <a:ea typeface="+mn-lt"/>
                <a:cs typeface="+mn-lt"/>
              </a:rPr>
              <a:t> </a:t>
            </a:r>
            <a:r>
              <a:rPr lang="tr-TR" sz="2400" err="1">
                <a:latin typeface="Calibri"/>
                <a:ea typeface="+mn-lt"/>
                <a:cs typeface="+mn-lt"/>
              </a:rPr>
              <a:t>dataset</a:t>
            </a:r>
            <a:r>
              <a:rPr lang="tr-TR" sz="2400" dirty="0">
                <a:latin typeface="Calibri"/>
                <a:ea typeface="+mn-lt"/>
                <a:cs typeface="+mn-lt"/>
              </a:rPr>
              <a:t>, I </a:t>
            </a:r>
            <a:r>
              <a:rPr lang="tr-TR" sz="2400" err="1">
                <a:latin typeface="Calibri"/>
                <a:ea typeface="+mn-lt"/>
                <a:cs typeface="+mn-lt"/>
              </a:rPr>
              <a:t>will</a:t>
            </a:r>
            <a:r>
              <a:rPr lang="tr-TR" sz="2400" dirty="0">
                <a:latin typeface="Calibri"/>
                <a:ea typeface="+mn-lt"/>
                <a:cs typeface="+mn-lt"/>
              </a:rPr>
              <a:t> </a:t>
            </a:r>
            <a:r>
              <a:rPr lang="tr-TR" sz="2400" err="1">
                <a:latin typeface="Calibri"/>
                <a:ea typeface="+mn-lt"/>
                <a:cs typeface="+mn-lt"/>
              </a:rPr>
              <a:t>perform</a:t>
            </a:r>
            <a:r>
              <a:rPr lang="tr-TR" sz="2400" dirty="0">
                <a:latin typeface="Calibri"/>
                <a:ea typeface="+mn-lt"/>
                <a:cs typeface="+mn-lt"/>
              </a:rPr>
              <a:t> </a:t>
            </a:r>
            <a:r>
              <a:rPr lang="tr-TR" sz="2400" err="1">
                <a:latin typeface="Calibri"/>
                <a:ea typeface="+mn-lt"/>
                <a:cs typeface="+mn-lt"/>
              </a:rPr>
              <a:t>more</a:t>
            </a:r>
            <a:r>
              <a:rPr lang="tr-TR" sz="2400" dirty="0">
                <a:latin typeface="Calibri"/>
                <a:ea typeface="+mn-lt"/>
                <a:cs typeface="+mn-lt"/>
              </a:rPr>
              <a:t> </a:t>
            </a:r>
            <a:r>
              <a:rPr lang="tr-TR" sz="2400" err="1">
                <a:latin typeface="Calibri"/>
                <a:ea typeface="+mn-lt"/>
                <a:cs typeface="+mn-lt"/>
              </a:rPr>
              <a:t>detailed</a:t>
            </a:r>
            <a:r>
              <a:rPr lang="tr-TR" sz="2400" dirty="0">
                <a:latin typeface="Calibri"/>
                <a:ea typeface="+mn-lt"/>
                <a:cs typeface="+mn-lt"/>
              </a:rPr>
              <a:t> </a:t>
            </a:r>
            <a:r>
              <a:rPr lang="tr-TR" sz="2400" err="1">
                <a:latin typeface="Calibri"/>
                <a:ea typeface="+mn-lt"/>
                <a:cs typeface="+mn-lt"/>
              </a:rPr>
              <a:t>hypothesis</a:t>
            </a:r>
            <a:r>
              <a:rPr lang="tr-TR" sz="2400" dirty="0">
                <a:latin typeface="Calibri"/>
                <a:ea typeface="+mn-lt"/>
                <a:cs typeface="+mn-lt"/>
              </a:rPr>
              <a:t> </a:t>
            </a:r>
            <a:r>
              <a:rPr lang="tr-TR" sz="2400" err="1">
                <a:latin typeface="Calibri"/>
                <a:ea typeface="+mn-lt"/>
                <a:cs typeface="+mn-lt"/>
              </a:rPr>
              <a:t>tests</a:t>
            </a:r>
            <a:r>
              <a:rPr lang="tr-TR" sz="2400" dirty="0">
                <a:latin typeface="Calibri"/>
                <a:ea typeface="+mn-lt"/>
                <a:cs typeface="+mn-lt"/>
              </a:rPr>
              <a:t> </a:t>
            </a:r>
            <a:r>
              <a:rPr lang="tr-TR" sz="2400" err="1">
                <a:latin typeface="Calibri"/>
                <a:ea typeface="+mn-lt"/>
                <a:cs typeface="+mn-lt"/>
              </a:rPr>
              <a:t>to</a:t>
            </a:r>
            <a:r>
              <a:rPr lang="tr-TR" sz="2400" dirty="0">
                <a:latin typeface="Calibri"/>
                <a:ea typeface="+mn-lt"/>
                <a:cs typeface="+mn-lt"/>
              </a:rPr>
              <a:t> </a:t>
            </a:r>
            <a:r>
              <a:rPr lang="tr-TR" sz="2400" err="1">
                <a:latin typeface="Calibri"/>
                <a:ea typeface="+mn-lt"/>
                <a:cs typeface="+mn-lt"/>
              </a:rPr>
              <a:t>better</a:t>
            </a:r>
            <a:r>
              <a:rPr lang="tr-TR" sz="2400" dirty="0">
                <a:latin typeface="Calibri"/>
                <a:ea typeface="+mn-lt"/>
                <a:cs typeface="+mn-lt"/>
              </a:rPr>
              <a:t> </a:t>
            </a:r>
            <a:r>
              <a:rPr lang="tr-TR" sz="2400" err="1">
                <a:latin typeface="Calibri"/>
                <a:ea typeface="+mn-lt"/>
                <a:cs typeface="+mn-lt"/>
              </a:rPr>
              <a:t>understand</a:t>
            </a:r>
            <a:r>
              <a:rPr lang="tr-TR" sz="2400" dirty="0">
                <a:latin typeface="Calibri"/>
                <a:ea typeface="+mn-lt"/>
                <a:cs typeface="+mn-lt"/>
              </a:rPr>
              <a:t> </a:t>
            </a:r>
            <a:r>
              <a:rPr lang="tr-TR" sz="2400" err="1">
                <a:latin typeface="Calibri"/>
                <a:ea typeface="+mn-lt"/>
                <a:cs typeface="+mn-lt"/>
              </a:rPr>
              <a:t>the</a:t>
            </a:r>
            <a:r>
              <a:rPr lang="tr-TR" sz="2400" dirty="0">
                <a:latin typeface="Calibri"/>
                <a:ea typeface="+mn-lt"/>
                <a:cs typeface="+mn-lt"/>
              </a:rPr>
              <a:t> </a:t>
            </a:r>
            <a:r>
              <a:rPr lang="tr-TR" sz="2400" err="1">
                <a:latin typeface="Calibri"/>
                <a:ea typeface="+mn-lt"/>
                <a:cs typeface="+mn-lt"/>
              </a:rPr>
              <a:t>effects</a:t>
            </a:r>
            <a:r>
              <a:rPr lang="tr-TR" sz="2400" dirty="0">
                <a:latin typeface="Calibri"/>
                <a:ea typeface="+mn-lt"/>
                <a:cs typeface="+mn-lt"/>
              </a:rPr>
              <a:t> of </a:t>
            </a:r>
            <a:r>
              <a:rPr lang="tr-TR" sz="2400" err="1">
                <a:latin typeface="Calibri"/>
                <a:ea typeface="+mn-lt"/>
                <a:cs typeface="+mn-lt"/>
              </a:rPr>
              <a:t>academic</a:t>
            </a:r>
            <a:r>
              <a:rPr lang="tr-TR" sz="2400" dirty="0">
                <a:latin typeface="Calibri"/>
                <a:ea typeface="+mn-lt"/>
                <a:cs typeface="+mn-lt"/>
              </a:rPr>
              <a:t> </a:t>
            </a:r>
            <a:r>
              <a:rPr lang="tr-TR" sz="2400" err="1">
                <a:latin typeface="Calibri"/>
                <a:ea typeface="+mn-lt"/>
                <a:cs typeface="+mn-lt"/>
              </a:rPr>
              <a:t>workload</a:t>
            </a:r>
            <a:r>
              <a:rPr lang="tr-TR" sz="2400" dirty="0">
                <a:latin typeface="Calibri"/>
                <a:ea typeface="+mn-lt"/>
                <a:cs typeface="+mn-lt"/>
              </a:rPr>
              <a:t> on </a:t>
            </a:r>
            <a:r>
              <a:rPr lang="tr-TR" sz="2400" err="1">
                <a:latin typeface="Calibri"/>
                <a:ea typeface="+mn-lt"/>
                <a:cs typeface="+mn-lt"/>
              </a:rPr>
              <a:t>physical</a:t>
            </a:r>
            <a:r>
              <a:rPr lang="tr-TR" sz="2400" dirty="0">
                <a:latin typeface="Calibri"/>
                <a:ea typeface="+mn-lt"/>
                <a:cs typeface="+mn-lt"/>
              </a:rPr>
              <a:t> </a:t>
            </a:r>
            <a:r>
              <a:rPr lang="tr-TR" sz="2400" err="1">
                <a:latin typeface="Calibri"/>
                <a:ea typeface="+mn-lt"/>
                <a:cs typeface="+mn-lt"/>
              </a:rPr>
              <a:t>activity</a:t>
            </a:r>
            <a:r>
              <a:rPr lang="tr-TR" sz="2400" dirty="0">
                <a:latin typeface="Calibri"/>
                <a:ea typeface="+mn-lt"/>
                <a:cs typeface="+mn-lt"/>
              </a:rPr>
              <a:t> </a:t>
            </a:r>
            <a:r>
              <a:rPr lang="tr-TR" sz="2400" err="1">
                <a:latin typeface="Calibri"/>
                <a:ea typeface="+mn-lt"/>
                <a:cs typeface="+mn-lt"/>
              </a:rPr>
              <a:t>levels</a:t>
            </a:r>
            <a:r>
              <a:rPr lang="tr-TR" sz="2400" dirty="0">
                <a:latin typeface="Calibri"/>
                <a:ea typeface="+mn-lt"/>
                <a:cs typeface="+mn-lt"/>
              </a:rPr>
              <a:t>.</a:t>
            </a:r>
            <a:endParaRPr lang="tr-TR" sz="2400" dirty="0">
              <a:latin typeface="Calibri"/>
              <a:ea typeface="Calibri"/>
              <a:cs typeface="Calibri"/>
            </a:endParaRPr>
          </a:p>
          <a:p>
            <a:endParaRPr lang="tr-TR" sz="2400" dirty="0">
              <a:latin typeface="Calibri"/>
              <a:ea typeface="+mn-lt"/>
              <a:cs typeface="+mn-lt"/>
            </a:endParaRPr>
          </a:p>
          <a:p>
            <a:r>
              <a:rPr lang="tr-TR" sz="2400" b="1" dirty="0">
                <a:latin typeface="Calibri"/>
                <a:ea typeface="+mn-lt"/>
                <a:cs typeface="+mn-lt"/>
              </a:rPr>
              <a:t>Using Machine Learning </a:t>
            </a:r>
            <a:r>
              <a:rPr lang="tr-TR" sz="2400" b="1" dirty="0" err="1">
                <a:latin typeface="Calibri"/>
                <a:ea typeface="+mn-lt"/>
                <a:cs typeface="+mn-lt"/>
              </a:rPr>
              <a:t>Models</a:t>
            </a:r>
            <a:r>
              <a:rPr lang="tr-TR" sz="2400" b="1" dirty="0">
                <a:latin typeface="Calibri"/>
                <a:ea typeface="+mn-lt"/>
                <a:cs typeface="+mn-lt"/>
              </a:rPr>
              <a:t>:</a:t>
            </a:r>
            <a:r>
              <a:rPr lang="tr-TR" sz="2400" dirty="0">
                <a:latin typeface="Calibri"/>
                <a:ea typeface="+mn-lt"/>
                <a:cs typeface="+mn-lt"/>
              </a:rPr>
              <a:t> </a:t>
            </a:r>
            <a:r>
              <a:rPr lang="tr-TR" sz="2400" dirty="0" err="1">
                <a:latin typeface="Calibri"/>
                <a:ea typeface="+mn-lt"/>
                <a:cs typeface="+mn-lt"/>
              </a:rPr>
              <a:t>In</a:t>
            </a:r>
            <a:r>
              <a:rPr lang="tr-TR" sz="2400" dirty="0">
                <a:latin typeface="Calibri"/>
                <a:ea typeface="+mn-lt"/>
                <a:cs typeface="+mn-lt"/>
              </a:rPr>
              <a:t> </a:t>
            </a:r>
            <a:r>
              <a:rPr lang="tr-TR" sz="2400" dirty="0" err="1">
                <a:latin typeface="Calibri"/>
                <a:ea typeface="+mn-lt"/>
                <a:cs typeface="+mn-lt"/>
              </a:rPr>
              <a:t>the</a:t>
            </a:r>
            <a:r>
              <a:rPr lang="tr-TR" sz="2400" dirty="0">
                <a:latin typeface="Calibri"/>
                <a:ea typeface="+mn-lt"/>
                <a:cs typeface="+mn-lt"/>
              </a:rPr>
              <a:t> </a:t>
            </a:r>
            <a:r>
              <a:rPr lang="tr-TR" sz="2400" dirty="0" err="1">
                <a:latin typeface="Calibri"/>
                <a:ea typeface="+mn-lt"/>
                <a:cs typeface="+mn-lt"/>
              </a:rPr>
              <a:t>future</a:t>
            </a:r>
            <a:r>
              <a:rPr lang="tr-TR" sz="2400" dirty="0">
                <a:latin typeface="Calibri"/>
                <a:ea typeface="+mn-lt"/>
                <a:cs typeface="+mn-lt"/>
              </a:rPr>
              <a:t>, I plan </a:t>
            </a:r>
            <a:r>
              <a:rPr lang="tr-TR" sz="2400" dirty="0" err="1">
                <a:latin typeface="Calibri"/>
                <a:ea typeface="+mn-lt"/>
                <a:cs typeface="+mn-lt"/>
              </a:rPr>
              <a:t>to</a:t>
            </a:r>
            <a:r>
              <a:rPr lang="tr-TR" sz="2400" dirty="0">
                <a:latin typeface="Calibri"/>
                <a:ea typeface="+mn-lt"/>
                <a:cs typeface="+mn-lt"/>
              </a:rPr>
              <a:t> </a:t>
            </a:r>
            <a:r>
              <a:rPr lang="tr-TR" sz="2400" dirty="0" err="1">
                <a:latin typeface="Calibri"/>
                <a:ea typeface="+mn-lt"/>
                <a:cs typeface="+mn-lt"/>
              </a:rPr>
              <a:t>use</a:t>
            </a:r>
            <a:r>
              <a:rPr lang="tr-TR" sz="2400" dirty="0">
                <a:latin typeface="Calibri"/>
                <a:ea typeface="+mn-lt"/>
                <a:cs typeface="+mn-lt"/>
              </a:rPr>
              <a:t> </a:t>
            </a:r>
            <a:r>
              <a:rPr lang="tr-TR" sz="2400" dirty="0" err="1">
                <a:latin typeface="Calibri"/>
                <a:ea typeface="+mn-lt"/>
                <a:cs typeface="+mn-lt"/>
              </a:rPr>
              <a:t>machine</a:t>
            </a:r>
            <a:r>
              <a:rPr lang="tr-TR" sz="2400" dirty="0">
                <a:latin typeface="Calibri"/>
                <a:ea typeface="+mn-lt"/>
                <a:cs typeface="+mn-lt"/>
              </a:rPr>
              <a:t> </a:t>
            </a:r>
            <a:r>
              <a:rPr lang="tr-TR" sz="2400" dirty="0" err="1">
                <a:latin typeface="Calibri"/>
                <a:ea typeface="+mn-lt"/>
                <a:cs typeface="+mn-lt"/>
              </a:rPr>
              <a:t>learning</a:t>
            </a:r>
            <a:r>
              <a:rPr lang="tr-TR" sz="2400" dirty="0">
                <a:latin typeface="Calibri"/>
                <a:ea typeface="+mn-lt"/>
                <a:cs typeface="+mn-lt"/>
              </a:rPr>
              <a:t> </a:t>
            </a:r>
            <a:r>
              <a:rPr lang="tr-TR" sz="2400" dirty="0" err="1">
                <a:latin typeface="Calibri"/>
                <a:ea typeface="+mn-lt"/>
                <a:cs typeface="+mn-lt"/>
              </a:rPr>
              <a:t>techniques</a:t>
            </a:r>
            <a:r>
              <a:rPr lang="tr-TR" sz="2400" dirty="0">
                <a:latin typeface="Calibri"/>
                <a:ea typeface="+mn-lt"/>
                <a:cs typeface="+mn-lt"/>
              </a:rPr>
              <a:t>, </a:t>
            </a:r>
            <a:r>
              <a:rPr lang="tr-TR" sz="2400" dirty="0" err="1">
                <a:latin typeface="Calibri"/>
                <a:ea typeface="+mn-lt"/>
                <a:cs typeface="+mn-lt"/>
              </a:rPr>
              <a:t>like</a:t>
            </a:r>
            <a:r>
              <a:rPr lang="tr-TR" sz="2400" dirty="0">
                <a:latin typeface="Calibri"/>
                <a:ea typeface="+mn-lt"/>
                <a:cs typeface="+mn-lt"/>
              </a:rPr>
              <a:t> </a:t>
            </a:r>
            <a:r>
              <a:rPr lang="tr-TR" sz="2400" dirty="0" err="1">
                <a:latin typeface="Calibri"/>
                <a:ea typeface="+mn-lt"/>
                <a:cs typeface="+mn-lt"/>
              </a:rPr>
              <a:t>regression</a:t>
            </a:r>
            <a:r>
              <a:rPr lang="tr-TR" sz="2400" dirty="0">
                <a:latin typeface="Calibri"/>
                <a:ea typeface="+mn-lt"/>
                <a:cs typeface="+mn-lt"/>
              </a:rPr>
              <a:t> </a:t>
            </a:r>
            <a:r>
              <a:rPr lang="tr-TR" sz="2400" dirty="0" err="1">
                <a:latin typeface="Calibri"/>
                <a:ea typeface="+mn-lt"/>
                <a:cs typeface="+mn-lt"/>
              </a:rPr>
              <a:t>models</a:t>
            </a:r>
            <a:r>
              <a:rPr lang="tr-TR" sz="2400" dirty="0">
                <a:latin typeface="Calibri"/>
                <a:ea typeface="+mn-lt"/>
                <a:cs typeface="+mn-lt"/>
              </a:rPr>
              <a:t>, </a:t>
            </a:r>
            <a:r>
              <a:rPr lang="tr-TR" sz="2400" dirty="0" err="1">
                <a:latin typeface="Calibri"/>
                <a:ea typeface="+mn-lt"/>
                <a:cs typeface="+mn-lt"/>
              </a:rPr>
              <a:t>to</a:t>
            </a:r>
            <a:r>
              <a:rPr lang="tr-TR" sz="2400" dirty="0">
                <a:latin typeface="Calibri"/>
                <a:ea typeface="+mn-lt"/>
                <a:cs typeface="+mn-lt"/>
              </a:rPr>
              <a:t> </a:t>
            </a:r>
            <a:r>
              <a:rPr lang="tr-TR" sz="2400" dirty="0" err="1">
                <a:latin typeface="Calibri"/>
                <a:ea typeface="+mn-lt"/>
                <a:cs typeface="+mn-lt"/>
              </a:rPr>
              <a:t>predict</a:t>
            </a:r>
            <a:r>
              <a:rPr lang="tr-TR" sz="2400" dirty="0">
                <a:latin typeface="Calibri"/>
                <a:ea typeface="+mn-lt"/>
                <a:cs typeface="+mn-lt"/>
              </a:rPr>
              <a:t> </a:t>
            </a:r>
            <a:r>
              <a:rPr lang="tr-TR" sz="2400" dirty="0" err="1">
                <a:latin typeface="Calibri"/>
                <a:ea typeface="+mn-lt"/>
                <a:cs typeface="+mn-lt"/>
              </a:rPr>
              <a:t>metrics</a:t>
            </a:r>
            <a:r>
              <a:rPr lang="tr-TR" sz="2400" dirty="0">
                <a:latin typeface="Calibri"/>
                <a:ea typeface="+mn-lt"/>
                <a:cs typeface="+mn-lt"/>
              </a:rPr>
              <a:t> </a:t>
            </a:r>
            <a:r>
              <a:rPr lang="tr-TR" sz="2400" dirty="0" err="1">
                <a:latin typeface="Calibri"/>
                <a:ea typeface="+mn-lt"/>
                <a:cs typeface="+mn-lt"/>
              </a:rPr>
              <a:t>like</a:t>
            </a:r>
            <a:r>
              <a:rPr lang="tr-TR" sz="2400" dirty="0">
                <a:latin typeface="Calibri"/>
                <a:ea typeface="+mn-lt"/>
                <a:cs typeface="+mn-lt"/>
              </a:rPr>
              <a:t> </a:t>
            </a:r>
            <a:r>
              <a:rPr lang="tr-TR" sz="2400" dirty="0" err="1">
                <a:latin typeface="Calibri"/>
                <a:ea typeface="+mn-lt"/>
                <a:cs typeface="+mn-lt"/>
              </a:rPr>
              <a:t>active</a:t>
            </a:r>
            <a:r>
              <a:rPr lang="tr-TR" sz="2400" dirty="0">
                <a:latin typeface="Calibri"/>
                <a:ea typeface="+mn-lt"/>
                <a:cs typeface="+mn-lt"/>
              </a:rPr>
              <a:t> </a:t>
            </a:r>
            <a:r>
              <a:rPr lang="tr-TR" sz="2400" dirty="0" err="1">
                <a:latin typeface="Calibri"/>
                <a:ea typeface="+mn-lt"/>
                <a:cs typeface="+mn-lt"/>
              </a:rPr>
              <a:t>calories</a:t>
            </a:r>
            <a:r>
              <a:rPr lang="tr-TR" sz="2400" dirty="0">
                <a:latin typeface="Calibri"/>
                <a:ea typeface="+mn-lt"/>
                <a:cs typeface="+mn-lt"/>
              </a:rPr>
              <a:t> </a:t>
            </a:r>
            <a:r>
              <a:rPr lang="tr-TR" sz="2400" dirty="0" err="1">
                <a:latin typeface="Calibri"/>
                <a:ea typeface="+mn-lt"/>
                <a:cs typeface="+mn-lt"/>
              </a:rPr>
              <a:t>or</a:t>
            </a:r>
            <a:r>
              <a:rPr lang="tr-TR" sz="2400" dirty="0">
                <a:latin typeface="Calibri"/>
                <a:ea typeface="+mn-lt"/>
                <a:cs typeface="+mn-lt"/>
              </a:rPr>
              <a:t> step </a:t>
            </a:r>
            <a:r>
              <a:rPr lang="tr-TR" sz="2400" dirty="0" err="1">
                <a:latin typeface="Calibri"/>
                <a:ea typeface="+mn-lt"/>
                <a:cs typeface="+mn-lt"/>
              </a:rPr>
              <a:t>counts</a:t>
            </a:r>
            <a:r>
              <a:rPr lang="tr-TR" sz="2400" dirty="0">
                <a:latin typeface="Calibri"/>
                <a:ea typeface="+mn-lt"/>
                <a:cs typeface="+mn-lt"/>
              </a:rPr>
              <a:t> </a:t>
            </a:r>
            <a:r>
              <a:rPr lang="tr-TR" sz="2400" dirty="0" err="1">
                <a:latin typeface="Calibri"/>
                <a:ea typeface="+mn-lt"/>
                <a:cs typeface="+mn-lt"/>
              </a:rPr>
              <a:t>for</a:t>
            </a:r>
            <a:r>
              <a:rPr lang="tr-TR" sz="2400" dirty="0">
                <a:latin typeface="Calibri"/>
                <a:ea typeface="+mn-lt"/>
                <a:cs typeface="+mn-lt"/>
              </a:rPr>
              <a:t> </a:t>
            </a:r>
            <a:r>
              <a:rPr lang="tr-TR" sz="2400" dirty="0" err="1">
                <a:latin typeface="Calibri"/>
                <a:ea typeface="+mn-lt"/>
                <a:cs typeface="+mn-lt"/>
              </a:rPr>
              <a:t>upcoming</a:t>
            </a:r>
            <a:r>
              <a:rPr lang="tr-TR" sz="2400" dirty="0">
                <a:latin typeface="Calibri"/>
                <a:ea typeface="+mn-lt"/>
                <a:cs typeface="+mn-lt"/>
              </a:rPr>
              <a:t> </a:t>
            </a:r>
            <a:r>
              <a:rPr lang="tr-TR" sz="2400" dirty="0" err="1">
                <a:latin typeface="Calibri"/>
                <a:ea typeface="+mn-lt"/>
                <a:cs typeface="+mn-lt"/>
              </a:rPr>
              <a:t>semesters</a:t>
            </a:r>
            <a:r>
              <a:rPr lang="tr-TR" sz="2400" dirty="0">
                <a:latin typeface="Calibri"/>
                <a:ea typeface="+mn-lt"/>
                <a:cs typeface="+mn-lt"/>
              </a:rPr>
              <a:t>.</a:t>
            </a:r>
            <a:endParaRPr lang="tr-TR" sz="2400" dirty="0">
              <a:latin typeface="Calibri"/>
              <a:ea typeface="Calibri"/>
              <a:cs typeface="Calibri"/>
            </a:endParaRPr>
          </a:p>
          <a:p>
            <a:endParaRPr lang="tr-TR" sz="2200" dirty="0"/>
          </a:p>
        </p:txBody>
      </p:sp>
    </p:spTree>
    <p:extLst>
      <p:ext uri="{BB962C8B-B14F-4D97-AF65-F5344CB8AC3E}">
        <p14:creationId xmlns:p14="http://schemas.microsoft.com/office/powerpoint/2010/main" val="4150407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219A40A-B107-18FA-DF00-DB3F6066222C}"/>
              </a:ext>
            </a:extLst>
          </p:cNvPr>
          <p:cNvSpPr>
            <a:spLocks noGrp="1"/>
          </p:cNvSpPr>
          <p:nvPr>
            <p:ph type="title"/>
          </p:nvPr>
        </p:nvSpPr>
        <p:spPr>
          <a:xfrm>
            <a:off x="841248" y="548640"/>
            <a:ext cx="3600860" cy="5431536"/>
          </a:xfrm>
        </p:spPr>
        <p:txBody>
          <a:bodyPr>
            <a:normAutofit/>
          </a:bodyPr>
          <a:lstStyle/>
          <a:p>
            <a:r>
              <a:rPr lang="tr-TR" sz="5400" dirty="0"/>
              <a:t>My </a:t>
            </a:r>
            <a:r>
              <a:rPr lang="tr-TR" sz="5400" dirty="0" err="1"/>
              <a:t>Dataset</a:t>
            </a:r>
          </a:p>
        </p:txBody>
      </p:sp>
      <p:sp>
        <p:nvSpPr>
          <p:cNvPr id="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745B28D8-C7A2-A7F0-B796-673C57E5B89C}"/>
              </a:ext>
            </a:extLst>
          </p:cNvPr>
          <p:cNvSpPr>
            <a:spLocks noGrp="1"/>
          </p:cNvSpPr>
          <p:nvPr>
            <p:ph idx="1"/>
          </p:nvPr>
        </p:nvSpPr>
        <p:spPr>
          <a:xfrm>
            <a:off x="5126418" y="552091"/>
            <a:ext cx="6224335" cy="5431536"/>
          </a:xfrm>
        </p:spPr>
        <p:txBody>
          <a:bodyPr vert="horz" lIns="91440" tIns="45720" rIns="91440" bIns="45720" rtlCol="0" anchor="ctr">
            <a:normAutofit/>
          </a:bodyPr>
          <a:lstStyle/>
          <a:p>
            <a:pPr marL="0" indent="0"/>
            <a:endParaRPr lang="tr-TR" sz="2200">
              <a:latin typeface="Calibri"/>
            </a:endParaRPr>
          </a:p>
          <a:p>
            <a:r>
              <a:rPr lang="tr-TR" sz="2400" dirty="0">
                <a:latin typeface="Calibri"/>
                <a:ea typeface="+mn-lt"/>
                <a:cs typeface="+mn-lt"/>
              </a:rPr>
              <a:t>I </a:t>
            </a:r>
            <a:r>
              <a:rPr lang="tr-TR" sz="2400" err="1">
                <a:latin typeface="Calibri"/>
                <a:ea typeface="+mn-lt"/>
                <a:cs typeface="+mn-lt"/>
              </a:rPr>
              <a:t>will</a:t>
            </a:r>
            <a:r>
              <a:rPr lang="tr-TR" sz="2400" dirty="0">
                <a:latin typeface="Calibri"/>
                <a:ea typeface="+mn-lt"/>
                <a:cs typeface="+mn-lt"/>
              </a:rPr>
              <a:t> </a:t>
            </a:r>
            <a:r>
              <a:rPr lang="tr-TR" sz="2400" err="1">
                <a:latin typeface="Calibri"/>
                <a:ea typeface="+mn-lt"/>
                <a:cs typeface="+mn-lt"/>
              </a:rPr>
              <a:t>use</a:t>
            </a:r>
            <a:r>
              <a:rPr lang="tr-TR" sz="2400" dirty="0">
                <a:latin typeface="Calibri"/>
                <a:ea typeface="+mn-lt"/>
                <a:cs typeface="+mn-lt"/>
              </a:rPr>
              <a:t> data </a:t>
            </a:r>
            <a:r>
              <a:rPr lang="tr-TR" sz="2400" err="1">
                <a:latin typeface="Calibri"/>
                <a:ea typeface="+mn-lt"/>
                <a:cs typeface="+mn-lt"/>
              </a:rPr>
              <a:t>collected</a:t>
            </a:r>
            <a:r>
              <a:rPr lang="tr-TR" sz="2400" dirty="0">
                <a:latin typeface="Calibri"/>
                <a:ea typeface="+mn-lt"/>
                <a:cs typeface="+mn-lt"/>
              </a:rPr>
              <a:t> </a:t>
            </a:r>
            <a:r>
              <a:rPr lang="tr-TR" sz="2400" err="1">
                <a:latin typeface="Calibri"/>
                <a:ea typeface="+mn-lt"/>
                <a:cs typeface="+mn-lt"/>
              </a:rPr>
              <a:t>from</a:t>
            </a:r>
            <a:r>
              <a:rPr lang="tr-TR" sz="2400" dirty="0">
                <a:latin typeface="Calibri"/>
                <a:ea typeface="+mn-lt"/>
                <a:cs typeface="+mn-lt"/>
              </a:rPr>
              <a:t> </a:t>
            </a:r>
            <a:r>
              <a:rPr lang="tr-TR" sz="2400" err="1">
                <a:latin typeface="Calibri"/>
                <a:ea typeface="+mn-lt"/>
                <a:cs typeface="+mn-lt"/>
              </a:rPr>
              <a:t>my</a:t>
            </a:r>
            <a:r>
              <a:rPr lang="tr-TR" sz="2400" dirty="0">
                <a:latin typeface="Calibri"/>
                <a:ea typeface="+mn-lt"/>
                <a:cs typeface="+mn-lt"/>
              </a:rPr>
              <a:t> Apple Watch (</a:t>
            </a:r>
            <a:r>
              <a:rPr lang="tr-TR" sz="2400" err="1">
                <a:latin typeface="Calibri"/>
                <a:ea typeface="+mn-lt"/>
                <a:cs typeface="+mn-lt"/>
              </a:rPr>
              <a:t>health</a:t>
            </a:r>
            <a:r>
              <a:rPr lang="tr-TR" sz="2400" dirty="0">
                <a:latin typeface="Calibri"/>
                <a:ea typeface="+mn-lt"/>
                <a:cs typeface="+mn-lt"/>
              </a:rPr>
              <a:t> data), </a:t>
            </a:r>
            <a:r>
              <a:rPr lang="tr-TR" sz="2400" err="1">
                <a:latin typeface="Calibri"/>
                <a:ea typeface="+mn-lt"/>
                <a:cs typeface="+mn-lt"/>
              </a:rPr>
              <a:t>focusing</a:t>
            </a:r>
            <a:r>
              <a:rPr lang="tr-TR" sz="2400" dirty="0">
                <a:latin typeface="Calibri"/>
                <a:ea typeface="+mn-lt"/>
                <a:cs typeface="+mn-lt"/>
              </a:rPr>
              <a:t> on:</a:t>
            </a:r>
            <a:endParaRPr lang="tr-TR" sz="2400" dirty="0">
              <a:latin typeface="Calibri"/>
              <a:ea typeface="Calibri"/>
              <a:cs typeface="Calibri"/>
            </a:endParaRPr>
          </a:p>
          <a:p>
            <a:endParaRPr lang="tr-TR" sz="2400" dirty="0">
              <a:latin typeface="Calibri"/>
              <a:ea typeface="Calibri"/>
              <a:cs typeface="Calibri"/>
            </a:endParaRPr>
          </a:p>
          <a:p>
            <a:r>
              <a:rPr lang="tr-TR" sz="2400" dirty="0">
                <a:latin typeface="Calibri"/>
                <a:ea typeface="Calibri"/>
                <a:cs typeface="Calibri"/>
              </a:rPr>
              <a:t>Active </a:t>
            </a:r>
            <a:r>
              <a:rPr lang="tr-TR" sz="2400" err="1">
                <a:latin typeface="Calibri"/>
                <a:ea typeface="Calibri"/>
                <a:cs typeface="Calibri"/>
              </a:rPr>
              <a:t>Energy</a:t>
            </a:r>
            <a:r>
              <a:rPr lang="tr-TR" sz="2400" dirty="0">
                <a:latin typeface="Calibri"/>
                <a:ea typeface="Calibri"/>
                <a:cs typeface="Calibri"/>
              </a:rPr>
              <a:t>: </a:t>
            </a:r>
            <a:r>
              <a:rPr lang="tr-TR" sz="2400" err="1">
                <a:latin typeface="Calibri"/>
                <a:ea typeface="Calibri"/>
                <a:cs typeface="Calibri"/>
              </a:rPr>
              <a:t>Calories</a:t>
            </a:r>
            <a:r>
              <a:rPr lang="tr-TR" sz="2400" dirty="0">
                <a:latin typeface="Calibri"/>
                <a:ea typeface="Calibri"/>
                <a:cs typeface="Calibri"/>
              </a:rPr>
              <a:t> </a:t>
            </a:r>
            <a:r>
              <a:rPr lang="tr-TR" sz="2400" err="1">
                <a:latin typeface="Calibri"/>
                <a:ea typeface="Calibri"/>
                <a:cs typeface="Calibri"/>
              </a:rPr>
              <a:t>burned</a:t>
            </a:r>
            <a:r>
              <a:rPr lang="tr-TR" sz="2400" dirty="0">
                <a:latin typeface="Calibri"/>
                <a:ea typeface="Calibri"/>
                <a:cs typeface="Calibri"/>
              </a:rPr>
              <a:t> </a:t>
            </a:r>
            <a:r>
              <a:rPr lang="tr-TR" sz="2400" err="1">
                <a:latin typeface="Calibri"/>
                <a:ea typeface="Calibri"/>
                <a:cs typeface="Calibri"/>
              </a:rPr>
              <a:t>through</a:t>
            </a:r>
            <a:r>
              <a:rPr lang="tr-TR" sz="2400" dirty="0">
                <a:latin typeface="Calibri"/>
                <a:ea typeface="Calibri"/>
                <a:cs typeface="Calibri"/>
              </a:rPr>
              <a:t> </a:t>
            </a:r>
            <a:r>
              <a:rPr lang="tr-TR" sz="2400" err="1">
                <a:latin typeface="Calibri"/>
                <a:ea typeface="Calibri"/>
                <a:cs typeface="Calibri"/>
              </a:rPr>
              <a:t>physical</a:t>
            </a:r>
            <a:r>
              <a:rPr lang="tr-TR" sz="2400" dirty="0">
                <a:latin typeface="Calibri"/>
                <a:ea typeface="Calibri"/>
                <a:cs typeface="Calibri"/>
              </a:rPr>
              <a:t> </a:t>
            </a:r>
            <a:r>
              <a:rPr lang="tr-TR" sz="2400" err="1">
                <a:latin typeface="Calibri"/>
                <a:ea typeface="Calibri"/>
                <a:cs typeface="Calibri"/>
              </a:rPr>
              <a:t>activities</a:t>
            </a:r>
            <a:r>
              <a:rPr lang="tr-TR" sz="2400" dirty="0">
                <a:latin typeface="Calibri"/>
                <a:ea typeface="Calibri"/>
                <a:cs typeface="Calibri"/>
              </a:rPr>
              <a:t> </a:t>
            </a:r>
            <a:r>
              <a:rPr lang="tr-TR" sz="2400" err="1">
                <a:latin typeface="Calibri"/>
                <a:ea typeface="Calibri"/>
                <a:cs typeface="Calibri"/>
              </a:rPr>
              <a:t>like</a:t>
            </a:r>
            <a:r>
              <a:rPr lang="tr-TR" sz="2400" dirty="0">
                <a:latin typeface="Calibri"/>
                <a:ea typeface="Calibri"/>
                <a:cs typeface="Calibri"/>
              </a:rPr>
              <a:t> </a:t>
            </a:r>
            <a:r>
              <a:rPr lang="tr-TR" sz="2400" err="1">
                <a:latin typeface="Calibri"/>
                <a:ea typeface="Calibri"/>
                <a:cs typeface="Calibri"/>
              </a:rPr>
              <a:t>walking</a:t>
            </a:r>
            <a:r>
              <a:rPr lang="tr-TR" sz="2400" dirty="0">
                <a:latin typeface="Calibri"/>
                <a:ea typeface="Calibri"/>
                <a:cs typeface="Calibri"/>
              </a:rPr>
              <a:t>, </a:t>
            </a:r>
            <a:r>
              <a:rPr lang="tr-TR" sz="2400" err="1">
                <a:latin typeface="Calibri"/>
                <a:ea typeface="Calibri"/>
                <a:cs typeface="Calibri"/>
              </a:rPr>
              <a:t>exercising</a:t>
            </a:r>
            <a:r>
              <a:rPr lang="tr-TR" sz="2400" dirty="0">
                <a:latin typeface="Calibri"/>
                <a:ea typeface="Calibri"/>
                <a:cs typeface="Calibri"/>
              </a:rPr>
              <a:t> (</a:t>
            </a:r>
            <a:r>
              <a:rPr lang="tr-TR" sz="2400" err="1">
                <a:latin typeface="Calibri"/>
                <a:ea typeface="Calibri"/>
                <a:cs typeface="Calibri"/>
              </a:rPr>
              <a:t>intentional</a:t>
            </a:r>
            <a:r>
              <a:rPr lang="tr-TR" sz="2400" dirty="0">
                <a:latin typeface="Calibri"/>
                <a:ea typeface="Calibri"/>
                <a:cs typeface="Calibri"/>
              </a:rPr>
              <a:t> </a:t>
            </a:r>
            <a:r>
              <a:rPr lang="tr-TR" sz="2400" err="1">
                <a:latin typeface="Calibri"/>
                <a:ea typeface="Calibri"/>
                <a:cs typeface="Calibri"/>
              </a:rPr>
              <a:t>phyical</a:t>
            </a:r>
            <a:r>
              <a:rPr lang="tr-TR" sz="2400" dirty="0">
                <a:latin typeface="Calibri"/>
                <a:ea typeface="Calibri"/>
                <a:cs typeface="Calibri"/>
              </a:rPr>
              <a:t> </a:t>
            </a:r>
            <a:r>
              <a:rPr lang="tr-TR" sz="2400" err="1">
                <a:latin typeface="Calibri"/>
                <a:ea typeface="Calibri"/>
                <a:cs typeface="Calibri"/>
              </a:rPr>
              <a:t>activity</a:t>
            </a:r>
            <a:r>
              <a:rPr lang="tr-TR" sz="2400" dirty="0">
                <a:latin typeface="Calibri"/>
                <a:ea typeface="Calibri"/>
                <a:cs typeface="Calibri"/>
              </a:rPr>
              <a:t>) </a:t>
            </a:r>
          </a:p>
          <a:p>
            <a:endParaRPr lang="tr-TR" sz="2400" dirty="0">
              <a:latin typeface="Calibri"/>
              <a:ea typeface="Calibri"/>
              <a:cs typeface="Calibri"/>
            </a:endParaRPr>
          </a:p>
          <a:p>
            <a:r>
              <a:rPr lang="tr-TR" sz="2400" dirty="0">
                <a:latin typeface="Calibri"/>
                <a:ea typeface="Calibri"/>
                <a:cs typeface="Calibri"/>
              </a:rPr>
              <a:t>Step </a:t>
            </a:r>
            <a:r>
              <a:rPr lang="tr-TR" sz="2400" err="1">
                <a:latin typeface="Calibri"/>
                <a:ea typeface="Calibri"/>
                <a:cs typeface="Calibri"/>
              </a:rPr>
              <a:t>Counts</a:t>
            </a:r>
            <a:r>
              <a:rPr lang="tr-TR" sz="2400" dirty="0">
                <a:latin typeface="Calibri"/>
                <a:ea typeface="Calibri"/>
                <a:cs typeface="Calibri"/>
              </a:rPr>
              <a:t>: Daily step </a:t>
            </a:r>
            <a:r>
              <a:rPr lang="tr-TR" sz="2400" err="1">
                <a:latin typeface="Calibri"/>
                <a:ea typeface="Calibri"/>
                <a:cs typeface="Calibri"/>
              </a:rPr>
              <a:t>counts</a:t>
            </a:r>
            <a:r>
              <a:rPr lang="tr-TR" sz="2400" dirty="0">
                <a:latin typeface="Calibri"/>
                <a:ea typeface="Calibri"/>
                <a:cs typeface="Calibri"/>
              </a:rPr>
              <a:t> </a:t>
            </a:r>
          </a:p>
          <a:p>
            <a:endParaRPr lang="tr-TR" sz="2400" dirty="0">
              <a:latin typeface="Calibri"/>
              <a:ea typeface="Calibri"/>
              <a:cs typeface="Calibri"/>
            </a:endParaRPr>
          </a:p>
          <a:p>
            <a:r>
              <a:rPr lang="tr-TR" sz="2400" err="1">
                <a:latin typeface="Calibri"/>
                <a:ea typeface="Calibri"/>
                <a:cs typeface="Calibri"/>
              </a:rPr>
              <a:t>Floors</a:t>
            </a:r>
            <a:r>
              <a:rPr lang="tr-TR" sz="2400" dirty="0">
                <a:latin typeface="Calibri"/>
                <a:ea typeface="Calibri"/>
                <a:cs typeface="Calibri"/>
              </a:rPr>
              <a:t> </a:t>
            </a:r>
            <a:r>
              <a:rPr lang="tr-TR" sz="2400" err="1">
                <a:latin typeface="Calibri"/>
                <a:ea typeface="Calibri"/>
                <a:cs typeface="Calibri"/>
              </a:rPr>
              <a:t>Climbed</a:t>
            </a:r>
            <a:r>
              <a:rPr lang="tr-TR" sz="2400" dirty="0">
                <a:latin typeface="Calibri"/>
                <a:ea typeface="Calibri"/>
                <a:cs typeface="Calibri"/>
              </a:rPr>
              <a:t>: Data on </a:t>
            </a:r>
            <a:r>
              <a:rPr lang="tr-TR" sz="2400" err="1">
                <a:latin typeface="Calibri"/>
                <a:ea typeface="Calibri"/>
                <a:cs typeface="Calibri"/>
              </a:rPr>
              <a:t>number</a:t>
            </a:r>
            <a:r>
              <a:rPr lang="tr-TR" sz="2400" dirty="0">
                <a:latin typeface="Calibri"/>
                <a:ea typeface="Calibri"/>
                <a:cs typeface="Calibri"/>
              </a:rPr>
              <a:t> of </a:t>
            </a:r>
            <a:r>
              <a:rPr lang="tr-TR" sz="2400" err="1">
                <a:latin typeface="Calibri"/>
                <a:ea typeface="Calibri"/>
                <a:cs typeface="Calibri"/>
              </a:rPr>
              <a:t>floors</a:t>
            </a:r>
            <a:r>
              <a:rPr lang="tr-TR" sz="2400" dirty="0">
                <a:latin typeface="Calibri"/>
                <a:ea typeface="Calibri"/>
                <a:cs typeface="Calibri"/>
              </a:rPr>
              <a:t> </a:t>
            </a:r>
            <a:r>
              <a:rPr lang="tr-TR" sz="2400" err="1">
                <a:latin typeface="Calibri"/>
                <a:ea typeface="Calibri"/>
                <a:cs typeface="Calibri"/>
              </a:rPr>
              <a:t>climbed</a:t>
            </a:r>
            <a:r>
              <a:rPr lang="tr-TR" sz="2400" dirty="0">
                <a:latin typeface="Calibri"/>
                <a:ea typeface="Calibri"/>
                <a:cs typeface="Calibri"/>
              </a:rPr>
              <a:t> </a:t>
            </a:r>
          </a:p>
        </p:txBody>
      </p:sp>
    </p:spTree>
    <p:extLst>
      <p:ext uri="{BB962C8B-B14F-4D97-AF65-F5344CB8AC3E}">
        <p14:creationId xmlns:p14="http://schemas.microsoft.com/office/powerpoint/2010/main" val="1098643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CA256D6-3BBA-3E70-31E3-6C0AA38E3BB8}"/>
              </a:ext>
            </a:extLst>
          </p:cNvPr>
          <p:cNvSpPr>
            <a:spLocks noGrp="1"/>
          </p:cNvSpPr>
          <p:nvPr>
            <p:ph type="title"/>
          </p:nvPr>
        </p:nvSpPr>
        <p:spPr>
          <a:xfrm>
            <a:off x="841248" y="548640"/>
            <a:ext cx="3600860" cy="5431536"/>
          </a:xfrm>
        </p:spPr>
        <p:txBody>
          <a:bodyPr vert="horz" lIns="91440" tIns="45720" rIns="91440" bIns="45720" rtlCol="0" anchor="ctr">
            <a:normAutofit/>
          </a:bodyPr>
          <a:lstStyle/>
          <a:p>
            <a:r>
              <a:rPr lang="en-US" sz="5400" kern="1200">
                <a:solidFill>
                  <a:schemeClr val="tx1"/>
                </a:solidFill>
                <a:latin typeface="+mj-lt"/>
                <a:ea typeface="+mj-ea"/>
                <a:cs typeface="+mj-cs"/>
              </a:rPr>
              <a:t>Steps of my project</a:t>
            </a:r>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etin kutusu 3">
            <a:extLst>
              <a:ext uri="{FF2B5EF4-FFF2-40B4-BE49-F238E27FC236}">
                <a16:creationId xmlns:a16="http://schemas.microsoft.com/office/drawing/2014/main" id="{BE09363B-4371-7EE7-3A46-53FCC73F837A}"/>
              </a:ext>
            </a:extLst>
          </p:cNvPr>
          <p:cNvSpPr txBox="1"/>
          <p:nvPr/>
        </p:nvSpPr>
        <p:spPr>
          <a:xfrm>
            <a:off x="5126418" y="552091"/>
            <a:ext cx="6224335" cy="54315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342900" indent="-228600">
              <a:lnSpc>
                <a:spcPct val="90000"/>
              </a:lnSpc>
              <a:spcAft>
                <a:spcPts val="600"/>
              </a:spcAft>
              <a:buFont typeface="Arial" panose="020B0604020202020204" pitchFamily="34" charset="0"/>
              <a:buChar char="•"/>
            </a:pPr>
            <a:r>
              <a:rPr lang="en-US" sz="2200" dirty="0"/>
              <a:t> </a:t>
            </a:r>
            <a:r>
              <a:rPr lang="en-US" sz="2400" dirty="0">
                <a:latin typeface="Calibri"/>
                <a:ea typeface="Calibri"/>
                <a:cs typeface="Calibri"/>
              </a:rPr>
              <a:t>1) Export the data from health app.</a:t>
            </a:r>
          </a:p>
          <a:p>
            <a:pPr marL="342900" indent="-228600">
              <a:lnSpc>
                <a:spcPct val="90000"/>
              </a:lnSpc>
              <a:spcAft>
                <a:spcPts val="600"/>
              </a:spcAft>
              <a:buFont typeface="Arial" panose="020B0604020202020204" pitchFamily="34" charset="0"/>
              <a:buChar char="•"/>
            </a:pPr>
            <a:endParaRPr lang="en-US" sz="2400" dirty="0">
              <a:latin typeface="Calibri"/>
              <a:ea typeface="Calibri"/>
              <a:cs typeface="Calibri"/>
            </a:endParaRPr>
          </a:p>
          <a:p>
            <a:pPr marL="342900" indent="-228600">
              <a:lnSpc>
                <a:spcPct val="90000"/>
              </a:lnSpc>
              <a:spcAft>
                <a:spcPts val="600"/>
              </a:spcAft>
              <a:buFont typeface="Arial" panose="020B0604020202020204" pitchFamily="34" charset="0"/>
              <a:buChar char="•"/>
            </a:pPr>
            <a:r>
              <a:rPr lang="en-US" sz="2400" dirty="0">
                <a:latin typeface="Calibri"/>
                <a:ea typeface="Calibri"/>
                <a:cs typeface="Calibri"/>
              </a:rPr>
              <a:t> 2) Use Beautiful Soup to read XML file</a:t>
            </a:r>
          </a:p>
          <a:p>
            <a:pPr marL="342900" indent="-228600">
              <a:lnSpc>
                <a:spcPct val="90000"/>
              </a:lnSpc>
              <a:spcAft>
                <a:spcPts val="600"/>
              </a:spcAft>
              <a:buFont typeface="Arial" panose="020B0604020202020204" pitchFamily="34" charset="0"/>
              <a:buChar char="•"/>
            </a:pPr>
            <a:endParaRPr lang="en-US" sz="2400" dirty="0">
              <a:latin typeface="Calibri"/>
              <a:ea typeface="Calibri"/>
              <a:cs typeface="Calibri"/>
            </a:endParaRPr>
          </a:p>
          <a:p>
            <a:pPr marL="342900" indent="-228600">
              <a:lnSpc>
                <a:spcPct val="90000"/>
              </a:lnSpc>
              <a:spcAft>
                <a:spcPts val="600"/>
              </a:spcAft>
              <a:buFont typeface="Arial" panose="020B0604020202020204" pitchFamily="34" charset="0"/>
              <a:buChar char="•"/>
            </a:pPr>
            <a:r>
              <a:rPr lang="en-US" sz="2400" dirty="0">
                <a:latin typeface="Calibri"/>
                <a:ea typeface="Calibri"/>
                <a:cs typeface="Calibri"/>
              </a:rPr>
              <a:t> 3) Use Pandas to clean and organize the data</a:t>
            </a:r>
          </a:p>
          <a:p>
            <a:pPr marL="342900" indent="-228600">
              <a:lnSpc>
                <a:spcPct val="90000"/>
              </a:lnSpc>
              <a:spcAft>
                <a:spcPts val="600"/>
              </a:spcAft>
              <a:buFont typeface="Arial" panose="020B0604020202020204" pitchFamily="34" charset="0"/>
              <a:buChar char="•"/>
            </a:pPr>
            <a:endParaRPr lang="en-US" sz="2400" dirty="0">
              <a:latin typeface="Calibri"/>
              <a:ea typeface="Calibri"/>
              <a:cs typeface="Calibri"/>
            </a:endParaRPr>
          </a:p>
          <a:p>
            <a:pPr marL="342900" indent="-228600">
              <a:lnSpc>
                <a:spcPct val="90000"/>
              </a:lnSpc>
              <a:spcAft>
                <a:spcPts val="600"/>
              </a:spcAft>
              <a:buFont typeface="Arial" panose="020B0604020202020204" pitchFamily="34" charset="0"/>
              <a:buChar char="•"/>
            </a:pPr>
            <a:r>
              <a:rPr lang="en-US" sz="2400" dirty="0">
                <a:latin typeface="Calibri"/>
                <a:ea typeface="Calibri"/>
                <a:cs typeface="Calibri"/>
              </a:rPr>
              <a:t> 4) Visualization</a:t>
            </a:r>
          </a:p>
          <a:p>
            <a:pPr marL="342900" indent="-228600">
              <a:lnSpc>
                <a:spcPct val="90000"/>
              </a:lnSpc>
              <a:spcAft>
                <a:spcPts val="600"/>
              </a:spcAft>
              <a:buFont typeface="Arial" panose="020B0604020202020204" pitchFamily="34" charset="0"/>
              <a:buChar char="•"/>
            </a:pPr>
            <a:endParaRPr lang="en-US" sz="2400" dirty="0">
              <a:latin typeface="Calibri"/>
              <a:ea typeface="Calibri"/>
              <a:cs typeface="Calibri"/>
            </a:endParaRPr>
          </a:p>
          <a:p>
            <a:pPr marL="342900" indent="-228600">
              <a:lnSpc>
                <a:spcPct val="90000"/>
              </a:lnSpc>
              <a:spcAft>
                <a:spcPts val="600"/>
              </a:spcAft>
              <a:buFont typeface="Arial" panose="020B0604020202020204" pitchFamily="34" charset="0"/>
              <a:buChar char="•"/>
            </a:pPr>
            <a:r>
              <a:rPr lang="en-US" sz="2400" dirty="0">
                <a:latin typeface="Calibri"/>
                <a:ea typeface="Calibri"/>
                <a:cs typeface="Calibri"/>
              </a:rPr>
              <a:t> 5) Statistical Analysis</a:t>
            </a:r>
          </a:p>
        </p:txBody>
      </p:sp>
    </p:spTree>
    <p:extLst>
      <p:ext uri="{BB962C8B-B14F-4D97-AF65-F5344CB8AC3E}">
        <p14:creationId xmlns:p14="http://schemas.microsoft.com/office/powerpoint/2010/main" val="1345194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Resim 5" descr="metin, ekran görüntüsü, yazı tipi içeren bir resim&#10;&#10;Açıklama otomatik olarak oluşturuldu">
            <a:extLst>
              <a:ext uri="{FF2B5EF4-FFF2-40B4-BE49-F238E27FC236}">
                <a16:creationId xmlns:a16="http://schemas.microsoft.com/office/drawing/2014/main" id="{2F3266BB-1F41-79D4-5141-596E743CFAAE}"/>
              </a:ext>
            </a:extLst>
          </p:cNvPr>
          <p:cNvPicPr>
            <a:picLocks noChangeAspect="1"/>
          </p:cNvPicPr>
          <p:nvPr/>
        </p:nvPicPr>
        <p:blipFill>
          <a:blip r:embed="rId2"/>
          <a:stretch>
            <a:fillRect/>
          </a:stretch>
        </p:blipFill>
        <p:spPr>
          <a:xfrm>
            <a:off x="287600" y="649745"/>
            <a:ext cx="4116454" cy="1188028"/>
          </a:xfrm>
          <a:prstGeom prst="rect">
            <a:avLst/>
          </a:prstGeom>
        </p:spPr>
      </p:pic>
      <p:sp>
        <p:nvSpPr>
          <p:cNvPr id="7" name="Metin kutusu 6">
            <a:extLst>
              <a:ext uri="{FF2B5EF4-FFF2-40B4-BE49-F238E27FC236}">
                <a16:creationId xmlns:a16="http://schemas.microsoft.com/office/drawing/2014/main" id="{E22CAB01-7B7E-2516-E26C-F3F86EDDEE80}"/>
              </a:ext>
            </a:extLst>
          </p:cNvPr>
          <p:cNvSpPr txBox="1"/>
          <p:nvPr/>
        </p:nvSpPr>
        <p:spPr>
          <a:xfrm>
            <a:off x="286765" y="143538"/>
            <a:ext cx="41844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err="1"/>
              <a:t>Importing</a:t>
            </a:r>
            <a:r>
              <a:rPr lang="tr-TR" dirty="0"/>
              <a:t> </a:t>
            </a:r>
            <a:r>
              <a:rPr lang="tr-TR" dirty="0" err="1"/>
              <a:t>necessary</a:t>
            </a:r>
            <a:r>
              <a:rPr lang="tr-TR" dirty="0"/>
              <a:t> </a:t>
            </a:r>
            <a:r>
              <a:rPr lang="tr-TR" dirty="0" err="1"/>
              <a:t>libraries</a:t>
            </a:r>
            <a:endParaRPr lang="tr-TR" dirty="0"/>
          </a:p>
        </p:txBody>
      </p:sp>
      <p:sp>
        <p:nvSpPr>
          <p:cNvPr id="9" name="Metin kutusu 8">
            <a:extLst>
              <a:ext uri="{FF2B5EF4-FFF2-40B4-BE49-F238E27FC236}">
                <a16:creationId xmlns:a16="http://schemas.microsoft.com/office/drawing/2014/main" id="{40643E49-B713-E79F-7EC4-1C21BA865E73}"/>
              </a:ext>
            </a:extLst>
          </p:cNvPr>
          <p:cNvSpPr txBox="1"/>
          <p:nvPr/>
        </p:nvSpPr>
        <p:spPr>
          <a:xfrm>
            <a:off x="167112" y="2057984"/>
            <a:ext cx="46378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err="1"/>
              <a:t>Parsing</a:t>
            </a:r>
            <a:r>
              <a:rPr lang="tr-TR" dirty="0"/>
              <a:t> </a:t>
            </a:r>
            <a:r>
              <a:rPr lang="tr-TR" dirty="0" err="1"/>
              <a:t>and</a:t>
            </a:r>
            <a:r>
              <a:rPr lang="tr-TR" dirty="0"/>
              <a:t> </a:t>
            </a:r>
            <a:r>
              <a:rPr lang="tr-TR" dirty="0" err="1"/>
              <a:t>organizing</a:t>
            </a:r>
            <a:r>
              <a:rPr lang="tr-TR" dirty="0"/>
              <a:t> </a:t>
            </a:r>
            <a:r>
              <a:rPr lang="tr-TR" dirty="0" err="1"/>
              <a:t>the</a:t>
            </a:r>
            <a:r>
              <a:rPr lang="tr-TR" dirty="0"/>
              <a:t> </a:t>
            </a:r>
            <a:r>
              <a:rPr lang="tr-TR" dirty="0" err="1"/>
              <a:t>imported</a:t>
            </a:r>
            <a:r>
              <a:rPr lang="tr-TR" dirty="0"/>
              <a:t> XML file</a:t>
            </a:r>
          </a:p>
        </p:txBody>
      </p:sp>
      <p:pic>
        <p:nvPicPr>
          <p:cNvPr id="10" name="Resim 9" descr="metin, ekran görüntüsü içeren bir resim&#10;&#10;Açıklama otomatik olarak oluşturuldu">
            <a:extLst>
              <a:ext uri="{FF2B5EF4-FFF2-40B4-BE49-F238E27FC236}">
                <a16:creationId xmlns:a16="http://schemas.microsoft.com/office/drawing/2014/main" id="{5DA133AB-6A03-66ED-ACF5-F78DEACCFED2}"/>
              </a:ext>
            </a:extLst>
          </p:cNvPr>
          <p:cNvPicPr>
            <a:picLocks noChangeAspect="1"/>
          </p:cNvPicPr>
          <p:nvPr/>
        </p:nvPicPr>
        <p:blipFill>
          <a:blip r:embed="rId3"/>
          <a:stretch>
            <a:fillRect/>
          </a:stretch>
        </p:blipFill>
        <p:spPr>
          <a:xfrm>
            <a:off x="570178" y="2588281"/>
            <a:ext cx="2934140" cy="4124877"/>
          </a:xfrm>
          <a:prstGeom prst="rect">
            <a:avLst/>
          </a:prstGeom>
        </p:spPr>
      </p:pic>
      <p:sp>
        <p:nvSpPr>
          <p:cNvPr id="11" name="Metin kutusu 10">
            <a:extLst>
              <a:ext uri="{FF2B5EF4-FFF2-40B4-BE49-F238E27FC236}">
                <a16:creationId xmlns:a16="http://schemas.microsoft.com/office/drawing/2014/main" id="{D14E6AFA-D851-F202-DE4C-B2B2B4EB67BA}"/>
              </a:ext>
            </a:extLst>
          </p:cNvPr>
          <p:cNvSpPr txBox="1"/>
          <p:nvPr/>
        </p:nvSpPr>
        <p:spPr>
          <a:xfrm>
            <a:off x="4858764" y="143537"/>
            <a:ext cx="733321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000" dirty="0"/>
              <a:t>I </a:t>
            </a:r>
            <a:r>
              <a:rPr lang="tr-TR" sz="2000" err="1"/>
              <a:t>also</a:t>
            </a:r>
            <a:r>
              <a:rPr lang="tr-TR" sz="2000" dirty="0"/>
              <a:t> </a:t>
            </a:r>
            <a:r>
              <a:rPr lang="tr-TR" sz="2000" err="1"/>
              <a:t>gathered</a:t>
            </a:r>
            <a:r>
              <a:rPr lang="tr-TR" sz="2000" dirty="0"/>
              <a:t> </a:t>
            </a:r>
            <a:r>
              <a:rPr lang="tr-TR" sz="2000" err="1"/>
              <a:t>certain</a:t>
            </a:r>
            <a:r>
              <a:rPr lang="tr-TR" sz="2000" dirty="0"/>
              <a:t> time </a:t>
            </a:r>
            <a:r>
              <a:rPr lang="tr-TR" sz="2000" err="1"/>
              <a:t>intervals</a:t>
            </a:r>
            <a:r>
              <a:rPr lang="tr-TR" sz="2000" dirty="0"/>
              <a:t>/</a:t>
            </a:r>
            <a:r>
              <a:rPr lang="tr-TR" sz="2000" err="1"/>
              <a:t>dates</a:t>
            </a:r>
            <a:r>
              <a:rPr lang="tr-TR" sz="2000" dirty="0"/>
              <a:t> </a:t>
            </a:r>
            <a:r>
              <a:rPr lang="tr-TR" sz="2000" err="1"/>
              <a:t>which</a:t>
            </a:r>
            <a:r>
              <a:rPr lang="tr-TR" sz="2000" dirty="0"/>
              <a:t> </a:t>
            </a:r>
            <a:r>
              <a:rPr lang="tr-TR" sz="2000" err="1"/>
              <a:t>could</a:t>
            </a:r>
            <a:r>
              <a:rPr lang="tr-TR" sz="2000" dirty="0"/>
              <a:t> be </a:t>
            </a:r>
            <a:r>
              <a:rPr lang="tr-TR" sz="2000" err="1"/>
              <a:t>useful</a:t>
            </a:r>
            <a:endParaRPr lang="tr-TR" sz="2000"/>
          </a:p>
        </p:txBody>
      </p:sp>
      <p:pic>
        <p:nvPicPr>
          <p:cNvPr id="12" name="Resim 11" descr="metin, ekran görüntüsü, ekran, görüntüleme, yazılım içeren bir resim&#10;&#10;Açıklama otomatik olarak oluşturuldu">
            <a:extLst>
              <a:ext uri="{FF2B5EF4-FFF2-40B4-BE49-F238E27FC236}">
                <a16:creationId xmlns:a16="http://schemas.microsoft.com/office/drawing/2014/main" id="{28C2F7E0-B573-1422-9DA8-E77AA2AC2339}"/>
              </a:ext>
            </a:extLst>
          </p:cNvPr>
          <p:cNvPicPr>
            <a:picLocks noChangeAspect="1"/>
          </p:cNvPicPr>
          <p:nvPr/>
        </p:nvPicPr>
        <p:blipFill>
          <a:blip r:embed="rId4"/>
          <a:stretch>
            <a:fillRect/>
          </a:stretch>
        </p:blipFill>
        <p:spPr>
          <a:xfrm>
            <a:off x="5696914" y="730511"/>
            <a:ext cx="4614468" cy="4427158"/>
          </a:xfrm>
          <a:prstGeom prst="rect">
            <a:avLst/>
          </a:prstGeom>
        </p:spPr>
      </p:pic>
      <p:sp>
        <p:nvSpPr>
          <p:cNvPr id="13" name="Metin kutusu 12">
            <a:extLst>
              <a:ext uri="{FF2B5EF4-FFF2-40B4-BE49-F238E27FC236}">
                <a16:creationId xmlns:a16="http://schemas.microsoft.com/office/drawing/2014/main" id="{4FFC038A-65B1-866C-87D9-F0F132B7542F}"/>
              </a:ext>
            </a:extLst>
          </p:cNvPr>
          <p:cNvSpPr txBox="1"/>
          <p:nvPr/>
        </p:nvSpPr>
        <p:spPr>
          <a:xfrm>
            <a:off x="5696334" y="5760925"/>
            <a:ext cx="695535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000" dirty="0"/>
              <a:t>Step 4: </a:t>
            </a:r>
            <a:r>
              <a:rPr lang="tr-TR" sz="2000" dirty="0" err="1"/>
              <a:t>Visualization</a:t>
            </a:r>
            <a:r>
              <a:rPr lang="tr-TR" sz="2000" dirty="0"/>
              <a:t> -&gt;&gt;</a:t>
            </a:r>
          </a:p>
        </p:txBody>
      </p:sp>
    </p:spTree>
    <p:extLst>
      <p:ext uri="{BB962C8B-B14F-4D97-AF65-F5344CB8AC3E}">
        <p14:creationId xmlns:p14="http://schemas.microsoft.com/office/powerpoint/2010/main" val="1809733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C92188-B258-8044-A071-B8C24B8846C0}"/>
              </a:ext>
            </a:extLst>
          </p:cNvPr>
          <p:cNvSpPr>
            <a:spLocks noGrp="1"/>
          </p:cNvSpPr>
          <p:nvPr>
            <p:ph type="title"/>
          </p:nvPr>
        </p:nvSpPr>
        <p:spPr>
          <a:xfrm>
            <a:off x="405353" y="-546939"/>
            <a:ext cx="4775573" cy="1498368"/>
          </a:xfrm>
        </p:spPr>
        <p:txBody>
          <a:bodyPr vert="horz" lIns="91440" tIns="45720" rIns="91440" bIns="45720" rtlCol="0" anchor="b">
            <a:normAutofit/>
          </a:bodyPr>
          <a:lstStyle/>
          <a:p>
            <a:r>
              <a:rPr lang="en-US" sz="3600" kern="1200" dirty="0">
                <a:solidFill>
                  <a:schemeClr val="tx1"/>
                </a:solidFill>
                <a:latin typeface="+mj-lt"/>
                <a:ea typeface="+mj-ea"/>
                <a:cs typeface="+mj-cs"/>
              </a:rPr>
              <a:t>DATA VISUALIZATION</a:t>
            </a:r>
          </a:p>
        </p:txBody>
      </p:sp>
      <p:sp>
        <p:nvSpPr>
          <p:cNvPr id="4" name="Metin kutusu 3">
            <a:extLst>
              <a:ext uri="{FF2B5EF4-FFF2-40B4-BE49-F238E27FC236}">
                <a16:creationId xmlns:a16="http://schemas.microsoft.com/office/drawing/2014/main" id="{9DC462D5-F6F4-3769-A36C-54D67BBBA46F}"/>
              </a:ext>
            </a:extLst>
          </p:cNvPr>
          <p:cNvSpPr txBox="1"/>
          <p:nvPr/>
        </p:nvSpPr>
        <p:spPr>
          <a:xfrm>
            <a:off x="405352" y="750238"/>
            <a:ext cx="5969635" cy="36442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endParaRPr lang="en-US" sz="2000" dirty="0"/>
          </a:p>
          <a:p>
            <a:pPr>
              <a:lnSpc>
                <a:spcPct val="90000"/>
              </a:lnSpc>
              <a:spcAft>
                <a:spcPts val="600"/>
              </a:spcAft>
            </a:pPr>
            <a:r>
              <a:rPr lang="en-US" sz="2000"/>
              <a:t>To analyze and present the data, I employed </a:t>
            </a:r>
            <a:r>
              <a:rPr lang="en-US" sz="2000" b="1"/>
              <a:t>Exploratory Data Analysis (EDA)</a:t>
            </a:r>
            <a:r>
              <a:rPr lang="en-US" sz="2000"/>
              <a:t> techniques. The visualizations provided insights into trends and patterns across various metrics. Key visualization tools and methods used include:</a:t>
            </a:r>
            <a:endParaRPr lang="en-US" sz="2000" dirty="0"/>
          </a:p>
          <a:p>
            <a:pPr marL="285750" indent="-228600">
              <a:lnSpc>
                <a:spcPct val="90000"/>
              </a:lnSpc>
              <a:spcAft>
                <a:spcPts val="600"/>
              </a:spcAft>
              <a:buFont typeface="Arial" panose="020B0604020202020204" pitchFamily="34" charset="0"/>
              <a:buChar char="•"/>
            </a:pPr>
            <a:r>
              <a:rPr lang="en-US" sz="2000" b="1" dirty="0"/>
              <a:t>Pie Charts:</a:t>
            </a:r>
            <a:r>
              <a:rPr lang="en-US" sz="2000" dirty="0"/>
              <a:t> For comparing proportions, such as activity levels on specific days versus regular days.</a:t>
            </a:r>
          </a:p>
          <a:p>
            <a:pPr marL="285750" indent="-228600">
              <a:lnSpc>
                <a:spcPct val="90000"/>
              </a:lnSpc>
              <a:spcAft>
                <a:spcPts val="600"/>
              </a:spcAft>
              <a:buFont typeface="Arial" panose="020B0604020202020204" pitchFamily="34" charset="0"/>
              <a:buChar char="•"/>
            </a:pPr>
            <a:r>
              <a:rPr lang="en-US" sz="2000" b="1" dirty="0"/>
              <a:t>Bar Charts:</a:t>
            </a:r>
            <a:r>
              <a:rPr lang="en-US" sz="2000" dirty="0"/>
              <a:t> To illustrate trends across semesters or other time periods.</a:t>
            </a:r>
          </a:p>
          <a:p>
            <a:pPr marL="285750" indent="-228600">
              <a:lnSpc>
                <a:spcPct val="90000"/>
              </a:lnSpc>
              <a:spcAft>
                <a:spcPts val="600"/>
              </a:spcAft>
              <a:buFont typeface="Arial" panose="020B0604020202020204" pitchFamily="34" charset="0"/>
              <a:buChar char="•"/>
            </a:pPr>
            <a:r>
              <a:rPr lang="en-US" sz="2000" b="1" dirty="0"/>
              <a:t>Histograms:</a:t>
            </a:r>
            <a:r>
              <a:rPr lang="en-US" sz="2000" dirty="0"/>
              <a:t> For showing the distribution of activity data like steps or calories burned.</a:t>
            </a:r>
          </a:p>
          <a:p>
            <a:pPr marL="285750" indent="-228600">
              <a:lnSpc>
                <a:spcPct val="90000"/>
              </a:lnSpc>
              <a:spcAft>
                <a:spcPts val="600"/>
              </a:spcAft>
              <a:buFont typeface="Arial" panose="020B0604020202020204" pitchFamily="34" charset="0"/>
              <a:buChar char="•"/>
            </a:pPr>
            <a:r>
              <a:rPr lang="en-US" sz="2000" b="1" dirty="0"/>
              <a:t>Correlation Matrices:</a:t>
            </a:r>
            <a:r>
              <a:rPr lang="en-US" sz="2000" dirty="0"/>
              <a:t> To explore relationships between multiple variables, such as step counts, floors climbed, and active energy.</a:t>
            </a:r>
          </a:p>
          <a:p>
            <a:pPr indent="-228600">
              <a:lnSpc>
                <a:spcPct val="90000"/>
              </a:lnSpc>
              <a:spcAft>
                <a:spcPts val="600"/>
              </a:spcAft>
              <a:buFont typeface="Arial" panose="020B0604020202020204" pitchFamily="34" charset="0"/>
              <a:buChar char="•"/>
            </a:pPr>
            <a:r>
              <a:rPr lang="en-US" sz="2000" dirty="0"/>
              <a:t>These visualizations were critical in identifying meaningful patterns and understanding how academic workload influenced physical activity levels.</a:t>
            </a:r>
          </a:p>
          <a:p>
            <a:pPr indent="-228600">
              <a:lnSpc>
                <a:spcPct val="90000"/>
              </a:lnSpc>
              <a:spcAft>
                <a:spcPts val="600"/>
              </a:spcAft>
              <a:buFont typeface="Arial" panose="020B0604020202020204" pitchFamily="34" charset="0"/>
              <a:buChar char="•"/>
            </a:pPr>
            <a:endParaRPr lang="en-US" sz="1000"/>
          </a:p>
        </p:txBody>
      </p:sp>
      <p:pic>
        <p:nvPicPr>
          <p:cNvPr id="8" name="Graphic 7" descr="Bar chart">
            <a:extLst>
              <a:ext uri="{FF2B5EF4-FFF2-40B4-BE49-F238E27FC236}">
                <a16:creationId xmlns:a16="http://schemas.microsoft.com/office/drawing/2014/main" id="{DFA6DD8D-2017-C5C9-AFEB-A080EF1B7B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3504" y="1471968"/>
            <a:ext cx="5384528" cy="5384528"/>
          </a:xfrm>
          <a:prstGeom prst="rect">
            <a:avLst/>
          </a:prstGeom>
        </p:spPr>
      </p:pic>
      <p:grpSp>
        <p:nvGrpSpPr>
          <p:cNvPr id="11" name="Group 1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2" name="Rectangle 1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6756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68DBFA54-5EBC-932A-E637-3222140BDDAF}"/>
              </a:ext>
            </a:extLst>
          </p:cNvPr>
          <p:cNvSpPr txBox="1"/>
          <p:nvPr/>
        </p:nvSpPr>
        <p:spPr>
          <a:xfrm>
            <a:off x="662577" y="209691"/>
            <a:ext cx="3455821" cy="468214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buFont typeface="Arial" panose="020B0604020202020204" pitchFamily="34" charset="0"/>
              <a:buChar char="•"/>
            </a:pPr>
            <a:r>
              <a:rPr lang="en-US" b="1" dirty="0">
                <a:latin typeface="Calibri"/>
                <a:ea typeface="Calibri"/>
                <a:cs typeface="Calibri"/>
              </a:rPr>
              <a:t>Understanding the Correlation Between Metrics</a:t>
            </a:r>
            <a:endParaRPr lang="en-US">
              <a:latin typeface="Calibri"/>
              <a:ea typeface="Calibri"/>
              <a:cs typeface="Calibri"/>
            </a:endParaRPr>
          </a:p>
          <a:p>
            <a:pPr>
              <a:buFont typeface="Arial" panose="020B0604020202020204" pitchFamily="34" charset="0"/>
              <a:buChar char="•"/>
            </a:pPr>
            <a:r>
              <a:rPr lang="en-US" dirty="0">
                <a:latin typeface="Calibri"/>
                <a:ea typeface="+mn-lt"/>
                <a:cs typeface="+mn-lt"/>
              </a:rPr>
              <a:t>The correlation matrix shows how different activity metrics relate to each other based on my data:</a:t>
            </a:r>
            <a:endParaRPr lang="en-US" dirty="0">
              <a:latin typeface="Calibri"/>
              <a:ea typeface="Calibri"/>
              <a:cs typeface="Calibri"/>
            </a:endParaRPr>
          </a:p>
          <a:p>
            <a:pPr lvl="1">
              <a:buFont typeface="Arial" panose="020B0604020202020204" pitchFamily="34" charset="0"/>
              <a:buChar char="•"/>
            </a:pPr>
            <a:r>
              <a:rPr lang="en-US" b="1" dirty="0">
                <a:latin typeface="Calibri"/>
                <a:ea typeface="+mn-lt"/>
                <a:cs typeface="+mn-lt"/>
              </a:rPr>
              <a:t>Step Count and Active Calories</a:t>
            </a:r>
            <a:r>
              <a:rPr lang="en-US" dirty="0">
                <a:latin typeface="Calibri"/>
                <a:ea typeface="+mn-lt"/>
                <a:cs typeface="+mn-lt"/>
              </a:rPr>
              <a:t> have the strongest positive link (</a:t>
            </a:r>
            <a:r>
              <a:rPr lang="en-US" b="1" dirty="0">
                <a:latin typeface="Calibri"/>
                <a:ea typeface="+mn-lt"/>
                <a:cs typeface="+mn-lt"/>
              </a:rPr>
              <a:t>0.77</a:t>
            </a:r>
            <a:r>
              <a:rPr lang="en-US" dirty="0">
                <a:latin typeface="Calibri"/>
                <a:ea typeface="+mn-lt"/>
                <a:cs typeface="+mn-lt"/>
              </a:rPr>
              <a:t>), which makes sense as more steps usually mean more calories burned.</a:t>
            </a:r>
            <a:endParaRPr lang="en-US">
              <a:latin typeface="Calibri"/>
              <a:ea typeface="Calibri"/>
              <a:cs typeface="Calibri"/>
            </a:endParaRPr>
          </a:p>
          <a:p>
            <a:pPr lvl="1">
              <a:buFont typeface="Arial" panose="020B0604020202020204" pitchFamily="34" charset="0"/>
              <a:buChar char="•"/>
            </a:pPr>
            <a:r>
              <a:rPr lang="en-US" b="1" dirty="0">
                <a:latin typeface="Calibri"/>
                <a:ea typeface="+mn-lt"/>
                <a:cs typeface="+mn-lt"/>
              </a:rPr>
              <a:t>Floors Climbed</a:t>
            </a:r>
            <a:r>
              <a:rPr lang="en-US" dirty="0">
                <a:latin typeface="Calibri"/>
                <a:ea typeface="+mn-lt"/>
                <a:cs typeface="+mn-lt"/>
              </a:rPr>
              <a:t> also connects positively with </a:t>
            </a:r>
            <a:r>
              <a:rPr lang="en-US" b="1" dirty="0">
                <a:latin typeface="Calibri"/>
                <a:ea typeface="+mn-lt"/>
                <a:cs typeface="+mn-lt"/>
              </a:rPr>
              <a:t>Step Count (0.63)</a:t>
            </a:r>
            <a:r>
              <a:rPr lang="en-US" dirty="0">
                <a:latin typeface="Calibri"/>
                <a:ea typeface="+mn-lt"/>
                <a:cs typeface="+mn-lt"/>
              </a:rPr>
              <a:t> and </a:t>
            </a:r>
            <a:r>
              <a:rPr lang="en-US" b="1" dirty="0">
                <a:latin typeface="Calibri"/>
                <a:ea typeface="+mn-lt"/>
                <a:cs typeface="+mn-lt"/>
              </a:rPr>
              <a:t>Active Calories (0.51)</a:t>
            </a:r>
            <a:r>
              <a:rPr lang="en-US" dirty="0">
                <a:latin typeface="Calibri"/>
                <a:ea typeface="+mn-lt"/>
                <a:cs typeface="+mn-lt"/>
              </a:rPr>
              <a:t>, showing a moderate relationship.</a:t>
            </a:r>
            <a:endParaRPr lang="en-US">
              <a:latin typeface="Calibri"/>
              <a:ea typeface="Calibri"/>
              <a:cs typeface="Calibri"/>
            </a:endParaRPr>
          </a:p>
          <a:p>
            <a:pPr>
              <a:buFont typeface="Arial" panose="020B0604020202020204" pitchFamily="34" charset="0"/>
              <a:buChar char="•"/>
            </a:pPr>
            <a:r>
              <a:rPr lang="en-US" b="1" dirty="0">
                <a:latin typeface="Calibri"/>
                <a:ea typeface="+mn-lt"/>
                <a:cs typeface="+mn-lt"/>
              </a:rPr>
              <a:t>What This Means:</a:t>
            </a:r>
            <a:r>
              <a:rPr lang="en-US" dirty="0">
                <a:latin typeface="Calibri"/>
                <a:ea typeface="+mn-lt"/>
                <a:cs typeface="+mn-lt"/>
              </a:rPr>
              <a:t> Steps and active calories are closely tied together, so step count can be a good indicator of overall activity. This will help us see how activity changes with more schoolwork.</a:t>
            </a:r>
            <a:endParaRPr lang="en-US" dirty="0">
              <a:latin typeface="Calibri"/>
            </a:endParaRP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pic>
        <p:nvPicPr>
          <p:cNvPr id="5" name="Resim 4" descr="metin, ekran görüntüsü, diyagram, paralel içeren bir resim">
            <a:extLst>
              <a:ext uri="{FF2B5EF4-FFF2-40B4-BE49-F238E27FC236}">
                <a16:creationId xmlns:a16="http://schemas.microsoft.com/office/drawing/2014/main" id="{21F324B5-BC94-771F-D7E3-EF449A0B71A9}"/>
              </a:ext>
            </a:extLst>
          </p:cNvPr>
          <p:cNvPicPr>
            <a:picLocks noChangeAspect="1"/>
          </p:cNvPicPr>
          <p:nvPr/>
        </p:nvPicPr>
        <p:blipFill>
          <a:blip r:embed="rId2"/>
          <a:stretch>
            <a:fillRect/>
          </a:stretch>
        </p:blipFill>
        <p:spPr>
          <a:xfrm>
            <a:off x="5014976" y="741391"/>
            <a:ext cx="6334738" cy="5384528"/>
          </a:xfrm>
          <a:prstGeom prst="rect">
            <a:avLst/>
          </a:prstGeom>
        </p:spPr>
      </p:pic>
      <p:grpSp>
        <p:nvGrpSpPr>
          <p:cNvPr id="11" name="Group 1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2" name="Rectangle 1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30073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etin kutusu 5">
            <a:extLst>
              <a:ext uri="{FF2B5EF4-FFF2-40B4-BE49-F238E27FC236}">
                <a16:creationId xmlns:a16="http://schemas.microsoft.com/office/drawing/2014/main" id="{18C98CA4-2083-4D75-EB0A-E7FBAC069C1F}"/>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800" dirty="0">
                <a:latin typeface="Calibri"/>
                <a:ea typeface="Calibri"/>
                <a:cs typeface="Calibri"/>
              </a:rPr>
              <a:t>We can see that step count averages get lower towards the end of each </a:t>
            </a:r>
            <a:r>
              <a:rPr lang="en-US" sz="2800" err="1">
                <a:latin typeface="Calibri"/>
                <a:ea typeface="Calibri"/>
                <a:cs typeface="Calibri"/>
              </a:rPr>
              <a:t>semster</a:t>
            </a:r>
            <a:r>
              <a:rPr lang="en-US" sz="2800" dirty="0">
                <a:latin typeface="Calibri"/>
                <a:ea typeface="Calibri"/>
                <a:cs typeface="Calibri"/>
              </a:rPr>
              <a:t>. (that is when we have our final exams.)</a:t>
            </a:r>
          </a:p>
        </p:txBody>
      </p:sp>
      <p:pic>
        <p:nvPicPr>
          <p:cNvPr id="4" name="Resim 3" descr="metin, ekran görüntüsü, diyagram, öykü gelişim çizgisi">
            <a:extLst>
              <a:ext uri="{FF2B5EF4-FFF2-40B4-BE49-F238E27FC236}">
                <a16:creationId xmlns:a16="http://schemas.microsoft.com/office/drawing/2014/main" id="{1A89E72D-AA11-9B3B-9FE2-D7C198BA975C}"/>
              </a:ext>
            </a:extLst>
          </p:cNvPr>
          <p:cNvPicPr>
            <a:picLocks noChangeAspect="1"/>
          </p:cNvPicPr>
          <p:nvPr/>
        </p:nvPicPr>
        <p:blipFill>
          <a:blip r:embed="rId2"/>
          <a:stretch>
            <a:fillRect/>
          </a:stretch>
        </p:blipFill>
        <p:spPr>
          <a:xfrm>
            <a:off x="4370908" y="1199275"/>
            <a:ext cx="7520877" cy="4812108"/>
          </a:xfrm>
          <a:prstGeom prst="rect">
            <a:avLst/>
          </a:prstGeom>
        </p:spPr>
      </p:pic>
      <p:sp>
        <p:nvSpPr>
          <p:cNvPr id="7" name="Metin kutusu 6">
            <a:extLst>
              <a:ext uri="{FF2B5EF4-FFF2-40B4-BE49-F238E27FC236}">
                <a16:creationId xmlns:a16="http://schemas.microsoft.com/office/drawing/2014/main" id="{A64CE795-5882-ACA8-C3F7-3D1EDE0256D2}"/>
              </a:ext>
            </a:extLst>
          </p:cNvPr>
          <p:cNvSpPr txBox="1"/>
          <p:nvPr/>
        </p:nvSpPr>
        <p:spPr>
          <a:xfrm>
            <a:off x="471340" y="377072"/>
            <a:ext cx="874021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400" err="1"/>
              <a:t>To</a:t>
            </a:r>
            <a:r>
              <a:rPr lang="tr-TR" sz="2400" dirty="0"/>
              <a:t> start </a:t>
            </a:r>
            <a:r>
              <a:rPr lang="tr-TR" sz="2400" err="1"/>
              <a:t>with</a:t>
            </a:r>
            <a:r>
              <a:rPr lang="tr-TR" sz="2400" dirty="0"/>
              <a:t> </a:t>
            </a:r>
            <a:r>
              <a:rPr lang="tr-TR" sz="2400" err="1"/>
              <a:t>average</a:t>
            </a:r>
            <a:r>
              <a:rPr lang="tr-TR" sz="2400" dirty="0"/>
              <a:t> </a:t>
            </a:r>
            <a:r>
              <a:rPr lang="tr-TR" sz="2400" err="1"/>
              <a:t>steps</a:t>
            </a:r>
            <a:r>
              <a:rPr lang="tr-TR" sz="2400" dirty="0"/>
              <a:t> </a:t>
            </a:r>
            <a:r>
              <a:rPr lang="tr-TR" sz="2400" err="1"/>
              <a:t>made</a:t>
            </a:r>
            <a:r>
              <a:rPr lang="tr-TR" sz="2400" dirty="0"/>
              <a:t> </a:t>
            </a:r>
            <a:r>
              <a:rPr lang="tr-TR" sz="2400" err="1"/>
              <a:t>per</a:t>
            </a:r>
            <a:r>
              <a:rPr lang="tr-TR" sz="2400" dirty="0"/>
              <a:t> </a:t>
            </a:r>
            <a:r>
              <a:rPr lang="tr-TR" sz="2400" err="1"/>
              <a:t>week</a:t>
            </a:r>
            <a:r>
              <a:rPr lang="tr-TR" sz="2400" dirty="0"/>
              <a:t> </a:t>
            </a:r>
            <a:r>
              <a:rPr lang="tr-TR" sz="2400" err="1"/>
              <a:t>across</a:t>
            </a:r>
            <a:r>
              <a:rPr lang="tr-TR" sz="2400" dirty="0"/>
              <a:t> </a:t>
            </a:r>
            <a:r>
              <a:rPr lang="tr-TR" sz="2400" err="1"/>
              <a:t>all</a:t>
            </a:r>
            <a:r>
              <a:rPr lang="tr-TR" sz="2400" dirty="0"/>
              <a:t> </a:t>
            </a:r>
            <a:r>
              <a:rPr lang="tr-TR" sz="2400" err="1"/>
              <a:t>semesters</a:t>
            </a:r>
            <a:r>
              <a:rPr lang="tr-TR" sz="2400" dirty="0"/>
              <a:t>,</a:t>
            </a:r>
          </a:p>
        </p:txBody>
      </p:sp>
    </p:spTree>
    <p:extLst>
      <p:ext uri="{BB962C8B-B14F-4D97-AF65-F5344CB8AC3E}">
        <p14:creationId xmlns:p14="http://schemas.microsoft.com/office/powerpoint/2010/main" val="422440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DFD04D-C654-9003-E16F-3E378069B580}"/>
              </a:ext>
            </a:extLst>
          </p:cNvPr>
          <p:cNvSpPr>
            <a:spLocks noGrp="1"/>
          </p:cNvSpPr>
          <p:nvPr>
            <p:ph type="title"/>
          </p:nvPr>
        </p:nvSpPr>
        <p:spPr/>
        <p:txBody>
          <a:bodyPr/>
          <a:lstStyle/>
          <a:p>
            <a:r>
              <a:rPr lang="tr-TR" dirty="0" err="1"/>
              <a:t>Hypothesis</a:t>
            </a:r>
          </a:p>
        </p:txBody>
      </p:sp>
      <p:sp>
        <p:nvSpPr>
          <p:cNvPr id="3" name="İçerik Yer Tutucusu 2">
            <a:extLst>
              <a:ext uri="{FF2B5EF4-FFF2-40B4-BE49-F238E27FC236}">
                <a16:creationId xmlns:a16="http://schemas.microsoft.com/office/drawing/2014/main" id="{09A8B042-92F1-1C5E-CC5C-9BC770FE74BD}"/>
              </a:ext>
            </a:extLst>
          </p:cNvPr>
          <p:cNvSpPr>
            <a:spLocks noGrp="1"/>
          </p:cNvSpPr>
          <p:nvPr>
            <p:ph idx="1"/>
          </p:nvPr>
        </p:nvSpPr>
        <p:spPr>
          <a:xfrm>
            <a:off x="838200" y="1435179"/>
            <a:ext cx="10515600" cy="2833636"/>
          </a:xfrm>
        </p:spPr>
        <p:txBody>
          <a:bodyPr vert="horz" lIns="91440" tIns="45720" rIns="91440" bIns="45720" rtlCol="0" anchor="t">
            <a:normAutofit/>
          </a:bodyPr>
          <a:lstStyle/>
          <a:p>
            <a:pPr marL="457200" lvl="1" indent="0">
              <a:buFont typeface="Courier New" panose="020B0604020202020204" pitchFamily="34" charset="0"/>
              <a:buChar char="o"/>
            </a:pPr>
            <a:endParaRPr lang="tr-TR" dirty="0">
              <a:ea typeface="+mn-lt"/>
              <a:cs typeface="+mn-lt"/>
            </a:endParaRPr>
          </a:p>
          <a:p>
            <a:pPr lvl="1">
              <a:buFont typeface="Courier New" panose="020B0604020202020204" pitchFamily="34" charset="0"/>
              <a:buChar char="o"/>
            </a:pPr>
            <a:r>
              <a:rPr lang="tr-TR" dirty="0" err="1"/>
              <a:t>Null</a:t>
            </a:r>
            <a:r>
              <a:rPr lang="tr-TR" dirty="0"/>
              <a:t> </a:t>
            </a:r>
            <a:r>
              <a:rPr lang="tr-TR" dirty="0" err="1"/>
              <a:t>Hypothesis</a:t>
            </a:r>
            <a:r>
              <a:rPr lang="tr-TR" dirty="0"/>
              <a:t> (H₀): </a:t>
            </a:r>
            <a:r>
              <a:rPr lang="tr-TR" dirty="0" err="1"/>
              <a:t>There</a:t>
            </a:r>
            <a:r>
              <a:rPr lang="tr-TR" dirty="0"/>
              <a:t> is </a:t>
            </a:r>
            <a:r>
              <a:rPr lang="tr-TR" dirty="0" err="1"/>
              <a:t>no</a:t>
            </a:r>
            <a:r>
              <a:rPr lang="tr-TR" dirty="0"/>
              <a:t> </a:t>
            </a:r>
            <a:r>
              <a:rPr lang="tr-TR" dirty="0" err="1"/>
              <a:t>significant</a:t>
            </a:r>
            <a:r>
              <a:rPr lang="tr-TR" dirty="0"/>
              <a:t> </a:t>
            </a:r>
            <a:r>
              <a:rPr lang="tr-TR" dirty="0" err="1"/>
              <a:t>decrease</a:t>
            </a:r>
            <a:r>
              <a:rPr lang="tr-TR" dirty="0"/>
              <a:t> in step </a:t>
            </a:r>
            <a:r>
              <a:rPr lang="tr-TR" dirty="0" err="1"/>
              <a:t>count</a:t>
            </a:r>
            <a:r>
              <a:rPr lang="tr-TR" dirty="0"/>
              <a:t> </a:t>
            </a:r>
            <a:r>
              <a:rPr lang="tr-TR" dirty="0" err="1"/>
              <a:t>averages</a:t>
            </a:r>
            <a:r>
              <a:rPr lang="tr-TR" dirty="0"/>
              <a:t> </a:t>
            </a:r>
            <a:r>
              <a:rPr lang="tr-TR" dirty="0" err="1"/>
              <a:t>across</a:t>
            </a:r>
            <a:r>
              <a:rPr lang="tr-TR" dirty="0"/>
              <a:t> </a:t>
            </a:r>
            <a:r>
              <a:rPr lang="tr-TR" dirty="0" err="1"/>
              <a:t>semesters</a:t>
            </a:r>
            <a:r>
              <a:rPr lang="tr-TR" dirty="0"/>
              <a:t>.</a:t>
            </a:r>
          </a:p>
          <a:p>
            <a:pPr lvl="1">
              <a:buFont typeface="Courier New" panose="020B0604020202020204" pitchFamily="34" charset="0"/>
              <a:buChar char="o"/>
            </a:pPr>
            <a:endParaRPr lang="tr-TR" dirty="0"/>
          </a:p>
          <a:p>
            <a:pPr lvl="1">
              <a:buFont typeface="Courier New" panose="020B0604020202020204" pitchFamily="34" charset="0"/>
              <a:buChar char="o"/>
            </a:pPr>
            <a:endParaRPr lang="tr-TR" dirty="0"/>
          </a:p>
          <a:p>
            <a:pPr lvl="1">
              <a:buFont typeface="Courier New" panose="020B0604020202020204" pitchFamily="34" charset="0"/>
              <a:buChar char="o"/>
            </a:pPr>
            <a:r>
              <a:rPr lang="tr-TR" dirty="0"/>
              <a:t> </a:t>
            </a:r>
            <a:r>
              <a:rPr lang="tr-TR" dirty="0" err="1"/>
              <a:t>Alternative</a:t>
            </a:r>
            <a:r>
              <a:rPr lang="tr-TR" dirty="0"/>
              <a:t> </a:t>
            </a:r>
            <a:r>
              <a:rPr lang="tr-TR" dirty="0" err="1"/>
              <a:t>Hypothesis</a:t>
            </a:r>
            <a:r>
              <a:rPr lang="tr-TR" dirty="0"/>
              <a:t> (H₁): </a:t>
            </a:r>
            <a:r>
              <a:rPr lang="tr-TR" dirty="0" err="1"/>
              <a:t>There</a:t>
            </a:r>
            <a:r>
              <a:rPr lang="tr-TR" dirty="0"/>
              <a:t> is a </a:t>
            </a:r>
            <a:r>
              <a:rPr lang="tr-TR" dirty="0" err="1"/>
              <a:t>significant</a:t>
            </a:r>
            <a:r>
              <a:rPr lang="tr-TR" dirty="0"/>
              <a:t> </a:t>
            </a:r>
            <a:r>
              <a:rPr lang="tr-TR" dirty="0" err="1"/>
              <a:t>decrease</a:t>
            </a:r>
            <a:r>
              <a:rPr lang="tr-TR" dirty="0"/>
              <a:t> in step </a:t>
            </a:r>
            <a:r>
              <a:rPr lang="tr-TR" dirty="0" err="1"/>
              <a:t>count</a:t>
            </a:r>
            <a:r>
              <a:rPr lang="tr-TR" dirty="0"/>
              <a:t> </a:t>
            </a:r>
            <a:r>
              <a:rPr lang="tr-TR" dirty="0" err="1"/>
              <a:t>averages</a:t>
            </a:r>
            <a:r>
              <a:rPr lang="tr-TR" dirty="0"/>
              <a:t> </a:t>
            </a:r>
            <a:r>
              <a:rPr lang="tr-TR" dirty="0" err="1"/>
              <a:t>across</a:t>
            </a:r>
            <a:r>
              <a:rPr lang="tr-TR" dirty="0"/>
              <a:t> </a:t>
            </a:r>
            <a:r>
              <a:rPr lang="tr-TR" dirty="0" err="1"/>
              <a:t>semesters</a:t>
            </a:r>
            <a:r>
              <a:rPr lang="tr-TR" dirty="0"/>
              <a:t> </a:t>
            </a:r>
            <a:r>
              <a:rPr lang="tr-TR" dirty="0" err="1"/>
              <a:t>due</a:t>
            </a:r>
            <a:r>
              <a:rPr lang="tr-TR" dirty="0"/>
              <a:t> </a:t>
            </a:r>
            <a:r>
              <a:rPr lang="tr-TR" dirty="0" err="1"/>
              <a:t>to</a:t>
            </a:r>
            <a:r>
              <a:rPr lang="tr-TR" dirty="0"/>
              <a:t> </a:t>
            </a:r>
            <a:r>
              <a:rPr lang="tr-TR" dirty="0" err="1"/>
              <a:t>increasing</a:t>
            </a:r>
            <a:r>
              <a:rPr lang="tr-TR" dirty="0"/>
              <a:t> </a:t>
            </a:r>
            <a:r>
              <a:rPr lang="tr-TR" dirty="0" err="1"/>
              <a:t>academic</a:t>
            </a:r>
            <a:r>
              <a:rPr lang="tr-TR" dirty="0"/>
              <a:t> </a:t>
            </a:r>
            <a:r>
              <a:rPr lang="tr-TR" dirty="0" err="1"/>
              <a:t>workload</a:t>
            </a:r>
            <a:r>
              <a:rPr lang="tr-TR" dirty="0"/>
              <a:t>.</a:t>
            </a:r>
          </a:p>
        </p:txBody>
      </p:sp>
      <p:pic>
        <p:nvPicPr>
          <p:cNvPr id="4" name="Resim 3" descr="metin, ekran görüntüsü, yazı tipi, siyah içeren bir resim">
            <a:extLst>
              <a:ext uri="{FF2B5EF4-FFF2-40B4-BE49-F238E27FC236}">
                <a16:creationId xmlns:a16="http://schemas.microsoft.com/office/drawing/2014/main" id="{0BF9736B-3301-9685-A669-A5456454F565}"/>
              </a:ext>
            </a:extLst>
          </p:cNvPr>
          <p:cNvPicPr>
            <a:picLocks noChangeAspect="1"/>
          </p:cNvPicPr>
          <p:nvPr/>
        </p:nvPicPr>
        <p:blipFill>
          <a:blip r:embed="rId2"/>
          <a:stretch>
            <a:fillRect/>
          </a:stretch>
        </p:blipFill>
        <p:spPr>
          <a:xfrm>
            <a:off x="1315749" y="5340574"/>
            <a:ext cx="10391775" cy="1076325"/>
          </a:xfrm>
          <a:prstGeom prst="rect">
            <a:avLst/>
          </a:prstGeom>
        </p:spPr>
      </p:pic>
      <p:sp>
        <p:nvSpPr>
          <p:cNvPr id="5" name="Metin kutusu 4">
            <a:extLst>
              <a:ext uri="{FF2B5EF4-FFF2-40B4-BE49-F238E27FC236}">
                <a16:creationId xmlns:a16="http://schemas.microsoft.com/office/drawing/2014/main" id="{73934F8C-EC25-D599-EB5A-34B9751FBCE1}"/>
              </a:ext>
            </a:extLst>
          </p:cNvPr>
          <p:cNvSpPr txBox="1"/>
          <p:nvPr/>
        </p:nvSpPr>
        <p:spPr>
          <a:xfrm>
            <a:off x="602256" y="4661399"/>
            <a:ext cx="1141967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400" dirty="0" err="1"/>
              <a:t>Considering</a:t>
            </a:r>
            <a:r>
              <a:rPr lang="tr-TR" sz="2400" dirty="0"/>
              <a:t> </a:t>
            </a:r>
            <a:r>
              <a:rPr lang="tr-TR" sz="2400" dirty="0" err="1"/>
              <a:t>the</a:t>
            </a:r>
            <a:r>
              <a:rPr lang="tr-TR" sz="2400" dirty="0"/>
              <a:t> </a:t>
            </a:r>
            <a:r>
              <a:rPr lang="tr-TR" sz="2400" dirty="0" err="1"/>
              <a:t>level</a:t>
            </a:r>
            <a:r>
              <a:rPr lang="tr-TR" sz="2400" dirty="0"/>
              <a:t> of </a:t>
            </a:r>
            <a:r>
              <a:rPr lang="tr-TR" sz="2400" dirty="0" err="1"/>
              <a:t>significance</a:t>
            </a:r>
            <a:r>
              <a:rPr lang="tr-TR" sz="2400" dirty="0"/>
              <a:t> as 0.10, </a:t>
            </a:r>
            <a:r>
              <a:rPr lang="tr-TR" sz="2400" dirty="0" err="1"/>
              <a:t>using</a:t>
            </a:r>
            <a:r>
              <a:rPr lang="tr-TR" sz="2400" dirty="0"/>
              <a:t> T-test </a:t>
            </a:r>
            <a:r>
              <a:rPr lang="tr-TR" sz="2400" dirty="0" err="1"/>
              <a:t>method</a:t>
            </a:r>
            <a:r>
              <a:rPr lang="tr-TR" sz="2400" dirty="0"/>
              <a:t>, here is </a:t>
            </a:r>
            <a:r>
              <a:rPr lang="tr-TR" sz="2400" dirty="0" err="1"/>
              <a:t>the</a:t>
            </a:r>
            <a:r>
              <a:rPr lang="tr-TR" sz="2400" dirty="0"/>
              <a:t> </a:t>
            </a:r>
            <a:r>
              <a:rPr lang="tr-TR" sz="2400" dirty="0" err="1"/>
              <a:t>result</a:t>
            </a:r>
            <a:r>
              <a:rPr lang="tr-TR" sz="2400" dirty="0"/>
              <a:t>.</a:t>
            </a:r>
          </a:p>
        </p:txBody>
      </p:sp>
    </p:spTree>
    <p:extLst>
      <p:ext uri="{BB962C8B-B14F-4D97-AF65-F5344CB8AC3E}">
        <p14:creationId xmlns:p14="http://schemas.microsoft.com/office/powerpoint/2010/main" val="2306639082"/>
      </p:ext>
    </p:extLst>
  </p:cSld>
  <p:clrMapOvr>
    <a:masterClrMapping/>
  </p:clrMapOvr>
</p:sld>
</file>

<file path=ppt/theme/theme1.xml><?xml version="1.0" encoding="utf-8"?>
<a:theme xmlns:a="http://schemas.openxmlformats.org/drawingml/2006/main" name="Ofis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is">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Geniş ekran</PresentationFormat>
  <Slides>20</Slides>
  <Notes>0</Notes>
  <HiddenSlides>0</HiddenSlides>
  <ScaleCrop>false</ScaleCrop>
  <HeadingPairs>
    <vt:vector size="4" baseType="variant">
      <vt:variant>
        <vt:lpstr>Tema</vt:lpstr>
      </vt:variant>
      <vt:variant>
        <vt:i4>1</vt:i4>
      </vt:variant>
      <vt:variant>
        <vt:lpstr>Slayt Başlıkları</vt:lpstr>
      </vt:variant>
      <vt:variant>
        <vt:i4>20</vt:i4>
      </vt:variant>
    </vt:vector>
  </HeadingPairs>
  <TitlesOfParts>
    <vt:vector size="21" baseType="lpstr">
      <vt:lpstr>Ofis Teması</vt:lpstr>
      <vt:lpstr>Activity Metrics Under Academic Pressure</vt:lpstr>
      <vt:lpstr>Motivation</vt:lpstr>
      <vt:lpstr>My Dataset</vt:lpstr>
      <vt:lpstr>Steps of my project</vt:lpstr>
      <vt:lpstr>PowerPoint Sunusu</vt:lpstr>
      <vt:lpstr>DATA VISUALIZATION</vt:lpstr>
      <vt:lpstr>PowerPoint Sunusu</vt:lpstr>
      <vt:lpstr>PowerPoint Sunusu</vt:lpstr>
      <vt:lpstr>Hypothesis</vt:lpstr>
      <vt:lpstr>PowerPoint Sunusu</vt:lpstr>
      <vt:lpstr>PowerPoint Sunusu</vt:lpstr>
      <vt:lpstr>PowerPoint Sunusu</vt:lpstr>
      <vt:lpstr>PowerPoint Sunusu</vt:lpstr>
      <vt:lpstr>PowerPoint Sunusu</vt:lpstr>
      <vt:lpstr>PowerPoint Sunusu</vt:lpstr>
      <vt:lpstr>Hypothesis</vt:lpstr>
      <vt:lpstr>PowerPoint Sunusu</vt:lpstr>
      <vt:lpstr>My Findings</vt:lpstr>
      <vt:lpstr>Limitations </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689</cp:revision>
  <dcterms:created xsi:type="dcterms:W3CDTF">2025-01-10T02:00:38Z</dcterms:created>
  <dcterms:modified xsi:type="dcterms:W3CDTF">2025-01-10T20:07:25Z</dcterms:modified>
</cp:coreProperties>
</file>