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70" r:id="rId5"/>
    <p:sldId id="259" r:id="rId6"/>
    <p:sldId id="276" r:id="rId7"/>
    <p:sldId id="268" r:id="rId8"/>
    <p:sldId id="263" r:id="rId9"/>
    <p:sldId id="262" r:id="rId10"/>
    <p:sldId id="274" r:id="rId11"/>
    <p:sldId id="265" r:id="rId12"/>
    <p:sldId id="266" r:id="rId13"/>
    <p:sldId id="275" r:id="rId14"/>
    <p:sldId id="267" r:id="rId15"/>
    <p:sldId id="264" r:id="rId16"/>
    <p:sldId id="273" r:id="rId17"/>
    <p:sldId id="271" r:id="rId18"/>
    <p:sldId id="272" r:id="rId19"/>
    <p:sldId id="277"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FF413-8AB6-8CE4-FDD7-95133FDD3BC5}" v="5126" dt="2025-01-10T19:41:05.961"/>
    <p1510:client id="{871591C6-87BD-3E98-D70E-DE8854B1AC30}" v="108" dt="2025-01-10T02:24:20.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10.01.2025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10.01.2025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10.01.2025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10.01.2025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838200" y="451381"/>
            <a:ext cx="10512552" cy="4066540"/>
          </a:xfrm>
        </p:spPr>
        <p:txBody>
          <a:bodyPr anchor="b">
            <a:normAutofit/>
          </a:bodyPr>
          <a:lstStyle/>
          <a:p>
            <a:pPr algn="l"/>
            <a:r>
              <a:rPr lang="tr-TR" sz="6600">
                <a:latin typeface="Calibri"/>
                <a:ea typeface="+mj-lt"/>
                <a:cs typeface="+mj-lt"/>
              </a:rPr>
              <a:t>Activity Metrics Under Academic Pressure</a:t>
            </a:r>
          </a:p>
        </p:txBody>
      </p:sp>
      <p:sp>
        <p:nvSpPr>
          <p:cNvPr id="3" name="Alt Başlık 2"/>
          <p:cNvSpPr>
            <a:spLocks noGrp="1"/>
          </p:cNvSpPr>
          <p:nvPr>
            <p:ph type="subTitle" idx="1"/>
          </p:nvPr>
        </p:nvSpPr>
        <p:spPr>
          <a:xfrm>
            <a:off x="838199" y="4983276"/>
            <a:ext cx="10512552" cy="1126680"/>
          </a:xfrm>
        </p:spPr>
        <p:txBody>
          <a:bodyPr vert="horz" lIns="91440" tIns="45720" rIns="91440" bIns="45720" rtlCol="0">
            <a:normAutofit/>
          </a:bodyPr>
          <a:lstStyle/>
          <a:p>
            <a:pPr algn="l"/>
            <a:r>
              <a:rPr lang="tr-TR"/>
              <a:t>Arda </a:t>
            </a:r>
            <a:r>
              <a:rPr lang="tr-TR" err="1"/>
              <a:t>Cabaroglu</a:t>
            </a:r>
            <a:r>
              <a:rPr lang="tr-TR"/>
              <a:t> 32270</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Resim 3" descr="metin, ekran görüntüsü, diyagram, dikdörtgen içeren bir resim">
            <a:extLst>
              <a:ext uri="{FF2B5EF4-FFF2-40B4-BE49-F238E27FC236}">
                <a16:creationId xmlns:a16="http://schemas.microsoft.com/office/drawing/2014/main" id="{7B41F0FD-C1BF-4A31-BB41-11A4DA457117}"/>
              </a:ext>
            </a:extLst>
          </p:cNvPr>
          <p:cNvPicPr>
            <a:picLocks noChangeAspect="1"/>
          </p:cNvPicPr>
          <p:nvPr/>
        </p:nvPicPr>
        <p:blipFill>
          <a:blip r:embed="rId2"/>
          <a:srcRect t="5875"/>
          <a:stretch/>
        </p:blipFill>
        <p:spPr>
          <a:xfrm>
            <a:off x="837590" y="939612"/>
            <a:ext cx="10516840" cy="5918388"/>
          </a:xfrm>
          <a:prstGeom prst="rect">
            <a:avLst/>
          </a:prstGeom>
        </p:spPr>
      </p:pic>
      <p:sp>
        <p:nvSpPr>
          <p:cNvPr id="5" name="Metin kutusu 4">
            <a:extLst>
              <a:ext uri="{FF2B5EF4-FFF2-40B4-BE49-F238E27FC236}">
                <a16:creationId xmlns:a16="http://schemas.microsoft.com/office/drawing/2014/main" id="{21055772-DC44-9846-AF63-03DCCBD293A3}"/>
              </a:ext>
            </a:extLst>
          </p:cNvPr>
          <p:cNvSpPr txBox="1"/>
          <p:nvPr/>
        </p:nvSpPr>
        <p:spPr>
          <a:xfrm>
            <a:off x="360140" y="90298"/>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300">
                <a:solidFill>
                  <a:schemeClr val="tx1">
                    <a:lumMod val="85000"/>
                    <a:lumOff val="15000"/>
                  </a:schemeClr>
                </a:solidFill>
                <a:latin typeface="+mj-lt"/>
                <a:ea typeface="+mj-ea"/>
                <a:cs typeface="+mj-cs"/>
              </a:rPr>
              <a:t>We are able to clearly see that average steps per semester gets lower as the academic work load increase.</a:t>
            </a:r>
          </a:p>
        </p:txBody>
      </p:sp>
    </p:spTree>
    <p:extLst>
      <p:ext uri="{BB962C8B-B14F-4D97-AF65-F5344CB8AC3E}">
        <p14:creationId xmlns:p14="http://schemas.microsoft.com/office/powerpoint/2010/main" val="143364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46A4B365-628E-6491-94AC-E2B0EAF18F77}"/>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Looking at the floors climbed data, there seems to be no trend/relation. This is expected since it mostly depends on which level my dorm room is located for that semester.</a:t>
            </a:r>
          </a:p>
          <a:p>
            <a:pPr>
              <a:lnSpc>
                <a:spcPct val="90000"/>
              </a:lnSpc>
              <a:spcAft>
                <a:spcPts val="600"/>
              </a:spcAft>
            </a:pPr>
            <a:r>
              <a:rPr lang="en-US" sz="2000" dirty="0" err="1"/>
              <a:t>sophmore</a:t>
            </a:r>
            <a:r>
              <a:rPr lang="en-US" sz="2000" dirty="0"/>
              <a:t> 1: 0th floor, </a:t>
            </a:r>
            <a:r>
              <a:rPr lang="en-US" sz="2000" dirty="0" err="1"/>
              <a:t>sophmore</a:t>
            </a:r>
            <a:r>
              <a:rPr lang="en-US" sz="2000" dirty="0"/>
              <a:t> 2: 3rd floor</a:t>
            </a:r>
          </a:p>
          <a:p>
            <a:pPr>
              <a:lnSpc>
                <a:spcPct val="90000"/>
              </a:lnSpc>
              <a:spcAft>
                <a:spcPts val="600"/>
              </a:spcAft>
            </a:pPr>
            <a:r>
              <a:rPr lang="en-US" sz="2000" dirty="0"/>
              <a:t> It does not seem to reflect any study habits.</a:t>
            </a:r>
            <a:endParaRPr lang="en-US" dirty="0"/>
          </a:p>
        </p:txBody>
      </p:sp>
      <p:pic>
        <p:nvPicPr>
          <p:cNvPr id="4" name="Resim 3" descr="metin, ekran görüntüsü, diyagram, öykü gelişim çizgisi">
            <a:extLst>
              <a:ext uri="{FF2B5EF4-FFF2-40B4-BE49-F238E27FC236}">
                <a16:creationId xmlns:a16="http://schemas.microsoft.com/office/drawing/2014/main" id="{E0FD74F3-CDF5-BED7-CE1E-8D7C6B31C1FA}"/>
              </a:ext>
            </a:extLst>
          </p:cNvPr>
          <p:cNvPicPr>
            <a:picLocks noChangeAspect="1"/>
          </p:cNvPicPr>
          <p:nvPr/>
        </p:nvPicPr>
        <p:blipFill>
          <a:blip r:embed="rId2"/>
          <a:stretch>
            <a:fillRect/>
          </a:stretch>
        </p:blipFill>
        <p:spPr>
          <a:xfrm>
            <a:off x="4081223" y="821426"/>
            <a:ext cx="8112843" cy="5208851"/>
          </a:xfrm>
          <a:prstGeom prst="rect">
            <a:avLst/>
          </a:prstGeom>
        </p:spPr>
      </p:pic>
    </p:spTree>
    <p:extLst>
      <p:ext uri="{BB962C8B-B14F-4D97-AF65-F5344CB8AC3E}">
        <p14:creationId xmlns:p14="http://schemas.microsoft.com/office/powerpoint/2010/main" val="150448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114F15AD-ADF5-9091-2D0B-08725271AB4D}"/>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200" kern="1200">
                <a:solidFill>
                  <a:schemeClr val="tx1"/>
                </a:solidFill>
                <a:latin typeface="+mj-lt"/>
                <a:ea typeface="+mj-ea"/>
                <a:cs typeface="+mj-cs"/>
              </a:rPr>
              <a:t>This chart highlights the daily steps recorded throughout the Sophomore 2 semester, with exam days distinctly marked.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C2361B80-543B-9C89-62F8-73B53C824185}"/>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Despite marking these examination days, the data does not show a clear or consistent trend in daily step counts corresponding to these events.</a:t>
            </a:r>
          </a:p>
        </p:txBody>
      </p:sp>
      <p:pic>
        <p:nvPicPr>
          <p:cNvPr id="4" name="Resim 3" descr="metin, ekran görüntüsü, diyagram, öykü gelişim çizgisi">
            <a:extLst>
              <a:ext uri="{FF2B5EF4-FFF2-40B4-BE49-F238E27FC236}">
                <a16:creationId xmlns:a16="http://schemas.microsoft.com/office/drawing/2014/main" id="{5B567855-9020-89FB-4A2D-827F4C1ADFE2}"/>
              </a:ext>
            </a:extLst>
          </p:cNvPr>
          <p:cNvPicPr>
            <a:picLocks noChangeAspect="1"/>
          </p:cNvPicPr>
          <p:nvPr/>
        </p:nvPicPr>
        <p:blipFill>
          <a:blip r:embed="rId2"/>
          <a:stretch>
            <a:fillRect/>
          </a:stretch>
        </p:blipFill>
        <p:spPr>
          <a:xfrm>
            <a:off x="4503156" y="812795"/>
            <a:ext cx="7690909" cy="5402441"/>
          </a:xfrm>
          <a:prstGeom prst="rect">
            <a:avLst/>
          </a:prstGeom>
        </p:spPr>
      </p:pic>
    </p:spTree>
    <p:extLst>
      <p:ext uri="{BB962C8B-B14F-4D97-AF65-F5344CB8AC3E}">
        <p14:creationId xmlns:p14="http://schemas.microsoft.com/office/powerpoint/2010/main" val="14931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A484201A-85F3-AEBF-12F1-78A7892A68B8}"/>
              </a:ext>
            </a:extLst>
          </p:cNvPr>
          <p:cNvSpPr txBox="1"/>
          <p:nvPr/>
        </p:nvSpPr>
        <p:spPr>
          <a:xfrm>
            <a:off x="555366" y="2700150"/>
            <a:ext cx="3429000" cy="34107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000" dirty="0">
                <a:latin typeface="Calibri"/>
                <a:ea typeface="Calibri"/>
                <a:cs typeface="Calibri"/>
              </a:rPr>
              <a:t>To explore further, I analyzed the average steps taken on the </a:t>
            </a:r>
            <a:r>
              <a:rPr lang="en-US" sz="2000" b="1" dirty="0">
                <a:latin typeface="Calibri"/>
                <a:ea typeface="Calibri"/>
                <a:cs typeface="Calibri"/>
              </a:rPr>
              <a:t>days before exams</a:t>
            </a:r>
            <a:r>
              <a:rPr lang="en-US" sz="2000" dirty="0">
                <a:latin typeface="Calibri"/>
                <a:ea typeface="Calibri"/>
                <a:cs typeface="Calibri"/>
              </a:rPr>
              <a:t> and compared these with the average steps on regular days.</a:t>
            </a:r>
          </a:p>
          <a:p>
            <a:pPr marL="285750" indent="-228600">
              <a:lnSpc>
                <a:spcPct val="90000"/>
              </a:lnSpc>
              <a:spcAft>
                <a:spcPts val="600"/>
              </a:spcAft>
              <a:buFont typeface="Arial" panose="020B0604020202020204" pitchFamily="34" charset="0"/>
              <a:buChar char="•"/>
            </a:pPr>
            <a:r>
              <a:rPr lang="en-US" sz="2000" dirty="0">
                <a:latin typeface="Calibri"/>
                <a:ea typeface="Calibri"/>
                <a:cs typeface="Calibri"/>
              </a:rPr>
              <a:t>Surprisingly, the results show nearly equal distribution, with </a:t>
            </a:r>
            <a:r>
              <a:rPr lang="en-US" sz="2000" b="1" dirty="0">
                <a:latin typeface="Calibri"/>
                <a:ea typeface="Calibri"/>
                <a:cs typeface="Calibri"/>
              </a:rPr>
              <a:t>50.2% of steps taken on the day before exams</a:t>
            </a:r>
            <a:r>
              <a:rPr lang="en-US" sz="2000" dirty="0">
                <a:latin typeface="Calibri"/>
                <a:ea typeface="Calibri"/>
                <a:cs typeface="Calibri"/>
              </a:rPr>
              <a:t> and </a:t>
            </a:r>
            <a:r>
              <a:rPr lang="en-US" sz="2000" b="1" dirty="0">
                <a:latin typeface="Calibri"/>
                <a:ea typeface="Calibri"/>
                <a:cs typeface="Calibri"/>
              </a:rPr>
              <a:t>49.8% on regular days</a:t>
            </a:r>
            <a:r>
              <a:rPr lang="en-US" sz="2000" dirty="0">
                <a:latin typeface="Calibri"/>
                <a:ea typeface="Calibri"/>
                <a:cs typeface="Calibri"/>
              </a:rPr>
              <a:t>.</a:t>
            </a:r>
          </a:p>
          <a:p>
            <a:pPr indent="-228600">
              <a:lnSpc>
                <a:spcPct val="90000"/>
              </a:lnSpc>
              <a:spcAft>
                <a:spcPts val="600"/>
              </a:spcAft>
              <a:buFont typeface="Arial" panose="020B0604020202020204" pitchFamily="34" charset="0"/>
              <a:buChar char="•"/>
            </a:pPr>
            <a:endParaRPr lang="en-US" sz="1900"/>
          </a:p>
        </p:txBody>
      </p:sp>
      <p:pic>
        <p:nvPicPr>
          <p:cNvPr id="4" name="Resim 3" descr="metin, ekran görüntüsü, daire, yazı tipi içeren bir resim">
            <a:extLst>
              <a:ext uri="{FF2B5EF4-FFF2-40B4-BE49-F238E27FC236}">
                <a16:creationId xmlns:a16="http://schemas.microsoft.com/office/drawing/2014/main" id="{2F5E074A-4F22-B5BB-824F-E3E77808BECD}"/>
              </a:ext>
            </a:extLst>
          </p:cNvPr>
          <p:cNvPicPr>
            <a:picLocks noChangeAspect="1"/>
          </p:cNvPicPr>
          <p:nvPr/>
        </p:nvPicPr>
        <p:blipFill>
          <a:blip r:embed="rId2"/>
          <a:stretch>
            <a:fillRect/>
          </a:stretch>
        </p:blipFill>
        <p:spPr>
          <a:xfrm>
            <a:off x="4654296" y="857365"/>
            <a:ext cx="6903720" cy="5143270"/>
          </a:xfrm>
          <a:prstGeom prst="rect">
            <a:avLst/>
          </a:prstGeom>
        </p:spPr>
      </p:pic>
    </p:spTree>
    <p:extLst>
      <p:ext uri="{BB962C8B-B14F-4D97-AF65-F5344CB8AC3E}">
        <p14:creationId xmlns:p14="http://schemas.microsoft.com/office/powerpoint/2010/main" val="42310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etin kutusu 4">
            <a:extLst>
              <a:ext uri="{FF2B5EF4-FFF2-40B4-BE49-F238E27FC236}">
                <a16:creationId xmlns:a16="http://schemas.microsoft.com/office/drawing/2014/main" id="{A3C1E004-D125-57E1-DB5F-1CFFCAE14D99}"/>
              </a:ext>
            </a:extLst>
          </p:cNvPr>
          <p:cNvSpPr txBox="1"/>
          <p:nvPr/>
        </p:nvSpPr>
        <p:spPr>
          <a:xfrm>
            <a:off x="403625" y="2684095"/>
            <a:ext cx="3508329" cy="34928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Calibri"/>
                <a:ea typeface="Calibri"/>
                <a:cs typeface="Calibri"/>
              </a:rPr>
              <a:t>Looking at the active calorie data (missing data points were filled with the mean), still cant see something solid. </a:t>
            </a:r>
            <a:endParaRPr lang="tr-TR" sz="2000">
              <a:latin typeface="Calibri"/>
              <a:ea typeface="Calibri"/>
              <a:cs typeface="Calibri"/>
            </a:endParaRPr>
          </a:p>
          <a:p>
            <a:pPr indent="-228600">
              <a:lnSpc>
                <a:spcPct val="90000"/>
              </a:lnSpc>
              <a:spcAft>
                <a:spcPts val="600"/>
              </a:spcAft>
              <a:buFont typeface="Arial" panose="020B0604020202020204" pitchFamily="34" charset="0"/>
              <a:buChar char="•"/>
            </a:pPr>
            <a:r>
              <a:rPr lang="en-US" sz="2000" dirty="0">
                <a:latin typeface="Calibri"/>
                <a:ea typeface="Calibri"/>
                <a:cs typeface="Calibri"/>
              </a:rPr>
              <a:t>Lets run a test!</a:t>
            </a:r>
          </a:p>
        </p:txBody>
      </p:sp>
      <p:pic>
        <p:nvPicPr>
          <p:cNvPr id="4" name="Resim 3" descr="metin, ekran görüntüsü, paralel, diyagram içeren bir resim">
            <a:extLst>
              <a:ext uri="{FF2B5EF4-FFF2-40B4-BE49-F238E27FC236}">
                <a16:creationId xmlns:a16="http://schemas.microsoft.com/office/drawing/2014/main" id="{61399500-4D65-E9FF-36BA-FCA8CCE7B1BF}"/>
              </a:ext>
            </a:extLst>
          </p:cNvPr>
          <p:cNvPicPr>
            <a:picLocks noChangeAspect="1"/>
          </p:cNvPicPr>
          <p:nvPr/>
        </p:nvPicPr>
        <p:blipFill>
          <a:blip r:embed="rId2"/>
          <a:stretch>
            <a:fillRect/>
          </a:stretch>
        </p:blipFill>
        <p:spPr>
          <a:xfrm>
            <a:off x="3916807" y="1000194"/>
            <a:ext cx="8278650" cy="5171474"/>
          </a:xfrm>
          <a:prstGeom prst="rect">
            <a:avLst/>
          </a:prstGeom>
        </p:spPr>
      </p:pic>
    </p:spTree>
    <p:extLst>
      <p:ext uri="{BB962C8B-B14F-4D97-AF65-F5344CB8AC3E}">
        <p14:creationId xmlns:p14="http://schemas.microsoft.com/office/powerpoint/2010/main" val="415801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FD04D-C654-9003-E16F-3E378069B580}"/>
              </a:ext>
            </a:extLst>
          </p:cNvPr>
          <p:cNvSpPr>
            <a:spLocks noGrp="1"/>
          </p:cNvSpPr>
          <p:nvPr>
            <p:ph type="title"/>
          </p:nvPr>
        </p:nvSpPr>
        <p:spPr/>
        <p:txBody>
          <a:bodyPr/>
          <a:lstStyle/>
          <a:p>
            <a:r>
              <a:rPr lang="tr-TR"/>
              <a:t>Hypothesis</a:t>
            </a:r>
          </a:p>
        </p:txBody>
      </p:sp>
      <p:sp>
        <p:nvSpPr>
          <p:cNvPr id="3" name="İçerik Yer Tutucusu 2">
            <a:extLst>
              <a:ext uri="{FF2B5EF4-FFF2-40B4-BE49-F238E27FC236}">
                <a16:creationId xmlns:a16="http://schemas.microsoft.com/office/drawing/2014/main" id="{09A8B042-92F1-1C5E-CC5C-9BC770FE74BD}"/>
              </a:ext>
            </a:extLst>
          </p:cNvPr>
          <p:cNvSpPr>
            <a:spLocks noGrp="1"/>
          </p:cNvSpPr>
          <p:nvPr>
            <p:ph idx="1"/>
          </p:nvPr>
        </p:nvSpPr>
        <p:spPr>
          <a:xfrm>
            <a:off x="838200" y="1435179"/>
            <a:ext cx="10515600" cy="2833636"/>
          </a:xfrm>
        </p:spPr>
        <p:txBody>
          <a:bodyPr vert="horz" lIns="91440" tIns="45720" rIns="91440" bIns="45720" rtlCol="0" anchor="t">
            <a:normAutofit/>
          </a:bodyPr>
          <a:lstStyle/>
          <a:p>
            <a:pPr marL="457200" lvl="1" indent="0">
              <a:buFont typeface="Courier New" panose="020B0604020202020204" pitchFamily="34" charset="0"/>
              <a:buChar char="o"/>
            </a:pPr>
            <a:endParaRPr lang="tr-TR" dirty="0">
              <a:ea typeface="+mn-lt"/>
              <a:cs typeface="+mn-lt"/>
            </a:endParaRPr>
          </a:p>
          <a:p>
            <a:pPr lvl="1">
              <a:buFont typeface="Courier New" panose="020B0604020202020204" pitchFamily="34" charset="0"/>
              <a:buChar char="o"/>
            </a:pPr>
            <a:r>
              <a:rPr lang="tr-TR" dirty="0" err="1"/>
              <a:t>Null</a:t>
            </a:r>
            <a:r>
              <a:rPr lang="tr-TR" dirty="0"/>
              <a:t> </a:t>
            </a:r>
            <a:r>
              <a:rPr lang="tr-TR" dirty="0" err="1"/>
              <a:t>Hypothesis</a:t>
            </a:r>
            <a:r>
              <a:rPr lang="tr-TR" dirty="0"/>
              <a:t> (H₀): </a:t>
            </a:r>
            <a:r>
              <a:rPr lang="tr-TR" dirty="0">
                <a:ea typeface="+mn-lt"/>
                <a:cs typeface="+mn-lt"/>
              </a:rPr>
              <a:t>No </a:t>
            </a:r>
            <a:r>
              <a:rPr lang="tr-TR" dirty="0" err="1">
                <a:ea typeface="+mn-lt"/>
                <a:cs typeface="+mn-lt"/>
              </a:rPr>
              <a:t>significant</a:t>
            </a:r>
            <a:r>
              <a:rPr lang="tr-TR" dirty="0">
                <a:ea typeface="+mn-lt"/>
                <a:cs typeface="+mn-lt"/>
              </a:rPr>
              <a:t> </a:t>
            </a:r>
            <a:r>
              <a:rPr lang="tr-TR" dirty="0" err="1">
                <a:ea typeface="+mn-lt"/>
                <a:cs typeface="+mn-lt"/>
              </a:rPr>
              <a:t>difference</a:t>
            </a:r>
            <a:r>
              <a:rPr lang="tr-TR" dirty="0">
                <a:ea typeface="+mn-lt"/>
                <a:cs typeface="+mn-lt"/>
              </a:rPr>
              <a:t> in </a:t>
            </a:r>
            <a:r>
              <a:rPr lang="tr-TR" dirty="0" err="1">
                <a:ea typeface="+mn-lt"/>
                <a:cs typeface="+mn-lt"/>
              </a:rPr>
              <a:t>active</a:t>
            </a:r>
            <a:r>
              <a:rPr lang="tr-TR" dirty="0">
                <a:ea typeface="+mn-lt"/>
                <a:cs typeface="+mn-lt"/>
              </a:rPr>
              <a:t> </a:t>
            </a:r>
            <a:r>
              <a:rPr lang="tr-TR" dirty="0" err="1">
                <a:ea typeface="+mn-lt"/>
                <a:cs typeface="+mn-lt"/>
              </a:rPr>
              <a:t>calories</a:t>
            </a:r>
            <a:r>
              <a:rPr lang="tr-TR" dirty="0">
                <a:ea typeface="+mn-lt"/>
                <a:cs typeface="+mn-lt"/>
              </a:rPr>
              <a:t> on </a:t>
            </a:r>
            <a:r>
              <a:rPr lang="tr-TR" dirty="0" err="1">
                <a:ea typeface="+mn-lt"/>
                <a:cs typeface="+mn-lt"/>
              </a:rPr>
              <a:t>exam</a:t>
            </a:r>
            <a:r>
              <a:rPr lang="tr-TR" dirty="0">
                <a:ea typeface="+mn-lt"/>
                <a:cs typeface="+mn-lt"/>
              </a:rPr>
              <a:t>/</a:t>
            </a:r>
            <a:r>
              <a:rPr lang="tr-TR" dirty="0" err="1">
                <a:ea typeface="+mn-lt"/>
                <a:cs typeface="+mn-lt"/>
              </a:rPr>
              <a:t>midterm</a:t>
            </a:r>
            <a:r>
              <a:rPr lang="tr-TR" dirty="0">
                <a:ea typeface="+mn-lt"/>
                <a:cs typeface="+mn-lt"/>
              </a:rPr>
              <a:t> </a:t>
            </a:r>
            <a:r>
              <a:rPr lang="tr-TR" dirty="0" err="1">
                <a:ea typeface="+mn-lt"/>
                <a:cs typeface="+mn-lt"/>
              </a:rPr>
              <a:t>days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regular</a:t>
            </a:r>
            <a:r>
              <a:rPr lang="tr-TR" dirty="0">
                <a:ea typeface="+mn-lt"/>
                <a:cs typeface="+mn-lt"/>
              </a:rPr>
              <a:t> </a:t>
            </a:r>
            <a:r>
              <a:rPr lang="tr-TR" dirty="0" err="1">
                <a:ea typeface="+mn-lt"/>
                <a:cs typeface="+mn-lt"/>
              </a:rPr>
              <a:t>days</a:t>
            </a:r>
            <a:r>
              <a:rPr lang="tr-TR" dirty="0">
                <a:ea typeface="+mn-lt"/>
                <a:cs typeface="+mn-lt"/>
              </a:rPr>
              <a:t>.</a:t>
            </a:r>
          </a:p>
          <a:p>
            <a:pPr lvl="1">
              <a:buFont typeface="Courier New" panose="020B0604020202020204" pitchFamily="34" charset="0"/>
              <a:buChar char="o"/>
            </a:pPr>
            <a:endParaRPr lang="tr-TR" dirty="0"/>
          </a:p>
          <a:p>
            <a:pPr lvl="1">
              <a:buFont typeface="Courier New" panose="020B0604020202020204" pitchFamily="34" charset="0"/>
              <a:buChar char="o"/>
            </a:pPr>
            <a:endParaRPr lang="tr-TR" dirty="0"/>
          </a:p>
          <a:p>
            <a:pPr lvl="1">
              <a:buFont typeface="Courier New" panose="020B0604020202020204" pitchFamily="34" charset="0"/>
              <a:buChar char="o"/>
            </a:pPr>
            <a:r>
              <a:rPr lang="tr-TR" dirty="0"/>
              <a:t> </a:t>
            </a:r>
            <a:r>
              <a:rPr lang="tr-TR" dirty="0" err="1"/>
              <a:t>Alternative</a:t>
            </a:r>
            <a:r>
              <a:rPr lang="tr-TR" dirty="0"/>
              <a:t> </a:t>
            </a:r>
            <a:r>
              <a:rPr lang="tr-TR" dirty="0" err="1"/>
              <a:t>Hypothesis</a:t>
            </a:r>
            <a:r>
              <a:rPr lang="tr-TR" dirty="0"/>
              <a:t> (H₁): </a:t>
            </a:r>
            <a:r>
              <a:rPr lang="tr-TR" dirty="0">
                <a:ea typeface="+mn-lt"/>
                <a:cs typeface="+mn-lt"/>
              </a:rPr>
              <a:t>Active </a:t>
            </a:r>
            <a:r>
              <a:rPr lang="tr-TR" dirty="0" err="1">
                <a:ea typeface="+mn-lt"/>
                <a:cs typeface="+mn-lt"/>
              </a:rPr>
              <a:t>calories</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significantly</a:t>
            </a:r>
            <a:r>
              <a:rPr lang="tr-TR" dirty="0">
                <a:ea typeface="+mn-lt"/>
                <a:cs typeface="+mn-lt"/>
              </a:rPr>
              <a:t> </a:t>
            </a:r>
            <a:r>
              <a:rPr lang="tr-TR" dirty="0" err="1">
                <a:ea typeface="+mn-lt"/>
                <a:cs typeface="+mn-lt"/>
              </a:rPr>
              <a:t>lower</a:t>
            </a:r>
            <a:r>
              <a:rPr lang="tr-TR" dirty="0">
                <a:ea typeface="+mn-lt"/>
                <a:cs typeface="+mn-lt"/>
              </a:rPr>
              <a:t> on </a:t>
            </a:r>
            <a:r>
              <a:rPr lang="tr-TR" dirty="0" err="1">
                <a:ea typeface="+mn-lt"/>
                <a:cs typeface="+mn-lt"/>
              </a:rPr>
              <a:t>exam</a:t>
            </a:r>
            <a:r>
              <a:rPr lang="tr-TR" dirty="0">
                <a:ea typeface="+mn-lt"/>
                <a:cs typeface="+mn-lt"/>
              </a:rPr>
              <a:t>/</a:t>
            </a:r>
            <a:r>
              <a:rPr lang="tr-TR" dirty="0" err="1">
                <a:ea typeface="+mn-lt"/>
                <a:cs typeface="+mn-lt"/>
              </a:rPr>
              <a:t>midterm</a:t>
            </a:r>
            <a:r>
              <a:rPr lang="tr-TR" dirty="0">
                <a:ea typeface="+mn-lt"/>
                <a:cs typeface="+mn-lt"/>
              </a:rPr>
              <a:t> </a:t>
            </a:r>
            <a:r>
              <a:rPr lang="tr-TR" dirty="0" err="1">
                <a:ea typeface="+mn-lt"/>
                <a:cs typeface="+mn-lt"/>
              </a:rPr>
              <a:t>days</a:t>
            </a:r>
            <a:r>
              <a:rPr lang="tr-TR" dirty="0">
                <a:ea typeface="+mn-lt"/>
                <a:cs typeface="+mn-lt"/>
              </a:rPr>
              <a:t>.</a:t>
            </a:r>
          </a:p>
        </p:txBody>
      </p:sp>
      <p:sp>
        <p:nvSpPr>
          <p:cNvPr id="5" name="Metin kutusu 4">
            <a:extLst>
              <a:ext uri="{FF2B5EF4-FFF2-40B4-BE49-F238E27FC236}">
                <a16:creationId xmlns:a16="http://schemas.microsoft.com/office/drawing/2014/main" id="{73934F8C-EC25-D599-EB5A-34B9751FBCE1}"/>
              </a:ext>
            </a:extLst>
          </p:cNvPr>
          <p:cNvSpPr txBox="1"/>
          <p:nvPr/>
        </p:nvSpPr>
        <p:spPr>
          <a:xfrm>
            <a:off x="1313876" y="4856621"/>
            <a:ext cx="94611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err="1"/>
              <a:t>Considering</a:t>
            </a:r>
            <a:r>
              <a:rPr lang="tr-TR" sz="2400" dirty="0"/>
              <a:t> </a:t>
            </a:r>
            <a:r>
              <a:rPr lang="tr-TR" sz="2400" dirty="0" err="1"/>
              <a:t>the</a:t>
            </a:r>
            <a:r>
              <a:rPr lang="tr-TR" sz="2400" dirty="0"/>
              <a:t> </a:t>
            </a:r>
            <a:r>
              <a:rPr lang="tr-TR" sz="2400" dirty="0" err="1"/>
              <a:t>level</a:t>
            </a:r>
            <a:r>
              <a:rPr lang="tr-TR" sz="2400" dirty="0"/>
              <a:t> of </a:t>
            </a:r>
            <a:r>
              <a:rPr lang="tr-TR" sz="2400" dirty="0" err="1"/>
              <a:t>significance</a:t>
            </a:r>
            <a:r>
              <a:rPr lang="tr-TR" sz="2400" dirty="0"/>
              <a:t> as 0.10, </a:t>
            </a:r>
            <a:r>
              <a:rPr lang="tr-TR" sz="2400" dirty="0" err="1"/>
              <a:t>Conclusion</a:t>
            </a:r>
            <a:r>
              <a:rPr lang="tr-TR" sz="2400" dirty="0"/>
              <a:t> of T test:</a:t>
            </a:r>
          </a:p>
        </p:txBody>
      </p:sp>
      <p:pic>
        <p:nvPicPr>
          <p:cNvPr id="6" name="Resim 5" descr="metin, yazı tipi, ekran görüntüsü, siyah içeren bir resim&#10;&#10;Açıklama otomatik olarak oluşturuldu">
            <a:extLst>
              <a:ext uri="{FF2B5EF4-FFF2-40B4-BE49-F238E27FC236}">
                <a16:creationId xmlns:a16="http://schemas.microsoft.com/office/drawing/2014/main" id="{40B89BF9-AC6A-EC5A-3F2C-7EF4578B4F5C}"/>
              </a:ext>
            </a:extLst>
          </p:cNvPr>
          <p:cNvPicPr>
            <a:picLocks noChangeAspect="1"/>
          </p:cNvPicPr>
          <p:nvPr/>
        </p:nvPicPr>
        <p:blipFill>
          <a:blip r:embed="rId2"/>
          <a:stretch>
            <a:fillRect/>
          </a:stretch>
        </p:blipFill>
        <p:spPr>
          <a:xfrm>
            <a:off x="1316182" y="5403939"/>
            <a:ext cx="9540745" cy="1100731"/>
          </a:xfrm>
          <a:prstGeom prst="rect">
            <a:avLst/>
          </a:prstGeom>
        </p:spPr>
      </p:pic>
    </p:spTree>
    <p:extLst>
      <p:ext uri="{BB962C8B-B14F-4D97-AF65-F5344CB8AC3E}">
        <p14:creationId xmlns:p14="http://schemas.microsoft.com/office/powerpoint/2010/main" val="211995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dikdörtgen, çizgi içeren bir resim&#10;&#10;Açıklama otomatik olarak oluşturuldu">
            <a:extLst>
              <a:ext uri="{FF2B5EF4-FFF2-40B4-BE49-F238E27FC236}">
                <a16:creationId xmlns:a16="http://schemas.microsoft.com/office/drawing/2014/main" id="{A1F53A48-C942-D7DC-7250-925762F8684C}"/>
              </a:ext>
            </a:extLst>
          </p:cNvPr>
          <p:cNvPicPr>
            <a:picLocks noChangeAspect="1"/>
          </p:cNvPicPr>
          <p:nvPr/>
        </p:nvPicPr>
        <p:blipFill>
          <a:blip r:embed="rId2"/>
          <a:stretch>
            <a:fillRect/>
          </a:stretch>
        </p:blipFill>
        <p:spPr>
          <a:xfrm>
            <a:off x="-1134" y="205292"/>
            <a:ext cx="4921058" cy="3654389"/>
          </a:xfrm>
          <a:prstGeom prst="rect">
            <a:avLst/>
          </a:pr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yazı tipi, ekran görüntüsü, beyaz içeren bir resim&#10;&#10;Açıklama otomatik olarak oluşturuldu">
            <a:extLst>
              <a:ext uri="{FF2B5EF4-FFF2-40B4-BE49-F238E27FC236}">
                <a16:creationId xmlns:a16="http://schemas.microsoft.com/office/drawing/2014/main" id="{C8D8FE63-F30D-3B67-4ED5-E814104D2B5E}"/>
              </a:ext>
            </a:extLst>
          </p:cNvPr>
          <p:cNvPicPr>
            <a:picLocks noChangeAspect="1"/>
          </p:cNvPicPr>
          <p:nvPr/>
        </p:nvPicPr>
        <p:blipFill>
          <a:blip r:embed="rId3"/>
          <a:stretch>
            <a:fillRect/>
          </a:stretch>
        </p:blipFill>
        <p:spPr>
          <a:xfrm>
            <a:off x="320040" y="4726241"/>
            <a:ext cx="3995928" cy="945515"/>
          </a:xfrm>
          <a:prstGeom prst="rect">
            <a:avLst/>
          </a:prstGeom>
        </p:spPr>
      </p:pic>
      <p:sp>
        <p:nvSpPr>
          <p:cNvPr id="6" name="Metin kutusu 5">
            <a:extLst>
              <a:ext uri="{FF2B5EF4-FFF2-40B4-BE49-F238E27FC236}">
                <a16:creationId xmlns:a16="http://schemas.microsoft.com/office/drawing/2014/main" id="{A3A246D0-9EB5-CC0A-984F-4CC26A3EF157}"/>
              </a:ext>
            </a:extLst>
          </p:cNvPr>
          <p:cNvSpPr txBox="1"/>
          <p:nvPr/>
        </p:nvSpPr>
        <p:spPr>
          <a:xfrm>
            <a:off x="5118668" y="2694029"/>
            <a:ext cx="6755626" cy="34838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"We observed that the average active calories burned on exam days (439.78 kcal) are slightly lower compared to non-exam days (528.69 kcal), as expected. However, the difference was not statistically significant, and the Null Hypothesis could not be rejected. This suggests that exam days may not drastically impact active calorie expenditure, but other factors might also play a role."</a:t>
            </a:r>
          </a:p>
        </p:txBody>
      </p:sp>
    </p:spTree>
    <p:extLst>
      <p:ext uri="{BB962C8B-B14F-4D97-AF65-F5344CB8AC3E}">
        <p14:creationId xmlns:p14="http://schemas.microsoft.com/office/powerpoint/2010/main" val="328992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78999A-35B1-71AC-5EE7-85A918F3626A}"/>
              </a:ext>
            </a:extLst>
          </p:cNvPr>
          <p:cNvSpPr>
            <a:spLocks noGrp="1"/>
          </p:cNvSpPr>
          <p:nvPr>
            <p:ph type="title"/>
          </p:nvPr>
        </p:nvSpPr>
        <p:spPr/>
        <p:txBody>
          <a:bodyPr/>
          <a:lstStyle/>
          <a:p>
            <a:r>
              <a:rPr lang="tr-TR" dirty="0"/>
              <a:t>My </a:t>
            </a:r>
            <a:r>
              <a:rPr lang="tr-TR" dirty="0" err="1"/>
              <a:t>Findings</a:t>
            </a:r>
          </a:p>
        </p:txBody>
      </p:sp>
      <p:sp>
        <p:nvSpPr>
          <p:cNvPr id="4" name="Metin kutusu 3">
            <a:extLst>
              <a:ext uri="{FF2B5EF4-FFF2-40B4-BE49-F238E27FC236}">
                <a16:creationId xmlns:a16="http://schemas.microsoft.com/office/drawing/2014/main" id="{C2F57686-F173-188E-0A49-3429610468ED}"/>
              </a:ext>
            </a:extLst>
          </p:cNvPr>
          <p:cNvSpPr txBox="1"/>
          <p:nvPr/>
        </p:nvSpPr>
        <p:spPr>
          <a:xfrm>
            <a:off x="884038" y="1603057"/>
            <a:ext cx="1078527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dirty="0"/>
          </a:p>
          <a:p>
            <a:r>
              <a:rPr lang="tr-TR" b="1" err="1">
                <a:ea typeface="+mn-lt"/>
                <a:cs typeface="+mn-lt"/>
              </a:rPr>
              <a:t>Floor</a:t>
            </a:r>
            <a:r>
              <a:rPr lang="tr-TR" b="1" dirty="0">
                <a:ea typeface="+mn-lt"/>
                <a:cs typeface="+mn-lt"/>
              </a:rPr>
              <a:t> </a:t>
            </a:r>
            <a:r>
              <a:rPr lang="tr-TR" b="1" err="1">
                <a:ea typeface="+mn-lt"/>
                <a:cs typeface="+mn-lt"/>
              </a:rPr>
              <a:t>Counts</a:t>
            </a:r>
            <a:r>
              <a:rPr lang="tr-TR" b="1" dirty="0">
                <a:ea typeface="+mn-lt"/>
                <a:cs typeface="+mn-lt"/>
              </a:rPr>
              <a:t>:</a:t>
            </a:r>
            <a:endParaRPr lang="tr-TR" dirty="0">
              <a:ea typeface="+mn-lt"/>
              <a:cs typeface="+mn-lt"/>
            </a:endParaRPr>
          </a:p>
          <a:p>
            <a:pPr marL="285750" lvl="1" indent="-285750">
              <a:buFont typeface="Arial"/>
              <a:buChar char="•"/>
            </a:pPr>
            <a:r>
              <a:rPr lang="tr-TR" dirty="0">
                <a:ea typeface="+mn-lt"/>
                <a:cs typeface="+mn-lt"/>
              </a:rPr>
              <a:t>No </a:t>
            </a:r>
            <a:r>
              <a:rPr lang="tr-TR" dirty="0" err="1">
                <a:ea typeface="+mn-lt"/>
                <a:cs typeface="+mn-lt"/>
              </a:rPr>
              <a:t>observable</a:t>
            </a:r>
            <a:r>
              <a:rPr lang="tr-TR" dirty="0">
                <a:ea typeface="+mn-lt"/>
                <a:cs typeface="+mn-lt"/>
              </a:rPr>
              <a:t> </a:t>
            </a:r>
            <a:r>
              <a:rPr lang="tr-TR" dirty="0" err="1">
                <a:ea typeface="+mn-lt"/>
                <a:cs typeface="+mn-lt"/>
              </a:rPr>
              <a:t>relationship</a:t>
            </a:r>
            <a:r>
              <a:rPr lang="tr-TR" dirty="0">
                <a:ea typeface="+mn-lt"/>
                <a:cs typeface="+mn-lt"/>
              </a:rPr>
              <a:t> between floor counts and academic workload.</a:t>
            </a:r>
          </a:p>
          <a:p>
            <a:pPr marL="285750" lvl="1" indent="-285750">
              <a:buFont typeface="Arial"/>
              <a:buChar char="•"/>
            </a:pPr>
            <a:r>
              <a:rPr lang="tr-TR" dirty="0" err="1">
                <a:ea typeface="+mn-lt"/>
                <a:cs typeface="+mn-lt"/>
              </a:rPr>
              <a:t>The</a:t>
            </a:r>
            <a:r>
              <a:rPr lang="tr-TR" dirty="0">
                <a:ea typeface="+mn-lt"/>
                <a:cs typeface="+mn-lt"/>
              </a:rPr>
              <a:t> </a:t>
            </a:r>
            <a:r>
              <a:rPr lang="tr-TR" dirty="0" err="1">
                <a:ea typeface="+mn-lt"/>
                <a:cs typeface="+mn-lt"/>
              </a:rPr>
              <a:t>variations</a:t>
            </a:r>
            <a:r>
              <a:rPr lang="tr-TR" dirty="0">
                <a:ea typeface="+mn-lt"/>
                <a:cs typeface="+mn-lt"/>
              </a:rPr>
              <a:t> </a:t>
            </a:r>
            <a:r>
              <a:rPr lang="tr-TR" dirty="0" err="1">
                <a:ea typeface="+mn-lt"/>
                <a:cs typeface="+mn-lt"/>
              </a:rPr>
              <a:t>were</a:t>
            </a:r>
            <a:r>
              <a:rPr lang="tr-TR" dirty="0">
                <a:ea typeface="+mn-lt"/>
                <a:cs typeface="+mn-lt"/>
              </a:rPr>
              <a:t> primarily influenced by the location of my dorm room:</a:t>
            </a:r>
          </a:p>
          <a:p>
            <a:pPr marL="285750" lvl="2" indent="-285750">
              <a:buFont typeface="Arial"/>
              <a:buChar char="•"/>
            </a:pPr>
            <a:r>
              <a:rPr lang="tr-TR" b="1" dirty="0" err="1">
                <a:ea typeface="+mn-lt"/>
                <a:cs typeface="+mn-lt"/>
              </a:rPr>
              <a:t>Sophomore</a:t>
            </a:r>
            <a:r>
              <a:rPr lang="tr-TR" b="1" dirty="0">
                <a:ea typeface="+mn-lt"/>
                <a:cs typeface="+mn-lt"/>
              </a:rPr>
              <a:t> 1:</a:t>
            </a:r>
            <a:r>
              <a:rPr lang="tr-TR" dirty="0">
                <a:ea typeface="+mn-lt"/>
                <a:cs typeface="+mn-lt"/>
              </a:rPr>
              <a:t> </a:t>
            </a:r>
            <a:r>
              <a:rPr lang="tr-TR" dirty="0" err="1">
                <a:ea typeface="+mn-lt"/>
                <a:cs typeface="+mn-lt"/>
              </a:rPr>
              <a:t>Dorm</a:t>
            </a:r>
            <a:r>
              <a:rPr lang="tr-TR" dirty="0">
                <a:ea typeface="+mn-lt"/>
                <a:cs typeface="+mn-lt"/>
              </a:rPr>
              <a:t> </a:t>
            </a:r>
            <a:r>
              <a:rPr lang="tr-TR" dirty="0" err="1">
                <a:ea typeface="+mn-lt"/>
                <a:cs typeface="+mn-lt"/>
              </a:rPr>
              <a:t>room</a:t>
            </a:r>
            <a:r>
              <a:rPr lang="tr-TR" dirty="0">
                <a:ea typeface="+mn-lt"/>
                <a:cs typeface="+mn-lt"/>
              </a:rPr>
              <a:t> on </a:t>
            </a:r>
            <a:r>
              <a:rPr lang="tr-TR" dirty="0" err="1">
                <a:ea typeface="+mn-lt"/>
                <a:cs typeface="+mn-lt"/>
              </a:rPr>
              <a:t>the</a:t>
            </a:r>
            <a:r>
              <a:rPr lang="tr-TR" dirty="0">
                <a:ea typeface="+mn-lt"/>
                <a:cs typeface="+mn-lt"/>
              </a:rPr>
              <a:t> 0th </a:t>
            </a:r>
            <a:r>
              <a:rPr lang="tr-TR" dirty="0" err="1">
                <a:ea typeface="+mn-lt"/>
                <a:cs typeface="+mn-lt"/>
              </a:rPr>
              <a:t>floor</a:t>
            </a:r>
            <a:r>
              <a:rPr lang="tr-TR" dirty="0">
                <a:ea typeface="+mn-lt"/>
                <a:cs typeface="+mn-lt"/>
              </a:rPr>
              <a:t>.</a:t>
            </a:r>
          </a:p>
          <a:p>
            <a:pPr marL="285750" lvl="2" indent="-285750">
              <a:buFont typeface="Arial"/>
              <a:buChar char="•"/>
            </a:pPr>
            <a:r>
              <a:rPr lang="tr-TR" b="1" dirty="0" err="1">
                <a:ea typeface="+mn-lt"/>
                <a:cs typeface="+mn-lt"/>
              </a:rPr>
              <a:t>Sophomore</a:t>
            </a:r>
            <a:r>
              <a:rPr lang="tr-TR" b="1" dirty="0">
                <a:ea typeface="+mn-lt"/>
                <a:cs typeface="+mn-lt"/>
              </a:rPr>
              <a:t> 2:</a:t>
            </a:r>
            <a:r>
              <a:rPr lang="tr-TR" dirty="0">
                <a:ea typeface="+mn-lt"/>
                <a:cs typeface="+mn-lt"/>
              </a:rPr>
              <a:t> </a:t>
            </a:r>
            <a:r>
              <a:rPr lang="tr-TR" dirty="0" err="1">
                <a:ea typeface="+mn-lt"/>
                <a:cs typeface="+mn-lt"/>
              </a:rPr>
              <a:t>Dorm</a:t>
            </a:r>
            <a:r>
              <a:rPr lang="tr-TR" dirty="0">
                <a:ea typeface="+mn-lt"/>
                <a:cs typeface="+mn-lt"/>
              </a:rPr>
              <a:t> </a:t>
            </a:r>
            <a:r>
              <a:rPr lang="tr-TR" dirty="0" err="1">
                <a:ea typeface="+mn-lt"/>
                <a:cs typeface="+mn-lt"/>
              </a:rPr>
              <a:t>room</a:t>
            </a:r>
            <a:r>
              <a:rPr lang="tr-TR" dirty="0">
                <a:ea typeface="+mn-lt"/>
                <a:cs typeface="+mn-lt"/>
              </a:rPr>
              <a:t> on </a:t>
            </a:r>
            <a:r>
              <a:rPr lang="tr-TR" dirty="0" err="1">
                <a:ea typeface="+mn-lt"/>
                <a:cs typeface="+mn-lt"/>
              </a:rPr>
              <a:t>the</a:t>
            </a:r>
            <a:r>
              <a:rPr lang="tr-TR" dirty="0">
                <a:ea typeface="+mn-lt"/>
                <a:cs typeface="+mn-lt"/>
              </a:rPr>
              <a:t> 3rd </a:t>
            </a:r>
            <a:r>
              <a:rPr lang="tr-TR" dirty="0" err="1">
                <a:ea typeface="+mn-lt"/>
                <a:cs typeface="+mn-lt"/>
              </a:rPr>
              <a:t>floor</a:t>
            </a:r>
            <a:r>
              <a:rPr lang="tr-TR" dirty="0">
                <a:ea typeface="+mn-lt"/>
                <a:cs typeface="+mn-lt"/>
              </a:rPr>
              <a:t>.</a:t>
            </a:r>
          </a:p>
          <a:p>
            <a:pPr marL="285750" lvl="1" indent="-285750">
              <a:buFont typeface="Arial"/>
              <a:buChar char="•"/>
            </a:pPr>
            <a:r>
              <a:rPr lang="tr-TR" dirty="0" err="1">
                <a:ea typeface="+mn-lt"/>
                <a:cs typeface="+mn-lt"/>
              </a:rPr>
              <a:t>This</a:t>
            </a:r>
            <a:r>
              <a:rPr lang="tr-TR" dirty="0">
                <a:ea typeface="+mn-lt"/>
                <a:cs typeface="+mn-lt"/>
              </a:rPr>
              <a:t> </a:t>
            </a:r>
            <a:r>
              <a:rPr lang="tr-TR" dirty="0" err="1">
                <a:ea typeface="+mn-lt"/>
                <a:cs typeface="+mn-lt"/>
              </a:rPr>
              <a:t>metric</a:t>
            </a:r>
            <a:r>
              <a:rPr lang="tr-TR" dirty="0">
                <a:ea typeface="+mn-lt"/>
                <a:cs typeface="+mn-lt"/>
              </a:rPr>
              <a:t> </a:t>
            </a:r>
            <a:r>
              <a:rPr lang="tr-TR" dirty="0" err="1">
                <a:ea typeface="+mn-lt"/>
                <a:cs typeface="+mn-lt"/>
              </a:rPr>
              <a:t>did</a:t>
            </a:r>
            <a:r>
              <a:rPr lang="tr-TR" dirty="0">
                <a:ea typeface="+mn-lt"/>
                <a:cs typeface="+mn-lt"/>
              </a:rPr>
              <a:t> not provide insights into study or physical activity patterns.</a:t>
            </a:r>
          </a:p>
          <a:p>
            <a:pPr marL="285750" lvl="1" indent="-285750">
              <a:buFont typeface="Arial"/>
              <a:buChar char="•"/>
            </a:pPr>
            <a:endParaRPr lang="tr-TR" dirty="0">
              <a:ea typeface="+mn-lt"/>
              <a:cs typeface="+mn-lt"/>
            </a:endParaRPr>
          </a:p>
          <a:p>
            <a:r>
              <a:rPr lang="tr-TR" b="1" err="1">
                <a:ea typeface="+mn-lt"/>
                <a:cs typeface="+mn-lt"/>
              </a:rPr>
              <a:t>Average</a:t>
            </a:r>
            <a:r>
              <a:rPr lang="tr-TR" b="1" dirty="0">
                <a:ea typeface="+mn-lt"/>
                <a:cs typeface="+mn-lt"/>
              </a:rPr>
              <a:t> </a:t>
            </a:r>
            <a:r>
              <a:rPr lang="tr-TR" b="1" err="1">
                <a:ea typeface="+mn-lt"/>
                <a:cs typeface="+mn-lt"/>
              </a:rPr>
              <a:t>Steps</a:t>
            </a:r>
            <a:r>
              <a:rPr lang="tr-TR" b="1" dirty="0">
                <a:ea typeface="+mn-lt"/>
                <a:cs typeface="+mn-lt"/>
              </a:rPr>
              <a:t>:</a:t>
            </a:r>
            <a:endParaRPr lang="tr-TR" dirty="0">
              <a:ea typeface="+mn-lt"/>
              <a:cs typeface="+mn-lt"/>
            </a:endParaRPr>
          </a:p>
          <a:p>
            <a:pPr marL="285750" lvl="1" indent="-285750">
              <a:buFont typeface="Arial"/>
              <a:buChar char="•"/>
            </a:pPr>
            <a:r>
              <a:rPr lang="tr-TR" dirty="0" err="1">
                <a:ea typeface="+mn-lt"/>
                <a:cs typeface="+mn-lt"/>
              </a:rPr>
              <a:t>There</a:t>
            </a:r>
            <a:r>
              <a:rPr lang="tr-TR" dirty="0">
                <a:ea typeface="+mn-lt"/>
                <a:cs typeface="+mn-lt"/>
              </a:rPr>
              <a:t> is a noticeable decrease in average steps per semester as academic workload increased.</a:t>
            </a:r>
          </a:p>
          <a:p>
            <a:pPr marL="285750" lvl="1" indent="-285750">
              <a:buFont typeface="Arial"/>
              <a:buChar char="•"/>
            </a:pPr>
            <a:r>
              <a:rPr lang="tr-TR" dirty="0" err="1">
                <a:ea typeface="+mn-lt"/>
                <a:cs typeface="+mn-lt"/>
              </a:rPr>
              <a:t>This</a:t>
            </a:r>
            <a:r>
              <a:rPr lang="tr-TR" dirty="0">
                <a:ea typeface="+mn-lt"/>
                <a:cs typeface="+mn-lt"/>
              </a:rPr>
              <a:t> trend </a:t>
            </a:r>
            <a:r>
              <a:rPr lang="tr-TR" dirty="0" err="1">
                <a:ea typeface="+mn-lt"/>
                <a:cs typeface="+mn-lt"/>
              </a:rPr>
              <a:t>highlights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potential</a:t>
            </a:r>
            <a:r>
              <a:rPr lang="tr-TR" dirty="0">
                <a:ea typeface="+mn-lt"/>
                <a:cs typeface="+mn-lt"/>
              </a:rPr>
              <a:t> impact of academic stress and time constraints on physical activity.</a:t>
            </a:r>
          </a:p>
          <a:p>
            <a:pPr marL="285750" lvl="1" indent="-285750">
              <a:buFont typeface="Arial"/>
              <a:buChar char="•"/>
            </a:pPr>
            <a:endParaRPr lang="tr-TR" dirty="0">
              <a:ea typeface="+mn-lt"/>
              <a:cs typeface="+mn-lt"/>
            </a:endParaRPr>
          </a:p>
          <a:p>
            <a:r>
              <a:rPr lang="tr-TR" b="1" dirty="0">
                <a:ea typeface="+mn-lt"/>
                <a:cs typeface="+mn-lt"/>
              </a:rPr>
              <a:t>Active </a:t>
            </a:r>
            <a:r>
              <a:rPr lang="tr-TR" b="1" err="1">
                <a:ea typeface="+mn-lt"/>
                <a:cs typeface="+mn-lt"/>
              </a:rPr>
              <a:t>Calorie</a:t>
            </a:r>
            <a:r>
              <a:rPr lang="tr-TR" b="1" dirty="0">
                <a:ea typeface="+mn-lt"/>
                <a:cs typeface="+mn-lt"/>
              </a:rPr>
              <a:t> </a:t>
            </a:r>
            <a:r>
              <a:rPr lang="tr-TR" b="1" err="1">
                <a:ea typeface="+mn-lt"/>
                <a:cs typeface="+mn-lt"/>
              </a:rPr>
              <a:t>Expenditure</a:t>
            </a:r>
            <a:r>
              <a:rPr lang="tr-TR" b="1" dirty="0">
                <a:ea typeface="+mn-lt"/>
                <a:cs typeface="+mn-lt"/>
              </a:rPr>
              <a:t>:</a:t>
            </a:r>
            <a:endParaRPr lang="tr-TR">
              <a:ea typeface="+mn-lt"/>
              <a:cs typeface="+mn-lt"/>
            </a:endParaRPr>
          </a:p>
          <a:p>
            <a:pPr marL="285750" lvl="1" indent="-285750">
              <a:buFont typeface="Arial"/>
              <a:buChar char="•"/>
            </a:pPr>
            <a:r>
              <a:rPr lang="tr-TR" dirty="0" err="1">
                <a:ea typeface="+mn-lt"/>
                <a:cs typeface="+mn-lt"/>
              </a:rPr>
              <a:t>The</a:t>
            </a:r>
            <a:r>
              <a:rPr lang="tr-TR" dirty="0">
                <a:ea typeface="+mn-lt"/>
                <a:cs typeface="+mn-lt"/>
              </a:rPr>
              <a:t> </a:t>
            </a:r>
            <a:r>
              <a:rPr lang="tr-TR" dirty="0" err="1">
                <a:ea typeface="+mn-lt"/>
                <a:cs typeface="+mn-lt"/>
              </a:rPr>
              <a:t>average</a:t>
            </a:r>
            <a:r>
              <a:rPr lang="tr-TR" dirty="0">
                <a:ea typeface="+mn-lt"/>
                <a:cs typeface="+mn-lt"/>
              </a:rPr>
              <a:t> </a:t>
            </a:r>
            <a:r>
              <a:rPr lang="tr-TR" dirty="0" err="1">
                <a:ea typeface="+mn-lt"/>
                <a:cs typeface="+mn-lt"/>
              </a:rPr>
              <a:t>active</a:t>
            </a:r>
            <a:r>
              <a:rPr lang="tr-TR" dirty="0">
                <a:ea typeface="+mn-lt"/>
                <a:cs typeface="+mn-lt"/>
              </a:rPr>
              <a:t> calories burned on exam days were slightly lower compared to non-exam days.</a:t>
            </a:r>
          </a:p>
          <a:p>
            <a:pPr marL="285750" lvl="1" indent="-285750">
              <a:buFont typeface="Arial"/>
              <a:buChar char="•"/>
            </a:pPr>
            <a:r>
              <a:rPr lang="tr-TR" dirty="0" err="1">
                <a:ea typeface="+mn-lt"/>
                <a:cs typeface="+mn-lt"/>
              </a:rPr>
              <a:t>However</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difference</a:t>
            </a:r>
            <a:r>
              <a:rPr lang="tr-TR" dirty="0">
                <a:ea typeface="+mn-lt"/>
                <a:cs typeface="+mn-lt"/>
              </a:rPr>
              <a:t> </a:t>
            </a:r>
            <a:r>
              <a:rPr lang="tr-TR" dirty="0" err="1">
                <a:ea typeface="+mn-lt"/>
                <a:cs typeface="+mn-lt"/>
              </a:rPr>
              <a:t>was</a:t>
            </a:r>
            <a:r>
              <a:rPr lang="tr-TR" dirty="0">
                <a:ea typeface="+mn-lt"/>
                <a:cs typeface="+mn-lt"/>
              </a:rPr>
              <a:t> not </a:t>
            </a:r>
            <a:r>
              <a:rPr lang="tr-TR" dirty="0" err="1">
                <a:ea typeface="+mn-lt"/>
                <a:cs typeface="+mn-lt"/>
              </a:rPr>
              <a:t>statistically</a:t>
            </a:r>
            <a:r>
              <a:rPr lang="tr-TR" dirty="0">
                <a:ea typeface="+mn-lt"/>
                <a:cs typeface="+mn-lt"/>
              </a:rPr>
              <a:t> </a:t>
            </a:r>
            <a:r>
              <a:rPr lang="tr-TR" dirty="0" err="1">
                <a:ea typeface="+mn-lt"/>
                <a:cs typeface="+mn-lt"/>
              </a:rPr>
              <a:t>significant</a:t>
            </a:r>
            <a:r>
              <a:rPr lang="tr-TR" dirty="0">
                <a:ea typeface="+mn-lt"/>
                <a:cs typeface="+mn-lt"/>
              </a:rPr>
              <a:t>, </a:t>
            </a:r>
            <a:r>
              <a:rPr lang="tr-TR" dirty="0" err="1">
                <a:ea typeface="+mn-lt"/>
                <a:cs typeface="+mn-lt"/>
              </a:rPr>
              <a:t>indicating</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factors</a:t>
            </a:r>
            <a:r>
              <a:rPr lang="tr-TR" dirty="0">
                <a:ea typeface="+mn-lt"/>
                <a:cs typeface="+mn-lt"/>
              </a:rPr>
              <a:t> </a:t>
            </a:r>
            <a:r>
              <a:rPr lang="tr-TR" dirty="0" err="1">
                <a:ea typeface="+mn-lt"/>
                <a:cs typeface="+mn-lt"/>
              </a:rPr>
              <a:t>may</a:t>
            </a:r>
            <a:r>
              <a:rPr lang="tr-TR" dirty="0">
                <a:ea typeface="+mn-lt"/>
                <a:cs typeface="+mn-lt"/>
              </a:rPr>
              <a:t> </a:t>
            </a:r>
            <a:r>
              <a:rPr lang="tr-TR" dirty="0" err="1">
                <a:ea typeface="+mn-lt"/>
                <a:cs typeface="+mn-lt"/>
              </a:rPr>
              <a:t>influence</a:t>
            </a:r>
            <a:r>
              <a:rPr lang="tr-TR" dirty="0">
                <a:ea typeface="+mn-lt"/>
                <a:cs typeface="+mn-lt"/>
              </a:rPr>
              <a:t> </a:t>
            </a:r>
            <a:r>
              <a:rPr lang="tr-TR" dirty="0" err="1">
                <a:ea typeface="+mn-lt"/>
                <a:cs typeface="+mn-lt"/>
              </a:rPr>
              <a:t>calorie</a:t>
            </a:r>
            <a:r>
              <a:rPr lang="tr-TR" dirty="0">
                <a:ea typeface="+mn-lt"/>
                <a:cs typeface="+mn-lt"/>
              </a:rPr>
              <a:t> </a:t>
            </a:r>
            <a:r>
              <a:rPr lang="tr-TR" dirty="0" err="1">
                <a:ea typeface="+mn-lt"/>
                <a:cs typeface="+mn-lt"/>
              </a:rPr>
              <a:t>expenditure</a:t>
            </a:r>
            <a:r>
              <a:rPr lang="tr-TR" dirty="0">
                <a:ea typeface="+mn-lt"/>
                <a:cs typeface="+mn-lt"/>
              </a:rPr>
              <a:t> </a:t>
            </a:r>
            <a:r>
              <a:rPr lang="tr-TR" dirty="0" err="1">
                <a:ea typeface="+mn-lt"/>
                <a:cs typeface="+mn-lt"/>
              </a:rPr>
              <a:t>more</a:t>
            </a:r>
            <a:r>
              <a:rPr lang="tr-TR" dirty="0">
                <a:ea typeface="+mn-lt"/>
                <a:cs typeface="+mn-lt"/>
              </a:rPr>
              <a:t> </a:t>
            </a:r>
            <a:r>
              <a:rPr lang="tr-TR" dirty="0" err="1">
                <a:ea typeface="+mn-lt"/>
                <a:cs typeface="+mn-lt"/>
              </a:rPr>
              <a:t>than</a:t>
            </a:r>
            <a:r>
              <a:rPr lang="tr-TR" dirty="0">
                <a:ea typeface="+mn-lt"/>
                <a:cs typeface="+mn-lt"/>
              </a:rPr>
              <a:t> </a:t>
            </a:r>
            <a:r>
              <a:rPr lang="tr-TR" dirty="0" err="1">
                <a:ea typeface="+mn-lt"/>
                <a:cs typeface="+mn-lt"/>
              </a:rPr>
              <a:t>exams</a:t>
            </a:r>
            <a:r>
              <a:rPr lang="tr-TR" dirty="0">
                <a:ea typeface="+mn-lt"/>
                <a:cs typeface="+mn-lt"/>
              </a:rPr>
              <a:t> </a:t>
            </a:r>
            <a:r>
              <a:rPr lang="tr-TR" dirty="0" err="1">
                <a:ea typeface="+mn-lt"/>
                <a:cs typeface="+mn-lt"/>
              </a:rPr>
              <a:t>alone</a:t>
            </a:r>
            <a:r>
              <a:rPr lang="tr-TR" dirty="0">
                <a:ea typeface="+mn-lt"/>
                <a:cs typeface="+mn-lt"/>
              </a:rPr>
              <a:t>.</a:t>
            </a:r>
          </a:p>
          <a:p>
            <a:endParaRPr lang="tr-TR" dirty="0"/>
          </a:p>
        </p:txBody>
      </p:sp>
    </p:spTree>
    <p:extLst>
      <p:ext uri="{BB962C8B-B14F-4D97-AF65-F5344CB8AC3E}">
        <p14:creationId xmlns:p14="http://schemas.microsoft.com/office/powerpoint/2010/main" val="325973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706CDC-CB98-0A97-A8E6-E40C7C87A47C}"/>
              </a:ext>
            </a:extLst>
          </p:cNvPr>
          <p:cNvSpPr>
            <a:spLocks noGrp="1"/>
          </p:cNvSpPr>
          <p:nvPr>
            <p:ph type="title"/>
          </p:nvPr>
        </p:nvSpPr>
        <p:spPr>
          <a:xfrm>
            <a:off x="838200" y="-131"/>
            <a:ext cx="10515600" cy="1325563"/>
          </a:xfrm>
        </p:spPr>
        <p:txBody>
          <a:bodyPr/>
          <a:lstStyle/>
          <a:p>
            <a:r>
              <a:rPr lang="tr-TR" dirty="0" err="1">
                <a:ea typeface="+mj-lt"/>
                <a:cs typeface="+mj-lt"/>
              </a:rPr>
              <a:t>Limitations</a:t>
            </a:r>
            <a:r>
              <a:rPr lang="tr-TR" dirty="0">
                <a:ea typeface="+mj-lt"/>
                <a:cs typeface="+mj-lt"/>
              </a:rPr>
              <a:t> </a:t>
            </a:r>
            <a:endParaRPr lang="tr-TR" dirty="0"/>
          </a:p>
        </p:txBody>
      </p:sp>
      <p:sp>
        <p:nvSpPr>
          <p:cNvPr id="3" name="İçerik Yer Tutucusu 2">
            <a:extLst>
              <a:ext uri="{FF2B5EF4-FFF2-40B4-BE49-F238E27FC236}">
                <a16:creationId xmlns:a16="http://schemas.microsoft.com/office/drawing/2014/main" id="{C42969F2-0ECE-9D74-09E2-9510474021E9}"/>
              </a:ext>
            </a:extLst>
          </p:cNvPr>
          <p:cNvSpPr>
            <a:spLocks noGrp="1"/>
          </p:cNvSpPr>
          <p:nvPr>
            <p:ph idx="1"/>
          </p:nvPr>
        </p:nvSpPr>
        <p:spPr/>
        <p:txBody>
          <a:bodyPr vert="horz" lIns="91440" tIns="45720" rIns="91440" bIns="45720" rtlCol="0" anchor="t">
            <a:normAutofit/>
          </a:bodyPr>
          <a:lstStyle/>
          <a:p>
            <a:r>
              <a:rPr lang="tr-TR" b="1" err="1">
                <a:ea typeface="+mn-lt"/>
                <a:cs typeface="+mn-lt"/>
              </a:rPr>
              <a:t>Short</a:t>
            </a:r>
            <a:r>
              <a:rPr lang="tr-TR" b="1" dirty="0">
                <a:ea typeface="+mn-lt"/>
                <a:cs typeface="+mn-lt"/>
              </a:rPr>
              <a:t> Active </a:t>
            </a:r>
            <a:r>
              <a:rPr lang="tr-TR" b="1" err="1">
                <a:ea typeface="+mn-lt"/>
                <a:cs typeface="+mn-lt"/>
              </a:rPr>
              <a:t>Calorie</a:t>
            </a:r>
            <a:r>
              <a:rPr lang="tr-TR" b="1" dirty="0">
                <a:ea typeface="+mn-lt"/>
                <a:cs typeface="+mn-lt"/>
              </a:rPr>
              <a:t> Data </a:t>
            </a:r>
            <a:r>
              <a:rPr lang="tr-TR" b="1" err="1">
                <a:ea typeface="+mn-lt"/>
                <a:cs typeface="+mn-lt"/>
              </a:rPr>
              <a:t>Duration</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active</a:t>
            </a:r>
            <a:r>
              <a:rPr lang="tr-TR" dirty="0">
                <a:ea typeface="+mn-lt"/>
                <a:cs typeface="+mn-lt"/>
              </a:rPr>
              <a:t> </a:t>
            </a:r>
            <a:r>
              <a:rPr lang="tr-TR" err="1">
                <a:ea typeface="+mn-lt"/>
                <a:cs typeface="+mn-lt"/>
              </a:rPr>
              <a:t>calorie</a:t>
            </a:r>
            <a:r>
              <a:rPr lang="tr-TR" dirty="0">
                <a:ea typeface="+mn-lt"/>
                <a:cs typeface="+mn-lt"/>
              </a:rPr>
              <a:t> data </a:t>
            </a:r>
            <a:r>
              <a:rPr lang="tr-TR" err="1">
                <a:ea typeface="+mn-lt"/>
                <a:cs typeface="+mn-lt"/>
              </a:rPr>
              <a:t>available</a:t>
            </a:r>
            <a:r>
              <a:rPr lang="tr-TR" dirty="0">
                <a:ea typeface="+mn-lt"/>
                <a:cs typeface="+mn-lt"/>
              </a:rPr>
              <a:t> </a:t>
            </a:r>
            <a:r>
              <a:rPr lang="tr-TR" err="1">
                <a:ea typeface="+mn-lt"/>
                <a:cs typeface="+mn-lt"/>
              </a:rPr>
              <a:t>for</a:t>
            </a:r>
            <a:r>
              <a:rPr lang="tr-TR" dirty="0">
                <a:ea typeface="+mn-lt"/>
                <a:cs typeface="+mn-lt"/>
              </a:rPr>
              <a:t> </a:t>
            </a:r>
            <a:r>
              <a:rPr lang="tr-TR" err="1">
                <a:ea typeface="+mn-lt"/>
                <a:cs typeface="+mn-lt"/>
              </a:rPr>
              <a:t>analysis</a:t>
            </a:r>
            <a:r>
              <a:rPr lang="tr-TR" dirty="0">
                <a:ea typeface="+mn-lt"/>
                <a:cs typeface="+mn-lt"/>
              </a:rPr>
              <a:t> </a:t>
            </a:r>
            <a:r>
              <a:rPr lang="tr-TR" err="1">
                <a:ea typeface="+mn-lt"/>
                <a:cs typeface="+mn-lt"/>
              </a:rPr>
              <a:t>was</a:t>
            </a:r>
            <a:r>
              <a:rPr lang="tr-TR" dirty="0">
                <a:ea typeface="+mn-lt"/>
                <a:cs typeface="+mn-lt"/>
              </a:rPr>
              <a:t> </a:t>
            </a:r>
            <a:r>
              <a:rPr lang="tr-TR" err="1">
                <a:ea typeface="+mn-lt"/>
                <a:cs typeface="+mn-lt"/>
              </a:rPr>
              <a:t>limited</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current</a:t>
            </a:r>
            <a:r>
              <a:rPr lang="tr-TR" dirty="0">
                <a:ea typeface="+mn-lt"/>
                <a:cs typeface="+mn-lt"/>
              </a:rPr>
              <a:t> </a:t>
            </a:r>
            <a:r>
              <a:rPr lang="tr-TR" err="1">
                <a:ea typeface="+mn-lt"/>
                <a:cs typeface="+mn-lt"/>
              </a:rPr>
              <a:t>semester</a:t>
            </a:r>
            <a:r>
              <a:rPr lang="tr-TR" dirty="0">
                <a:ea typeface="+mn-lt"/>
                <a:cs typeface="+mn-lt"/>
              </a:rPr>
              <a:t>. </a:t>
            </a:r>
            <a:r>
              <a:rPr lang="tr-TR" err="1">
                <a:ea typeface="+mn-lt"/>
                <a:cs typeface="+mn-lt"/>
              </a:rPr>
              <a:t>Unfortunately</a:t>
            </a:r>
            <a:r>
              <a:rPr lang="tr-TR" dirty="0">
                <a:ea typeface="+mn-lt"/>
                <a:cs typeface="+mn-lt"/>
              </a:rPr>
              <a:t>, I </a:t>
            </a:r>
            <a:r>
              <a:rPr lang="tr-TR" err="1">
                <a:ea typeface="+mn-lt"/>
                <a:cs typeface="+mn-lt"/>
              </a:rPr>
              <a:t>did</a:t>
            </a:r>
            <a:r>
              <a:rPr lang="tr-TR" dirty="0">
                <a:ea typeface="+mn-lt"/>
                <a:cs typeface="+mn-lt"/>
              </a:rPr>
              <a:t> not </a:t>
            </a:r>
            <a:r>
              <a:rPr lang="tr-TR" err="1">
                <a:ea typeface="+mn-lt"/>
                <a:cs typeface="+mn-lt"/>
              </a:rPr>
              <a:t>have</a:t>
            </a:r>
            <a:r>
              <a:rPr lang="tr-TR" dirty="0">
                <a:ea typeface="+mn-lt"/>
                <a:cs typeface="+mn-lt"/>
              </a:rPr>
              <a:t> data </a:t>
            </a:r>
            <a:r>
              <a:rPr lang="tr-TR" err="1">
                <a:ea typeface="+mn-lt"/>
                <a:cs typeface="+mn-lt"/>
              </a:rPr>
              <a:t>from</a:t>
            </a:r>
            <a:r>
              <a:rPr lang="tr-TR" dirty="0">
                <a:ea typeface="+mn-lt"/>
                <a:cs typeface="+mn-lt"/>
              </a:rPr>
              <a:t> </a:t>
            </a:r>
            <a:r>
              <a:rPr lang="tr-TR" err="1">
                <a:ea typeface="+mn-lt"/>
                <a:cs typeface="+mn-lt"/>
              </a:rPr>
              <a:t>previous</a:t>
            </a:r>
            <a:r>
              <a:rPr lang="tr-TR" dirty="0">
                <a:ea typeface="+mn-lt"/>
                <a:cs typeface="+mn-lt"/>
              </a:rPr>
              <a:t> </a:t>
            </a:r>
            <a:r>
              <a:rPr lang="tr-TR" err="1">
                <a:ea typeface="+mn-lt"/>
                <a:cs typeface="+mn-lt"/>
              </a:rPr>
              <a:t>semesters</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compare</a:t>
            </a:r>
            <a:r>
              <a:rPr lang="tr-TR" dirty="0">
                <a:ea typeface="+mn-lt"/>
                <a:cs typeface="+mn-lt"/>
              </a:rPr>
              <a:t> </a:t>
            </a:r>
            <a:r>
              <a:rPr lang="tr-TR" err="1">
                <a:ea typeface="+mn-lt"/>
                <a:cs typeface="+mn-lt"/>
              </a:rPr>
              <a:t>trends</a:t>
            </a:r>
            <a:r>
              <a:rPr lang="tr-TR" dirty="0">
                <a:ea typeface="+mn-lt"/>
                <a:cs typeface="+mn-lt"/>
              </a:rPr>
              <a:t> </a:t>
            </a:r>
            <a:r>
              <a:rPr lang="tr-TR" err="1">
                <a:ea typeface="+mn-lt"/>
                <a:cs typeface="+mn-lt"/>
              </a:rPr>
              <a:t>over</a:t>
            </a:r>
            <a:r>
              <a:rPr lang="tr-TR" dirty="0">
                <a:ea typeface="+mn-lt"/>
                <a:cs typeface="+mn-lt"/>
              </a:rPr>
              <a:t> a </a:t>
            </a:r>
            <a:r>
              <a:rPr lang="tr-TR" err="1">
                <a:ea typeface="+mn-lt"/>
                <a:cs typeface="+mn-lt"/>
              </a:rPr>
              <a:t>longer</a:t>
            </a:r>
            <a:r>
              <a:rPr lang="tr-TR" dirty="0">
                <a:ea typeface="+mn-lt"/>
                <a:cs typeface="+mn-lt"/>
              </a:rPr>
              <a:t> </a:t>
            </a:r>
            <a:r>
              <a:rPr lang="tr-TR" err="1">
                <a:ea typeface="+mn-lt"/>
                <a:cs typeface="+mn-lt"/>
              </a:rPr>
              <a:t>period</a:t>
            </a:r>
            <a:r>
              <a:rPr lang="tr-TR" dirty="0">
                <a:ea typeface="+mn-lt"/>
                <a:cs typeface="+mn-lt"/>
              </a:rPr>
              <a:t>.</a:t>
            </a:r>
          </a:p>
          <a:p>
            <a:r>
              <a:rPr lang="tr-TR" dirty="0" err="1"/>
              <a:t>There</a:t>
            </a:r>
            <a:r>
              <a:rPr lang="tr-TR" dirty="0"/>
              <a:t> </a:t>
            </a:r>
            <a:r>
              <a:rPr lang="tr-TR" dirty="0" err="1"/>
              <a:t>were</a:t>
            </a:r>
            <a:r>
              <a:rPr lang="tr-TR" dirty="0"/>
              <a:t> </a:t>
            </a:r>
            <a:r>
              <a:rPr lang="tr-TR" dirty="0" err="1"/>
              <a:t>also</a:t>
            </a:r>
            <a:r>
              <a:rPr lang="tr-TR" dirty="0"/>
              <a:t> </a:t>
            </a:r>
            <a:r>
              <a:rPr lang="tr-TR" dirty="0" err="1"/>
              <a:t>some</a:t>
            </a:r>
            <a:r>
              <a:rPr lang="tr-TR" dirty="0"/>
              <a:t> </a:t>
            </a:r>
            <a:r>
              <a:rPr lang="tr-TR" dirty="0" err="1"/>
              <a:t>missing</a:t>
            </a:r>
            <a:r>
              <a:rPr lang="tr-TR" dirty="0"/>
              <a:t> data </a:t>
            </a:r>
            <a:r>
              <a:rPr lang="tr-TR" dirty="0" err="1"/>
              <a:t>points</a:t>
            </a:r>
            <a:r>
              <a:rPr lang="tr-TR" dirty="0"/>
              <a:t>, </a:t>
            </a:r>
            <a:r>
              <a:rPr lang="tr-TR" dirty="0" err="1"/>
              <a:t>however</a:t>
            </a:r>
            <a:r>
              <a:rPr lang="tr-TR" dirty="0"/>
              <a:t> they </a:t>
            </a:r>
            <a:r>
              <a:rPr lang="tr-TR" dirty="0" err="1"/>
              <a:t>were</a:t>
            </a:r>
            <a:r>
              <a:rPr lang="tr-TR" dirty="0"/>
              <a:t> </a:t>
            </a:r>
            <a:r>
              <a:rPr lang="tr-TR" dirty="0" err="1"/>
              <a:t>filled</a:t>
            </a:r>
            <a:r>
              <a:rPr lang="tr-TR" dirty="0"/>
              <a:t> </a:t>
            </a:r>
            <a:r>
              <a:rPr lang="tr-TR" dirty="0" err="1"/>
              <a:t>with</a:t>
            </a:r>
            <a:r>
              <a:rPr lang="tr-TR" dirty="0"/>
              <a:t>  </a:t>
            </a:r>
            <a:r>
              <a:rPr lang="tr-TR" dirty="0" err="1"/>
              <a:t>the</a:t>
            </a:r>
            <a:r>
              <a:rPr lang="tr-TR" dirty="0"/>
              <a:t> </a:t>
            </a:r>
            <a:r>
              <a:rPr lang="tr-TR" dirty="0" err="1"/>
              <a:t>average</a:t>
            </a:r>
            <a:r>
              <a:rPr lang="tr-TR" dirty="0"/>
              <a:t>.</a:t>
            </a:r>
          </a:p>
        </p:txBody>
      </p:sp>
    </p:spTree>
    <p:extLst>
      <p:ext uri="{BB962C8B-B14F-4D97-AF65-F5344CB8AC3E}">
        <p14:creationId xmlns:p14="http://schemas.microsoft.com/office/powerpoint/2010/main" val="329008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3062748-8B41-BAB5-D7FC-141199DF2402}"/>
              </a:ext>
            </a:extLst>
          </p:cNvPr>
          <p:cNvSpPr>
            <a:spLocks noGrp="1"/>
          </p:cNvSpPr>
          <p:nvPr>
            <p:ph type="title"/>
          </p:nvPr>
        </p:nvSpPr>
        <p:spPr>
          <a:xfrm>
            <a:off x="838200" y="365125"/>
            <a:ext cx="10515600" cy="1325563"/>
          </a:xfrm>
        </p:spPr>
        <p:txBody>
          <a:bodyPr>
            <a:normAutofit/>
          </a:bodyPr>
          <a:lstStyle/>
          <a:p>
            <a:r>
              <a:rPr lang="tr-TR" sz="5400" dirty="0" err="1"/>
              <a:t>Future</a:t>
            </a:r>
            <a:r>
              <a:rPr lang="tr-TR" sz="5400" dirty="0"/>
              <a:t> </a:t>
            </a:r>
            <a:r>
              <a:rPr lang="tr-TR" sz="5400" dirty="0" err="1"/>
              <a:t>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D8927FF-CBDD-59D8-982C-3321538A8EF9}"/>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r>
              <a:rPr lang="tr-TR" sz="2400" b="1" dirty="0">
                <a:latin typeface="Calibri"/>
                <a:ea typeface="+mn-lt"/>
                <a:cs typeface="+mn-lt"/>
              </a:rPr>
              <a:t> </a:t>
            </a:r>
            <a:r>
              <a:rPr lang="tr-TR" sz="2400" b="1" dirty="0" err="1">
                <a:latin typeface="Calibri"/>
                <a:ea typeface="+mn-lt"/>
                <a:cs typeface="+mn-lt"/>
              </a:rPr>
              <a:t>Collecting</a:t>
            </a:r>
            <a:r>
              <a:rPr lang="tr-TR" sz="2400" b="1" dirty="0">
                <a:latin typeface="Calibri"/>
                <a:ea typeface="+mn-lt"/>
                <a:cs typeface="+mn-lt"/>
              </a:rPr>
              <a:t> </a:t>
            </a:r>
            <a:r>
              <a:rPr lang="tr-TR" sz="2400" b="1" dirty="0" err="1">
                <a:latin typeface="Calibri"/>
                <a:ea typeface="+mn-lt"/>
                <a:cs typeface="+mn-lt"/>
              </a:rPr>
              <a:t>More</a:t>
            </a:r>
            <a:r>
              <a:rPr lang="tr-TR" sz="2400" b="1" dirty="0">
                <a:latin typeface="Calibri"/>
                <a:ea typeface="+mn-lt"/>
                <a:cs typeface="+mn-lt"/>
              </a:rPr>
              <a:t> Data:</a:t>
            </a:r>
            <a:r>
              <a:rPr lang="tr-TR" sz="2400" dirty="0">
                <a:latin typeface="Calibri"/>
                <a:ea typeface="+mn-lt"/>
                <a:cs typeface="+mn-lt"/>
              </a:rPr>
              <a:t> </a:t>
            </a:r>
            <a:r>
              <a:rPr lang="tr-TR" sz="2400" dirty="0" err="1">
                <a:latin typeface="Calibri"/>
                <a:ea typeface="+mn-lt"/>
                <a:cs typeface="+mn-lt"/>
              </a:rPr>
              <a:t>Over</a:t>
            </a:r>
            <a:r>
              <a:rPr lang="tr-TR" sz="2400" dirty="0">
                <a:latin typeface="Calibri"/>
                <a:ea typeface="+mn-lt"/>
                <a:cs typeface="+mn-lt"/>
              </a:rPr>
              <a:t> </a:t>
            </a:r>
            <a:r>
              <a:rPr lang="tr-TR" sz="2400" dirty="0" err="1">
                <a:latin typeface="Calibri"/>
                <a:ea typeface="+mn-lt"/>
                <a:cs typeface="+mn-lt"/>
              </a:rPr>
              <a:t>the</a:t>
            </a:r>
            <a:r>
              <a:rPr lang="tr-TR" sz="2400" dirty="0">
                <a:latin typeface="Calibri"/>
                <a:ea typeface="+mn-lt"/>
                <a:cs typeface="+mn-lt"/>
              </a:rPr>
              <a:t> </a:t>
            </a:r>
            <a:r>
              <a:rPr lang="tr-TR" sz="2400" dirty="0" err="1">
                <a:latin typeface="Calibri"/>
                <a:ea typeface="+mn-lt"/>
                <a:cs typeface="+mn-lt"/>
              </a:rPr>
              <a:t>next</a:t>
            </a:r>
            <a:r>
              <a:rPr lang="tr-TR" sz="2400" dirty="0">
                <a:latin typeface="Calibri"/>
                <a:ea typeface="+mn-lt"/>
                <a:cs typeface="+mn-lt"/>
              </a:rPr>
              <a:t> </a:t>
            </a:r>
            <a:r>
              <a:rPr lang="tr-TR" sz="2400" dirty="0" err="1">
                <a:latin typeface="Calibri"/>
                <a:ea typeface="+mn-lt"/>
                <a:cs typeface="+mn-lt"/>
              </a:rPr>
              <a:t>semesters</a:t>
            </a:r>
            <a:r>
              <a:rPr lang="tr-TR" sz="2400" dirty="0">
                <a:latin typeface="Calibri"/>
                <a:ea typeface="+mn-lt"/>
                <a:cs typeface="+mn-lt"/>
              </a:rPr>
              <a:t>, I plan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collect</a:t>
            </a:r>
            <a:r>
              <a:rPr lang="tr-TR" sz="2400" dirty="0">
                <a:latin typeface="Calibri"/>
                <a:ea typeface="+mn-lt"/>
                <a:cs typeface="+mn-lt"/>
              </a:rPr>
              <a:t> a </a:t>
            </a:r>
            <a:r>
              <a:rPr lang="tr-TR" sz="2400" dirty="0" err="1">
                <a:latin typeface="Calibri"/>
                <a:ea typeface="+mn-lt"/>
                <a:cs typeface="+mn-lt"/>
              </a:rPr>
              <a:t>more</a:t>
            </a:r>
            <a:r>
              <a:rPr lang="tr-TR" sz="2400" dirty="0">
                <a:latin typeface="Calibri"/>
                <a:ea typeface="+mn-lt"/>
                <a:cs typeface="+mn-lt"/>
              </a:rPr>
              <a:t>   </a:t>
            </a:r>
            <a:r>
              <a:rPr lang="tr-TR" sz="2400" dirty="0" err="1">
                <a:latin typeface="Calibri"/>
                <a:ea typeface="+mn-lt"/>
                <a:cs typeface="+mn-lt"/>
              </a:rPr>
              <a:t>comprehensive</a:t>
            </a:r>
            <a:r>
              <a:rPr lang="tr-TR" sz="2400" dirty="0">
                <a:latin typeface="Calibri"/>
                <a:ea typeface="+mn-lt"/>
                <a:cs typeface="+mn-lt"/>
              </a:rPr>
              <a:t> </a:t>
            </a:r>
            <a:r>
              <a:rPr lang="tr-TR" sz="2400" dirty="0" err="1">
                <a:latin typeface="Calibri"/>
                <a:ea typeface="+mn-lt"/>
                <a:cs typeface="+mn-lt"/>
              </a:rPr>
              <a:t>dataset</a:t>
            </a:r>
            <a:r>
              <a:rPr lang="tr-TR" sz="2400" dirty="0">
                <a:latin typeface="Calibri"/>
                <a:ea typeface="+mn-lt"/>
                <a:cs typeface="+mn-lt"/>
              </a:rPr>
              <a:t> </a:t>
            </a:r>
            <a:r>
              <a:rPr lang="tr-TR" sz="2400" dirty="0" err="1">
                <a:latin typeface="Calibri"/>
                <a:ea typeface="+mn-lt"/>
                <a:cs typeface="+mn-lt"/>
              </a:rPr>
              <a:t>that</a:t>
            </a:r>
            <a:r>
              <a:rPr lang="tr-TR" sz="2400" dirty="0">
                <a:latin typeface="Calibri"/>
                <a:ea typeface="+mn-lt"/>
                <a:cs typeface="+mn-lt"/>
              </a:rPr>
              <a:t> </a:t>
            </a:r>
            <a:r>
              <a:rPr lang="tr-TR" sz="2400" dirty="0" err="1">
                <a:latin typeface="Calibri"/>
                <a:ea typeface="+mn-lt"/>
                <a:cs typeface="+mn-lt"/>
              </a:rPr>
              <a:t>includes</a:t>
            </a:r>
            <a:r>
              <a:rPr lang="tr-TR" sz="2400" dirty="0">
                <a:latin typeface="Calibri"/>
                <a:ea typeface="+mn-lt"/>
                <a:cs typeface="+mn-lt"/>
              </a:rPr>
              <a:t> </a:t>
            </a:r>
            <a:r>
              <a:rPr lang="tr-TR" sz="2400" dirty="0" err="1">
                <a:latin typeface="Calibri"/>
                <a:ea typeface="+mn-lt"/>
                <a:cs typeface="+mn-lt"/>
              </a:rPr>
              <a:t>active</a:t>
            </a:r>
            <a:r>
              <a:rPr lang="tr-TR" sz="2400" dirty="0">
                <a:latin typeface="Calibri"/>
                <a:ea typeface="+mn-lt"/>
                <a:cs typeface="+mn-lt"/>
              </a:rPr>
              <a:t> </a:t>
            </a:r>
            <a:r>
              <a:rPr lang="tr-TR" sz="2400" dirty="0" err="1">
                <a:latin typeface="Calibri"/>
                <a:ea typeface="+mn-lt"/>
                <a:cs typeface="+mn-lt"/>
              </a:rPr>
              <a:t>calorie</a:t>
            </a:r>
            <a:r>
              <a:rPr lang="tr-TR" sz="2400" dirty="0">
                <a:latin typeface="Calibri"/>
                <a:ea typeface="+mn-lt"/>
                <a:cs typeface="+mn-lt"/>
              </a:rPr>
              <a:t> </a:t>
            </a:r>
            <a:r>
              <a:rPr lang="tr-TR" sz="2400" dirty="0" err="1">
                <a:latin typeface="Calibri"/>
                <a:ea typeface="+mn-lt"/>
                <a:cs typeface="+mn-lt"/>
              </a:rPr>
              <a:t>records</a:t>
            </a:r>
            <a:r>
              <a:rPr lang="tr-TR" sz="2400" dirty="0">
                <a:latin typeface="Calibri"/>
                <a:ea typeface="+mn-lt"/>
                <a:cs typeface="+mn-lt"/>
              </a:rPr>
              <a:t> </a:t>
            </a:r>
            <a:r>
              <a:rPr lang="tr-TR" sz="2400" dirty="0" err="1">
                <a:latin typeface="Calibri"/>
                <a:ea typeface="+mn-lt"/>
                <a:cs typeface="+mn-lt"/>
              </a:rPr>
              <a:t>over</a:t>
            </a:r>
            <a:r>
              <a:rPr lang="tr-TR" sz="2400" dirty="0">
                <a:latin typeface="Calibri"/>
                <a:ea typeface="+mn-lt"/>
                <a:cs typeface="+mn-lt"/>
              </a:rPr>
              <a:t> a </a:t>
            </a:r>
            <a:r>
              <a:rPr lang="tr-TR" sz="2400" dirty="0" err="1">
                <a:latin typeface="Calibri"/>
                <a:ea typeface="+mn-lt"/>
                <a:cs typeface="+mn-lt"/>
              </a:rPr>
              <a:t>longer</a:t>
            </a:r>
            <a:r>
              <a:rPr lang="tr-TR" sz="2400" dirty="0">
                <a:latin typeface="Calibri"/>
                <a:ea typeface="+mn-lt"/>
                <a:cs typeface="+mn-lt"/>
              </a:rPr>
              <a:t> </a:t>
            </a:r>
            <a:r>
              <a:rPr lang="tr-TR" sz="2400" dirty="0" err="1">
                <a:latin typeface="Calibri"/>
                <a:ea typeface="+mn-lt"/>
                <a:cs typeface="+mn-lt"/>
              </a:rPr>
              <a:t>timeline</a:t>
            </a:r>
            <a:r>
              <a:rPr lang="tr-TR" sz="2400" dirty="0">
                <a:latin typeface="Calibri"/>
                <a:ea typeface="+mn-lt"/>
                <a:cs typeface="+mn-lt"/>
              </a:rPr>
              <a:t>. </a:t>
            </a:r>
            <a:r>
              <a:rPr lang="tr-TR" sz="2400" dirty="0" err="1">
                <a:latin typeface="Calibri"/>
                <a:ea typeface="+mn-lt"/>
                <a:cs typeface="+mn-lt"/>
              </a:rPr>
              <a:t>This</a:t>
            </a:r>
            <a:r>
              <a:rPr lang="tr-TR" sz="2400" dirty="0">
                <a:latin typeface="Calibri"/>
                <a:ea typeface="+mn-lt"/>
                <a:cs typeface="+mn-lt"/>
              </a:rPr>
              <a:t> </a:t>
            </a:r>
            <a:r>
              <a:rPr lang="tr-TR" sz="2400" dirty="0" err="1">
                <a:latin typeface="Calibri"/>
                <a:ea typeface="+mn-lt"/>
                <a:cs typeface="+mn-lt"/>
              </a:rPr>
              <a:t>will</a:t>
            </a:r>
            <a:r>
              <a:rPr lang="tr-TR" sz="2400" dirty="0">
                <a:latin typeface="Calibri"/>
                <a:ea typeface="+mn-lt"/>
                <a:cs typeface="+mn-lt"/>
              </a:rPr>
              <a:t> </a:t>
            </a:r>
            <a:r>
              <a:rPr lang="tr-TR" sz="2400" dirty="0" err="1">
                <a:latin typeface="Calibri"/>
                <a:ea typeface="+mn-lt"/>
                <a:cs typeface="+mn-lt"/>
              </a:rPr>
              <a:t>allow</a:t>
            </a:r>
            <a:r>
              <a:rPr lang="tr-TR" sz="2400" dirty="0">
                <a:latin typeface="Calibri"/>
                <a:ea typeface="+mn-lt"/>
                <a:cs typeface="+mn-lt"/>
              </a:rPr>
              <a:t> </a:t>
            </a:r>
            <a:r>
              <a:rPr lang="tr-TR" sz="2400" dirty="0" err="1">
                <a:latin typeface="Calibri"/>
                <a:ea typeface="+mn-lt"/>
                <a:cs typeface="+mn-lt"/>
              </a:rPr>
              <a:t>for</a:t>
            </a:r>
            <a:r>
              <a:rPr lang="tr-TR" sz="2400" dirty="0">
                <a:latin typeface="Calibri"/>
                <a:ea typeface="+mn-lt"/>
                <a:cs typeface="+mn-lt"/>
              </a:rPr>
              <a:t> </a:t>
            </a:r>
            <a:r>
              <a:rPr lang="tr-TR" sz="2400" dirty="0" err="1">
                <a:latin typeface="Calibri"/>
                <a:ea typeface="+mn-lt"/>
                <a:cs typeface="+mn-lt"/>
              </a:rPr>
              <a:t>better</a:t>
            </a:r>
            <a:r>
              <a:rPr lang="tr-TR" sz="2400" dirty="0">
                <a:latin typeface="Calibri"/>
                <a:ea typeface="+mn-lt"/>
                <a:cs typeface="+mn-lt"/>
              </a:rPr>
              <a:t> </a:t>
            </a:r>
            <a:r>
              <a:rPr lang="tr-TR" sz="2400" dirty="0" err="1">
                <a:latin typeface="Calibri"/>
                <a:ea typeface="+mn-lt"/>
                <a:cs typeface="+mn-lt"/>
              </a:rPr>
              <a:t>comparisons</a:t>
            </a:r>
            <a:r>
              <a:rPr lang="tr-TR" sz="2400" dirty="0">
                <a:latin typeface="Calibri"/>
                <a:ea typeface="+mn-lt"/>
                <a:cs typeface="+mn-lt"/>
              </a:rPr>
              <a:t> </a:t>
            </a:r>
            <a:r>
              <a:rPr lang="tr-TR" sz="2400" dirty="0" err="1">
                <a:latin typeface="Calibri"/>
                <a:ea typeface="+mn-lt"/>
                <a:cs typeface="+mn-lt"/>
              </a:rPr>
              <a:t>and</a:t>
            </a:r>
            <a:r>
              <a:rPr lang="tr-TR" sz="2400" dirty="0">
                <a:latin typeface="Calibri"/>
                <a:ea typeface="+mn-lt"/>
                <a:cs typeface="+mn-lt"/>
              </a:rPr>
              <a:t> trend </a:t>
            </a:r>
            <a:r>
              <a:rPr lang="tr-TR" sz="2400" dirty="0" err="1">
                <a:latin typeface="Calibri"/>
                <a:ea typeface="+mn-lt"/>
                <a:cs typeface="+mn-lt"/>
              </a:rPr>
              <a:t>analysis</a:t>
            </a:r>
            <a:r>
              <a:rPr lang="tr-TR" sz="2400" dirty="0">
                <a:latin typeface="Calibri"/>
                <a:ea typeface="+mn-lt"/>
                <a:cs typeface="+mn-lt"/>
              </a:rPr>
              <a:t>.</a:t>
            </a:r>
            <a:endParaRPr lang="tr-TR" sz="2400">
              <a:latin typeface="Calibri"/>
              <a:ea typeface="Calibri"/>
              <a:cs typeface="Calibri"/>
            </a:endParaRPr>
          </a:p>
          <a:p>
            <a:pPr marL="0" indent="0"/>
            <a:endParaRPr lang="tr-TR" sz="2400" dirty="0">
              <a:latin typeface="Calibri"/>
              <a:ea typeface="+mn-lt"/>
              <a:cs typeface="+mn-lt"/>
            </a:endParaRPr>
          </a:p>
          <a:p>
            <a:r>
              <a:rPr lang="tr-TR" sz="2400" b="1" err="1">
                <a:latin typeface="Calibri"/>
                <a:ea typeface="+mn-lt"/>
                <a:cs typeface="+mn-lt"/>
              </a:rPr>
              <a:t>Enhancing</a:t>
            </a:r>
            <a:r>
              <a:rPr lang="tr-TR" sz="2400" b="1" dirty="0">
                <a:latin typeface="Calibri"/>
                <a:ea typeface="+mn-lt"/>
                <a:cs typeface="+mn-lt"/>
              </a:rPr>
              <a:t> </a:t>
            </a:r>
            <a:r>
              <a:rPr lang="tr-TR" sz="2400" b="1" err="1">
                <a:latin typeface="Calibri"/>
                <a:ea typeface="+mn-lt"/>
                <a:cs typeface="+mn-lt"/>
              </a:rPr>
              <a:t>Hypothesis</a:t>
            </a:r>
            <a:r>
              <a:rPr lang="tr-TR" sz="2400" b="1" dirty="0">
                <a:latin typeface="Calibri"/>
                <a:ea typeface="+mn-lt"/>
                <a:cs typeface="+mn-lt"/>
              </a:rPr>
              <a:t> </a:t>
            </a:r>
            <a:r>
              <a:rPr lang="tr-TR" sz="2400" b="1" err="1">
                <a:latin typeface="Calibri"/>
                <a:ea typeface="+mn-lt"/>
                <a:cs typeface="+mn-lt"/>
              </a:rPr>
              <a:t>Testing</a:t>
            </a:r>
            <a:r>
              <a:rPr lang="tr-TR" sz="2400" b="1" dirty="0">
                <a:latin typeface="Calibri"/>
                <a:ea typeface="+mn-lt"/>
                <a:cs typeface="+mn-lt"/>
              </a:rPr>
              <a:t>:</a:t>
            </a:r>
            <a:r>
              <a:rPr lang="tr-TR" sz="2400" dirty="0">
                <a:latin typeface="Calibri"/>
                <a:ea typeface="+mn-lt"/>
                <a:cs typeface="+mn-lt"/>
              </a:rPr>
              <a:t> </a:t>
            </a:r>
            <a:r>
              <a:rPr lang="tr-TR" sz="2400" err="1">
                <a:latin typeface="Calibri"/>
                <a:ea typeface="+mn-lt"/>
                <a:cs typeface="+mn-lt"/>
              </a:rPr>
              <a:t>With</a:t>
            </a:r>
            <a:r>
              <a:rPr lang="tr-TR" sz="2400" dirty="0">
                <a:latin typeface="Calibri"/>
                <a:ea typeface="+mn-lt"/>
                <a:cs typeface="+mn-lt"/>
              </a:rPr>
              <a:t> a </a:t>
            </a:r>
            <a:r>
              <a:rPr lang="tr-TR" sz="2400" err="1">
                <a:latin typeface="Calibri"/>
                <a:ea typeface="+mn-lt"/>
                <a:cs typeface="+mn-lt"/>
              </a:rPr>
              <a:t>larger</a:t>
            </a:r>
            <a:r>
              <a:rPr lang="tr-TR" sz="2400" dirty="0">
                <a:latin typeface="Calibri"/>
                <a:ea typeface="+mn-lt"/>
                <a:cs typeface="+mn-lt"/>
              </a:rPr>
              <a:t> </a:t>
            </a:r>
            <a:r>
              <a:rPr lang="tr-TR" sz="2400" err="1">
                <a:latin typeface="Calibri"/>
                <a:ea typeface="+mn-lt"/>
                <a:cs typeface="+mn-lt"/>
              </a:rPr>
              <a:t>dataset</a:t>
            </a:r>
            <a:r>
              <a:rPr lang="tr-TR" sz="2400" dirty="0">
                <a:latin typeface="Calibri"/>
                <a:ea typeface="+mn-lt"/>
                <a:cs typeface="+mn-lt"/>
              </a:rPr>
              <a:t>, I </a:t>
            </a:r>
            <a:r>
              <a:rPr lang="tr-TR" sz="2400" err="1">
                <a:latin typeface="Calibri"/>
                <a:ea typeface="+mn-lt"/>
                <a:cs typeface="+mn-lt"/>
              </a:rPr>
              <a:t>will</a:t>
            </a:r>
            <a:r>
              <a:rPr lang="tr-TR" sz="2400" dirty="0">
                <a:latin typeface="Calibri"/>
                <a:ea typeface="+mn-lt"/>
                <a:cs typeface="+mn-lt"/>
              </a:rPr>
              <a:t> </a:t>
            </a:r>
            <a:r>
              <a:rPr lang="tr-TR" sz="2400" err="1">
                <a:latin typeface="Calibri"/>
                <a:ea typeface="+mn-lt"/>
                <a:cs typeface="+mn-lt"/>
              </a:rPr>
              <a:t>perform</a:t>
            </a:r>
            <a:r>
              <a:rPr lang="tr-TR" sz="2400" dirty="0">
                <a:latin typeface="Calibri"/>
                <a:ea typeface="+mn-lt"/>
                <a:cs typeface="+mn-lt"/>
              </a:rPr>
              <a:t> </a:t>
            </a:r>
            <a:r>
              <a:rPr lang="tr-TR" sz="2400" err="1">
                <a:latin typeface="Calibri"/>
                <a:ea typeface="+mn-lt"/>
                <a:cs typeface="+mn-lt"/>
              </a:rPr>
              <a:t>more</a:t>
            </a:r>
            <a:r>
              <a:rPr lang="tr-TR" sz="2400" dirty="0">
                <a:latin typeface="Calibri"/>
                <a:ea typeface="+mn-lt"/>
                <a:cs typeface="+mn-lt"/>
              </a:rPr>
              <a:t> </a:t>
            </a:r>
            <a:r>
              <a:rPr lang="tr-TR" sz="2400" err="1">
                <a:latin typeface="Calibri"/>
                <a:ea typeface="+mn-lt"/>
                <a:cs typeface="+mn-lt"/>
              </a:rPr>
              <a:t>detailed</a:t>
            </a:r>
            <a:r>
              <a:rPr lang="tr-TR" sz="2400" dirty="0">
                <a:latin typeface="Calibri"/>
                <a:ea typeface="+mn-lt"/>
                <a:cs typeface="+mn-lt"/>
              </a:rPr>
              <a:t> </a:t>
            </a:r>
            <a:r>
              <a:rPr lang="tr-TR" sz="2400" err="1">
                <a:latin typeface="Calibri"/>
                <a:ea typeface="+mn-lt"/>
                <a:cs typeface="+mn-lt"/>
              </a:rPr>
              <a:t>hypothesis</a:t>
            </a:r>
            <a:r>
              <a:rPr lang="tr-TR" sz="2400" dirty="0">
                <a:latin typeface="Calibri"/>
                <a:ea typeface="+mn-lt"/>
                <a:cs typeface="+mn-lt"/>
              </a:rPr>
              <a:t> </a:t>
            </a:r>
            <a:r>
              <a:rPr lang="tr-TR" sz="2400" err="1">
                <a:latin typeface="Calibri"/>
                <a:ea typeface="+mn-lt"/>
                <a:cs typeface="+mn-lt"/>
              </a:rPr>
              <a:t>tests</a:t>
            </a:r>
            <a:r>
              <a:rPr lang="tr-TR" sz="2400" dirty="0">
                <a:latin typeface="Calibri"/>
                <a:ea typeface="+mn-lt"/>
                <a:cs typeface="+mn-lt"/>
              </a:rPr>
              <a:t> </a:t>
            </a:r>
            <a:r>
              <a:rPr lang="tr-TR" sz="2400" err="1">
                <a:latin typeface="Calibri"/>
                <a:ea typeface="+mn-lt"/>
                <a:cs typeface="+mn-lt"/>
              </a:rPr>
              <a:t>to</a:t>
            </a:r>
            <a:r>
              <a:rPr lang="tr-TR" sz="2400" dirty="0">
                <a:latin typeface="Calibri"/>
                <a:ea typeface="+mn-lt"/>
                <a:cs typeface="+mn-lt"/>
              </a:rPr>
              <a:t> </a:t>
            </a:r>
            <a:r>
              <a:rPr lang="tr-TR" sz="2400" err="1">
                <a:latin typeface="Calibri"/>
                <a:ea typeface="+mn-lt"/>
                <a:cs typeface="+mn-lt"/>
              </a:rPr>
              <a:t>better</a:t>
            </a:r>
            <a:r>
              <a:rPr lang="tr-TR" sz="2400" dirty="0">
                <a:latin typeface="Calibri"/>
                <a:ea typeface="+mn-lt"/>
                <a:cs typeface="+mn-lt"/>
              </a:rPr>
              <a:t> </a:t>
            </a:r>
            <a:r>
              <a:rPr lang="tr-TR" sz="2400" err="1">
                <a:latin typeface="Calibri"/>
                <a:ea typeface="+mn-lt"/>
                <a:cs typeface="+mn-lt"/>
              </a:rPr>
              <a:t>understand</a:t>
            </a:r>
            <a:r>
              <a:rPr lang="tr-TR" sz="2400" dirty="0">
                <a:latin typeface="Calibri"/>
                <a:ea typeface="+mn-lt"/>
                <a:cs typeface="+mn-lt"/>
              </a:rPr>
              <a:t> </a:t>
            </a:r>
            <a:r>
              <a:rPr lang="tr-TR" sz="2400" err="1">
                <a:latin typeface="Calibri"/>
                <a:ea typeface="+mn-lt"/>
                <a:cs typeface="+mn-lt"/>
              </a:rPr>
              <a:t>the</a:t>
            </a:r>
            <a:r>
              <a:rPr lang="tr-TR" sz="2400" dirty="0">
                <a:latin typeface="Calibri"/>
                <a:ea typeface="+mn-lt"/>
                <a:cs typeface="+mn-lt"/>
              </a:rPr>
              <a:t> </a:t>
            </a:r>
            <a:r>
              <a:rPr lang="tr-TR" sz="2400" err="1">
                <a:latin typeface="Calibri"/>
                <a:ea typeface="+mn-lt"/>
                <a:cs typeface="+mn-lt"/>
              </a:rPr>
              <a:t>effects</a:t>
            </a:r>
            <a:r>
              <a:rPr lang="tr-TR" sz="2400" dirty="0">
                <a:latin typeface="Calibri"/>
                <a:ea typeface="+mn-lt"/>
                <a:cs typeface="+mn-lt"/>
              </a:rPr>
              <a:t> of </a:t>
            </a:r>
            <a:r>
              <a:rPr lang="tr-TR" sz="2400" err="1">
                <a:latin typeface="Calibri"/>
                <a:ea typeface="+mn-lt"/>
                <a:cs typeface="+mn-lt"/>
              </a:rPr>
              <a:t>academic</a:t>
            </a:r>
            <a:r>
              <a:rPr lang="tr-TR" sz="2400" dirty="0">
                <a:latin typeface="Calibri"/>
                <a:ea typeface="+mn-lt"/>
                <a:cs typeface="+mn-lt"/>
              </a:rPr>
              <a:t> </a:t>
            </a:r>
            <a:r>
              <a:rPr lang="tr-TR" sz="2400" err="1">
                <a:latin typeface="Calibri"/>
                <a:ea typeface="+mn-lt"/>
                <a:cs typeface="+mn-lt"/>
              </a:rPr>
              <a:t>workload</a:t>
            </a:r>
            <a:r>
              <a:rPr lang="tr-TR" sz="2400" dirty="0">
                <a:latin typeface="Calibri"/>
                <a:ea typeface="+mn-lt"/>
                <a:cs typeface="+mn-lt"/>
              </a:rPr>
              <a:t> on </a:t>
            </a:r>
            <a:r>
              <a:rPr lang="tr-TR" sz="2400" err="1">
                <a:latin typeface="Calibri"/>
                <a:ea typeface="+mn-lt"/>
                <a:cs typeface="+mn-lt"/>
              </a:rPr>
              <a:t>physical</a:t>
            </a:r>
            <a:r>
              <a:rPr lang="tr-TR" sz="2400" dirty="0">
                <a:latin typeface="Calibri"/>
                <a:ea typeface="+mn-lt"/>
                <a:cs typeface="+mn-lt"/>
              </a:rPr>
              <a:t> </a:t>
            </a:r>
            <a:r>
              <a:rPr lang="tr-TR" sz="2400" err="1">
                <a:latin typeface="Calibri"/>
                <a:ea typeface="+mn-lt"/>
                <a:cs typeface="+mn-lt"/>
              </a:rPr>
              <a:t>activity</a:t>
            </a:r>
            <a:r>
              <a:rPr lang="tr-TR" sz="2400" dirty="0">
                <a:latin typeface="Calibri"/>
                <a:ea typeface="+mn-lt"/>
                <a:cs typeface="+mn-lt"/>
              </a:rPr>
              <a:t> </a:t>
            </a:r>
            <a:r>
              <a:rPr lang="tr-TR" sz="2400" err="1">
                <a:latin typeface="Calibri"/>
                <a:ea typeface="+mn-lt"/>
                <a:cs typeface="+mn-lt"/>
              </a:rPr>
              <a:t>levels</a:t>
            </a:r>
            <a:r>
              <a:rPr lang="tr-TR" sz="2400" dirty="0">
                <a:latin typeface="Calibri"/>
                <a:ea typeface="+mn-lt"/>
                <a:cs typeface="+mn-lt"/>
              </a:rPr>
              <a:t>.</a:t>
            </a:r>
            <a:endParaRPr lang="tr-TR" sz="2400" dirty="0">
              <a:latin typeface="Calibri"/>
              <a:ea typeface="Calibri"/>
              <a:cs typeface="Calibri"/>
            </a:endParaRPr>
          </a:p>
          <a:p>
            <a:endParaRPr lang="tr-TR" sz="2400" dirty="0">
              <a:latin typeface="Calibri"/>
              <a:ea typeface="+mn-lt"/>
              <a:cs typeface="+mn-lt"/>
            </a:endParaRPr>
          </a:p>
          <a:p>
            <a:r>
              <a:rPr lang="tr-TR" sz="2400" b="1" dirty="0">
                <a:latin typeface="Calibri"/>
                <a:ea typeface="+mn-lt"/>
                <a:cs typeface="+mn-lt"/>
              </a:rPr>
              <a:t>Using Machine Learning </a:t>
            </a:r>
            <a:r>
              <a:rPr lang="tr-TR" sz="2400" b="1" dirty="0" err="1">
                <a:latin typeface="Calibri"/>
                <a:ea typeface="+mn-lt"/>
                <a:cs typeface="+mn-lt"/>
              </a:rPr>
              <a:t>Models</a:t>
            </a:r>
            <a:r>
              <a:rPr lang="tr-TR" sz="2400" b="1" dirty="0">
                <a:latin typeface="Calibri"/>
                <a:ea typeface="+mn-lt"/>
                <a:cs typeface="+mn-lt"/>
              </a:rPr>
              <a:t>:</a:t>
            </a:r>
            <a:r>
              <a:rPr lang="tr-TR" sz="2400" dirty="0">
                <a:latin typeface="Calibri"/>
                <a:ea typeface="+mn-lt"/>
                <a:cs typeface="+mn-lt"/>
              </a:rPr>
              <a:t> </a:t>
            </a:r>
            <a:r>
              <a:rPr lang="tr-TR" sz="2400" dirty="0" err="1">
                <a:latin typeface="Calibri"/>
                <a:ea typeface="+mn-lt"/>
                <a:cs typeface="+mn-lt"/>
              </a:rPr>
              <a:t>In</a:t>
            </a:r>
            <a:r>
              <a:rPr lang="tr-TR" sz="2400" dirty="0">
                <a:latin typeface="Calibri"/>
                <a:ea typeface="+mn-lt"/>
                <a:cs typeface="+mn-lt"/>
              </a:rPr>
              <a:t> </a:t>
            </a:r>
            <a:r>
              <a:rPr lang="tr-TR" sz="2400" dirty="0" err="1">
                <a:latin typeface="Calibri"/>
                <a:ea typeface="+mn-lt"/>
                <a:cs typeface="+mn-lt"/>
              </a:rPr>
              <a:t>the</a:t>
            </a:r>
            <a:r>
              <a:rPr lang="tr-TR" sz="2400" dirty="0">
                <a:latin typeface="Calibri"/>
                <a:ea typeface="+mn-lt"/>
                <a:cs typeface="+mn-lt"/>
              </a:rPr>
              <a:t> </a:t>
            </a:r>
            <a:r>
              <a:rPr lang="tr-TR" sz="2400" dirty="0" err="1">
                <a:latin typeface="Calibri"/>
                <a:ea typeface="+mn-lt"/>
                <a:cs typeface="+mn-lt"/>
              </a:rPr>
              <a:t>future</a:t>
            </a:r>
            <a:r>
              <a:rPr lang="tr-TR" sz="2400" dirty="0">
                <a:latin typeface="Calibri"/>
                <a:ea typeface="+mn-lt"/>
                <a:cs typeface="+mn-lt"/>
              </a:rPr>
              <a:t>, I plan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use</a:t>
            </a:r>
            <a:r>
              <a:rPr lang="tr-TR" sz="2400" dirty="0">
                <a:latin typeface="Calibri"/>
                <a:ea typeface="+mn-lt"/>
                <a:cs typeface="+mn-lt"/>
              </a:rPr>
              <a:t> </a:t>
            </a:r>
            <a:r>
              <a:rPr lang="tr-TR" sz="2400" dirty="0" err="1">
                <a:latin typeface="Calibri"/>
                <a:ea typeface="+mn-lt"/>
                <a:cs typeface="+mn-lt"/>
              </a:rPr>
              <a:t>machine</a:t>
            </a:r>
            <a:r>
              <a:rPr lang="tr-TR" sz="2400" dirty="0">
                <a:latin typeface="Calibri"/>
                <a:ea typeface="+mn-lt"/>
                <a:cs typeface="+mn-lt"/>
              </a:rPr>
              <a:t> </a:t>
            </a:r>
            <a:r>
              <a:rPr lang="tr-TR" sz="2400" dirty="0" err="1">
                <a:latin typeface="Calibri"/>
                <a:ea typeface="+mn-lt"/>
                <a:cs typeface="+mn-lt"/>
              </a:rPr>
              <a:t>learning</a:t>
            </a:r>
            <a:r>
              <a:rPr lang="tr-TR" sz="2400" dirty="0">
                <a:latin typeface="Calibri"/>
                <a:ea typeface="+mn-lt"/>
                <a:cs typeface="+mn-lt"/>
              </a:rPr>
              <a:t> </a:t>
            </a:r>
            <a:r>
              <a:rPr lang="tr-TR" sz="2400" dirty="0" err="1">
                <a:latin typeface="Calibri"/>
                <a:ea typeface="+mn-lt"/>
                <a:cs typeface="+mn-lt"/>
              </a:rPr>
              <a:t>techniques</a:t>
            </a:r>
            <a:r>
              <a:rPr lang="tr-TR" sz="2400" dirty="0">
                <a:latin typeface="Calibri"/>
                <a:ea typeface="+mn-lt"/>
                <a:cs typeface="+mn-lt"/>
              </a:rPr>
              <a:t>, </a:t>
            </a:r>
            <a:r>
              <a:rPr lang="tr-TR" sz="2400" dirty="0" err="1">
                <a:latin typeface="Calibri"/>
                <a:ea typeface="+mn-lt"/>
                <a:cs typeface="+mn-lt"/>
              </a:rPr>
              <a:t>like</a:t>
            </a:r>
            <a:r>
              <a:rPr lang="tr-TR" sz="2400" dirty="0">
                <a:latin typeface="Calibri"/>
                <a:ea typeface="+mn-lt"/>
                <a:cs typeface="+mn-lt"/>
              </a:rPr>
              <a:t> </a:t>
            </a:r>
            <a:r>
              <a:rPr lang="tr-TR" sz="2400" dirty="0" err="1">
                <a:latin typeface="Calibri"/>
                <a:ea typeface="+mn-lt"/>
                <a:cs typeface="+mn-lt"/>
              </a:rPr>
              <a:t>regression</a:t>
            </a:r>
            <a:r>
              <a:rPr lang="tr-TR" sz="2400" dirty="0">
                <a:latin typeface="Calibri"/>
                <a:ea typeface="+mn-lt"/>
                <a:cs typeface="+mn-lt"/>
              </a:rPr>
              <a:t> </a:t>
            </a:r>
            <a:r>
              <a:rPr lang="tr-TR" sz="2400" dirty="0" err="1">
                <a:latin typeface="Calibri"/>
                <a:ea typeface="+mn-lt"/>
                <a:cs typeface="+mn-lt"/>
              </a:rPr>
              <a:t>models</a:t>
            </a:r>
            <a:r>
              <a:rPr lang="tr-TR" sz="2400" dirty="0">
                <a:latin typeface="Calibri"/>
                <a:ea typeface="+mn-lt"/>
                <a:cs typeface="+mn-lt"/>
              </a:rPr>
              <a:t>,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predict</a:t>
            </a:r>
            <a:r>
              <a:rPr lang="tr-TR" sz="2400" dirty="0">
                <a:latin typeface="Calibri"/>
                <a:ea typeface="+mn-lt"/>
                <a:cs typeface="+mn-lt"/>
              </a:rPr>
              <a:t> </a:t>
            </a:r>
            <a:r>
              <a:rPr lang="tr-TR" sz="2400" dirty="0" err="1">
                <a:latin typeface="Calibri"/>
                <a:ea typeface="+mn-lt"/>
                <a:cs typeface="+mn-lt"/>
              </a:rPr>
              <a:t>metrics</a:t>
            </a:r>
            <a:r>
              <a:rPr lang="tr-TR" sz="2400" dirty="0">
                <a:latin typeface="Calibri"/>
                <a:ea typeface="+mn-lt"/>
                <a:cs typeface="+mn-lt"/>
              </a:rPr>
              <a:t> </a:t>
            </a:r>
            <a:r>
              <a:rPr lang="tr-TR" sz="2400" dirty="0" err="1">
                <a:latin typeface="Calibri"/>
                <a:ea typeface="+mn-lt"/>
                <a:cs typeface="+mn-lt"/>
              </a:rPr>
              <a:t>like</a:t>
            </a:r>
            <a:r>
              <a:rPr lang="tr-TR" sz="2400" dirty="0">
                <a:latin typeface="Calibri"/>
                <a:ea typeface="+mn-lt"/>
                <a:cs typeface="+mn-lt"/>
              </a:rPr>
              <a:t> </a:t>
            </a:r>
            <a:r>
              <a:rPr lang="tr-TR" sz="2400" dirty="0" err="1">
                <a:latin typeface="Calibri"/>
                <a:ea typeface="+mn-lt"/>
                <a:cs typeface="+mn-lt"/>
              </a:rPr>
              <a:t>active</a:t>
            </a:r>
            <a:r>
              <a:rPr lang="tr-TR" sz="2400" dirty="0">
                <a:latin typeface="Calibri"/>
                <a:ea typeface="+mn-lt"/>
                <a:cs typeface="+mn-lt"/>
              </a:rPr>
              <a:t> </a:t>
            </a:r>
            <a:r>
              <a:rPr lang="tr-TR" sz="2400" dirty="0" err="1">
                <a:latin typeface="Calibri"/>
                <a:ea typeface="+mn-lt"/>
                <a:cs typeface="+mn-lt"/>
              </a:rPr>
              <a:t>calories</a:t>
            </a:r>
            <a:r>
              <a:rPr lang="tr-TR" sz="2400" dirty="0">
                <a:latin typeface="Calibri"/>
                <a:ea typeface="+mn-lt"/>
                <a:cs typeface="+mn-lt"/>
              </a:rPr>
              <a:t> </a:t>
            </a:r>
            <a:r>
              <a:rPr lang="tr-TR" sz="2400" dirty="0" err="1">
                <a:latin typeface="Calibri"/>
                <a:ea typeface="+mn-lt"/>
                <a:cs typeface="+mn-lt"/>
              </a:rPr>
              <a:t>or</a:t>
            </a:r>
            <a:r>
              <a:rPr lang="tr-TR" sz="2400" dirty="0">
                <a:latin typeface="Calibri"/>
                <a:ea typeface="+mn-lt"/>
                <a:cs typeface="+mn-lt"/>
              </a:rPr>
              <a:t> step </a:t>
            </a:r>
            <a:r>
              <a:rPr lang="tr-TR" sz="2400" dirty="0" err="1">
                <a:latin typeface="Calibri"/>
                <a:ea typeface="+mn-lt"/>
                <a:cs typeface="+mn-lt"/>
              </a:rPr>
              <a:t>counts</a:t>
            </a:r>
            <a:r>
              <a:rPr lang="tr-TR" sz="2400" dirty="0">
                <a:latin typeface="Calibri"/>
                <a:ea typeface="+mn-lt"/>
                <a:cs typeface="+mn-lt"/>
              </a:rPr>
              <a:t> </a:t>
            </a:r>
            <a:r>
              <a:rPr lang="tr-TR" sz="2400" dirty="0" err="1">
                <a:latin typeface="Calibri"/>
                <a:ea typeface="+mn-lt"/>
                <a:cs typeface="+mn-lt"/>
              </a:rPr>
              <a:t>for</a:t>
            </a:r>
            <a:r>
              <a:rPr lang="tr-TR" sz="2400" dirty="0">
                <a:latin typeface="Calibri"/>
                <a:ea typeface="+mn-lt"/>
                <a:cs typeface="+mn-lt"/>
              </a:rPr>
              <a:t> </a:t>
            </a:r>
            <a:r>
              <a:rPr lang="tr-TR" sz="2400" dirty="0" err="1">
                <a:latin typeface="Calibri"/>
                <a:ea typeface="+mn-lt"/>
                <a:cs typeface="+mn-lt"/>
              </a:rPr>
              <a:t>upcoming</a:t>
            </a:r>
            <a:r>
              <a:rPr lang="tr-TR" sz="2400" dirty="0">
                <a:latin typeface="Calibri"/>
                <a:ea typeface="+mn-lt"/>
                <a:cs typeface="+mn-lt"/>
              </a:rPr>
              <a:t> </a:t>
            </a:r>
            <a:r>
              <a:rPr lang="tr-TR" sz="2400" dirty="0" err="1">
                <a:latin typeface="Calibri"/>
                <a:ea typeface="+mn-lt"/>
                <a:cs typeface="+mn-lt"/>
              </a:rPr>
              <a:t>semesters</a:t>
            </a:r>
            <a:r>
              <a:rPr lang="tr-TR" sz="2400" dirty="0">
                <a:latin typeface="Calibri"/>
                <a:ea typeface="+mn-lt"/>
                <a:cs typeface="+mn-lt"/>
              </a:rPr>
              <a:t>.</a:t>
            </a:r>
            <a:endParaRPr lang="tr-TR" sz="2400" dirty="0">
              <a:latin typeface="Calibri"/>
              <a:ea typeface="Calibri"/>
              <a:cs typeface="Calibri"/>
            </a:endParaRPr>
          </a:p>
          <a:p>
            <a:endParaRPr lang="tr-TR" sz="2200" dirty="0"/>
          </a:p>
        </p:txBody>
      </p:sp>
    </p:spTree>
    <p:extLst>
      <p:ext uri="{BB962C8B-B14F-4D97-AF65-F5344CB8AC3E}">
        <p14:creationId xmlns:p14="http://schemas.microsoft.com/office/powerpoint/2010/main" val="415040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9E0229-94F8-D2F8-D0A8-B856B448888E}"/>
              </a:ext>
            </a:extLst>
          </p:cNvPr>
          <p:cNvSpPr>
            <a:spLocks noGrp="1"/>
          </p:cNvSpPr>
          <p:nvPr>
            <p:ph type="title"/>
          </p:nvPr>
        </p:nvSpPr>
        <p:spPr>
          <a:xfrm>
            <a:off x="841248" y="548640"/>
            <a:ext cx="3600860" cy="5431536"/>
          </a:xfrm>
        </p:spPr>
        <p:txBody>
          <a:bodyPr>
            <a:normAutofit/>
          </a:bodyPr>
          <a:lstStyle/>
          <a:p>
            <a:r>
              <a:rPr lang="tr-TR" sz="5400"/>
              <a:t>Motivation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445A79B-F2C9-EACE-6022-2FA52D1BCC61}"/>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tr-TR" sz="2200">
                <a:ea typeface="+mn-lt"/>
                <a:cs typeface="+mn-lt"/>
              </a:rPr>
              <a:t>For this project, I explored how different aspects of my physical activity levels, such as </a:t>
            </a:r>
            <a:r>
              <a:rPr lang="tr-TR" sz="2200" b="1">
                <a:ea typeface="+mn-lt"/>
                <a:cs typeface="+mn-lt"/>
              </a:rPr>
              <a:t>daily active calorie expenditure</a:t>
            </a:r>
            <a:r>
              <a:rPr lang="tr-TR" sz="2200">
                <a:ea typeface="+mn-lt"/>
                <a:cs typeface="+mn-lt"/>
              </a:rPr>
              <a:t>, </a:t>
            </a:r>
            <a:r>
              <a:rPr lang="tr-TR" sz="2200" b="1">
                <a:ea typeface="+mn-lt"/>
                <a:cs typeface="+mn-lt"/>
              </a:rPr>
              <a:t>floors climbed</a:t>
            </a:r>
            <a:r>
              <a:rPr lang="tr-TR" sz="2200">
                <a:ea typeface="+mn-lt"/>
                <a:cs typeface="+mn-lt"/>
              </a:rPr>
              <a:t> and </a:t>
            </a:r>
            <a:r>
              <a:rPr lang="tr-TR" sz="2200" b="1">
                <a:ea typeface="+mn-lt"/>
                <a:cs typeface="+mn-lt"/>
              </a:rPr>
              <a:t>step counts</a:t>
            </a:r>
            <a:r>
              <a:rPr lang="tr-TR" sz="2200">
                <a:ea typeface="+mn-lt"/>
                <a:cs typeface="+mn-lt"/>
              </a:rPr>
              <a:t>, change based on my academic workload.</a:t>
            </a:r>
          </a:p>
          <a:p>
            <a:endParaRPr lang="tr-TR" sz="2200">
              <a:ea typeface="+mn-lt"/>
              <a:cs typeface="+mn-lt"/>
            </a:endParaRPr>
          </a:p>
          <a:p>
            <a:r>
              <a:rPr lang="tr-TR" sz="2200">
                <a:ea typeface="+mn-lt"/>
                <a:cs typeface="+mn-lt"/>
              </a:rPr>
              <a:t> I analyzed the available health data of mine from previous semesters, including midterm and final exam weeks, to identify patterns and understand the impact of school work on my activity levels. </a:t>
            </a:r>
          </a:p>
          <a:p>
            <a:pPr marL="0" indent="0"/>
            <a:endParaRPr lang="tr-TR" sz="2200"/>
          </a:p>
          <a:p>
            <a:endParaRPr lang="tr-TR" sz="2200"/>
          </a:p>
        </p:txBody>
      </p:sp>
    </p:spTree>
    <p:extLst>
      <p:ext uri="{BB962C8B-B14F-4D97-AF65-F5344CB8AC3E}">
        <p14:creationId xmlns:p14="http://schemas.microsoft.com/office/powerpoint/2010/main" val="138744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19A40A-B107-18FA-DF00-DB3F6066222C}"/>
              </a:ext>
            </a:extLst>
          </p:cNvPr>
          <p:cNvSpPr>
            <a:spLocks noGrp="1"/>
          </p:cNvSpPr>
          <p:nvPr>
            <p:ph type="title"/>
          </p:nvPr>
        </p:nvSpPr>
        <p:spPr>
          <a:xfrm>
            <a:off x="841248" y="548640"/>
            <a:ext cx="3600860" cy="5431536"/>
          </a:xfrm>
        </p:spPr>
        <p:txBody>
          <a:bodyPr>
            <a:normAutofit/>
          </a:bodyPr>
          <a:lstStyle/>
          <a:p>
            <a:r>
              <a:rPr lang="tr-TR" sz="5400" dirty="0"/>
              <a:t>My </a:t>
            </a:r>
            <a:r>
              <a:rPr lang="tr-TR" sz="5400" dirty="0" err="1"/>
              <a:t>Dataset</a:t>
            </a:r>
          </a:p>
        </p:txBody>
      </p:sp>
      <p:sp>
        <p:nvSpPr>
          <p:cNvPr id="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45B28D8-C7A2-A7F0-B796-673C57E5B89C}"/>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endParaRPr lang="tr-TR" sz="2200">
              <a:latin typeface="Calibri"/>
            </a:endParaRPr>
          </a:p>
          <a:p>
            <a:r>
              <a:rPr lang="tr-TR" sz="2200">
                <a:ea typeface="+mn-lt"/>
                <a:cs typeface="+mn-lt"/>
              </a:rPr>
              <a:t>I will use data collected from my Apple Watch (health data), focusing on:</a:t>
            </a:r>
            <a:endParaRPr lang="tr-TR" sz="2200"/>
          </a:p>
          <a:p>
            <a:endParaRPr lang="tr-TR" sz="2200"/>
          </a:p>
          <a:p>
            <a:r>
              <a:rPr lang="tr-TR" sz="2200"/>
              <a:t>Active Energy: Calories burned through physical activities like walking, exercising (intentional phyical activity) </a:t>
            </a:r>
          </a:p>
          <a:p>
            <a:endParaRPr lang="tr-TR" sz="2200"/>
          </a:p>
          <a:p>
            <a:r>
              <a:rPr lang="tr-TR" sz="2200"/>
              <a:t>Step Counts: Daily step counts </a:t>
            </a:r>
          </a:p>
          <a:p>
            <a:endParaRPr lang="tr-TR" sz="2200"/>
          </a:p>
          <a:p>
            <a:r>
              <a:rPr lang="tr-TR" sz="2200"/>
              <a:t>Floors Climbed: Data on number of floors climbed </a:t>
            </a:r>
          </a:p>
        </p:txBody>
      </p:sp>
    </p:spTree>
    <p:extLst>
      <p:ext uri="{BB962C8B-B14F-4D97-AF65-F5344CB8AC3E}">
        <p14:creationId xmlns:p14="http://schemas.microsoft.com/office/powerpoint/2010/main" val="109864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A256D6-3BBA-3E70-31E3-6C0AA38E3BB8}"/>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Steps of my project</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BE09363B-4371-7EE7-3A46-53FCC73F837A}"/>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200" dirty="0"/>
              <a:t> 1) Export </a:t>
            </a:r>
            <a:r>
              <a:rPr lang="en-US" sz="2200" dirty="0" err="1"/>
              <a:t>te</a:t>
            </a:r>
            <a:r>
              <a:rPr lang="en-US" sz="2200" dirty="0"/>
              <a:t> data from health app.</a:t>
            </a:r>
          </a:p>
          <a:p>
            <a:pPr marL="342900" indent="-228600">
              <a:lnSpc>
                <a:spcPct val="90000"/>
              </a:lnSpc>
              <a:spcAft>
                <a:spcPts val="600"/>
              </a:spcAft>
              <a:buFont typeface="Arial" panose="020B0604020202020204" pitchFamily="34" charset="0"/>
              <a:buChar char="•"/>
            </a:pPr>
            <a:endParaRPr lang="en-US" sz="2200"/>
          </a:p>
          <a:p>
            <a:pPr marL="342900" indent="-228600">
              <a:lnSpc>
                <a:spcPct val="90000"/>
              </a:lnSpc>
              <a:spcAft>
                <a:spcPts val="600"/>
              </a:spcAft>
              <a:buFont typeface="Arial" panose="020B0604020202020204" pitchFamily="34" charset="0"/>
              <a:buChar char="•"/>
            </a:pPr>
            <a:r>
              <a:rPr lang="en-US" sz="2200" dirty="0"/>
              <a:t> 2) Use Beautiful Soup to read XML file</a:t>
            </a:r>
          </a:p>
          <a:p>
            <a:pPr marL="342900" indent="-228600">
              <a:lnSpc>
                <a:spcPct val="90000"/>
              </a:lnSpc>
              <a:spcAft>
                <a:spcPts val="600"/>
              </a:spcAft>
              <a:buFont typeface="Arial" panose="020B0604020202020204" pitchFamily="34" charset="0"/>
              <a:buChar char="•"/>
            </a:pPr>
            <a:endParaRPr lang="en-US" sz="2200"/>
          </a:p>
          <a:p>
            <a:pPr marL="342900" indent="-228600">
              <a:lnSpc>
                <a:spcPct val="90000"/>
              </a:lnSpc>
              <a:spcAft>
                <a:spcPts val="600"/>
              </a:spcAft>
              <a:buFont typeface="Arial" panose="020B0604020202020204" pitchFamily="34" charset="0"/>
              <a:buChar char="•"/>
            </a:pPr>
            <a:r>
              <a:rPr lang="en-US" sz="2200" dirty="0"/>
              <a:t> 3) Use Pandas to clean and organize the data</a:t>
            </a:r>
          </a:p>
          <a:p>
            <a:pPr marL="342900" indent="-228600">
              <a:lnSpc>
                <a:spcPct val="90000"/>
              </a:lnSpc>
              <a:spcAft>
                <a:spcPts val="600"/>
              </a:spcAft>
              <a:buFont typeface="Arial" panose="020B0604020202020204" pitchFamily="34" charset="0"/>
              <a:buChar char="•"/>
            </a:pPr>
            <a:endParaRPr lang="en-US" sz="2200"/>
          </a:p>
          <a:p>
            <a:pPr marL="342900" indent="-228600">
              <a:lnSpc>
                <a:spcPct val="90000"/>
              </a:lnSpc>
              <a:spcAft>
                <a:spcPts val="600"/>
              </a:spcAft>
              <a:buFont typeface="Arial" panose="020B0604020202020204" pitchFamily="34" charset="0"/>
              <a:buChar char="•"/>
            </a:pPr>
            <a:r>
              <a:rPr lang="en-US" sz="2200" dirty="0"/>
              <a:t> 4) Visualization</a:t>
            </a:r>
          </a:p>
          <a:p>
            <a:pPr marL="342900" indent="-228600">
              <a:lnSpc>
                <a:spcPct val="90000"/>
              </a:lnSpc>
              <a:spcAft>
                <a:spcPts val="600"/>
              </a:spcAft>
              <a:buFont typeface="Arial" panose="020B0604020202020204" pitchFamily="34" charset="0"/>
              <a:buChar char="•"/>
            </a:pPr>
            <a:endParaRPr lang="en-US" sz="2200"/>
          </a:p>
          <a:p>
            <a:pPr marL="342900" indent="-228600">
              <a:lnSpc>
                <a:spcPct val="90000"/>
              </a:lnSpc>
              <a:spcAft>
                <a:spcPts val="600"/>
              </a:spcAft>
              <a:buFont typeface="Arial" panose="020B0604020202020204" pitchFamily="34" charset="0"/>
              <a:buChar char="•"/>
            </a:pPr>
            <a:r>
              <a:rPr lang="en-US" sz="2200" dirty="0"/>
              <a:t> 5) Statistical Analysis</a:t>
            </a:r>
          </a:p>
        </p:txBody>
      </p:sp>
    </p:spTree>
    <p:extLst>
      <p:ext uri="{BB962C8B-B14F-4D97-AF65-F5344CB8AC3E}">
        <p14:creationId xmlns:p14="http://schemas.microsoft.com/office/powerpoint/2010/main" val="134519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metin, ekran görüntüsü, yazı tipi içeren bir resim&#10;&#10;Açıklama otomatik olarak oluşturuldu">
            <a:extLst>
              <a:ext uri="{FF2B5EF4-FFF2-40B4-BE49-F238E27FC236}">
                <a16:creationId xmlns:a16="http://schemas.microsoft.com/office/drawing/2014/main" id="{2F3266BB-1F41-79D4-5141-596E743CFAAE}"/>
              </a:ext>
            </a:extLst>
          </p:cNvPr>
          <p:cNvPicPr>
            <a:picLocks noChangeAspect="1"/>
          </p:cNvPicPr>
          <p:nvPr/>
        </p:nvPicPr>
        <p:blipFill>
          <a:blip r:embed="rId2"/>
          <a:stretch>
            <a:fillRect/>
          </a:stretch>
        </p:blipFill>
        <p:spPr>
          <a:xfrm>
            <a:off x="287600" y="649745"/>
            <a:ext cx="4116454" cy="1188028"/>
          </a:xfrm>
          <a:prstGeom prst="rect">
            <a:avLst/>
          </a:prstGeom>
        </p:spPr>
      </p:pic>
      <p:sp>
        <p:nvSpPr>
          <p:cNvPr id="7" name="Metin kutusu 6">
            <a:extLst>
              <a:ext uri="{FF2B5EF4-FFF2-40B4-BE49-F238E27FC236}">
                <a16:creationId xmlns:a16="http://schemas.microsoft.com/office/drawing/2014/main" id="{E22CAB01-7B7E-2516-E26C-F3F86EDDEE80}"/>
              </a:ext>
            </a:extLst>
          </p:cNvPr>
          <p:cNvSpPr txBox="1"/>
          <p:nvPr/>
        </p:nvSpPr>
        <p:spPr>
          <a:xfrm>
            <a:off x="286765" y="143538"/>
            <a:ext cx="41844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t>Importing</a:t>
            </a:r>
            <a:r>
              <a:rPr lang="tr-TR" dirty="0"/>
              <a:t> </a:t>
            </a:r>
            <a:r>
              <a:rPr lang="tr-TR" dirty="0" err="1"/>
              <a:t>necessary</a:t>
            </a:r>
            <a:r>
              <a:rPr lang="tr-TR" dirty="0"/>
              <a:t> </a:t>
            </a:r>
            <a:r>
              <a:rPr lang="tr-TR" dirty="0" err="1"/>
              <a:t>libraries</a:t>
            </a:r>
            <a:endParaRPr lang="tr-TR" dirty="0"/>
          </a:p>
        </p:txBody>
      </p:sp>
      <p:sp>
        <p:nvSpPr>
          <p:cNvPr id="9" name="Metin kutusu 8">
            <a:extLst>
              <a:ext uri="{FF2B5EF4-FFF2-40B4-BE49-F238E27FC236}">
                <a16:creationId xmlns:a16="http://schemas.microsoft.com/office/drawing/2014/main" id="{40643E49-B713-E79F-7EC4-1C21BA865E73}"/>
              </a:ext>
            </a:extLst>
          </p:cNvPr>
          <p:cNvSpPr txBox="1"/>
          <p:nvPr/>
        </p:nvSpPr>
        <p:spPr>
          <a:xfrm>
            <a:off x="167112" y="2057984"/>
            <a:ext cx="46378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t>Parsing</a:t>
            </a:r>
            <a:r>
              <a:rPr lang="tr-TR" dirty="0"/>
              <a:t> </a:t>
            </a:r>
            <a:r>
              <a:rPr lang="tr-TR" dirty="0" err="1"/>
              <a:t>and</a:t>
            </a:r>
            <a:r>
              <a:rPr lang="tr-TR" dirty="0"/>
              <a:t> </a:t>
            </a:r>
            <a:r>
              <a:rPr lang="tr-TR" dirty="0" err="1"/>
              <a:t>organizing</a:t>
            </a:r>
            <a:r>
              <a:rPr lang="tr-TR" dirty="0"/>
              <a:t> </a:t>
            </a:r>
            <a:r>
              <a:rPr lang="tr-TR" dirty="0" err="1"/>
              <a:t>the</a:t>
            </a:r>
            <a:r>
              <a:rPr lang="tr-TR" dirty="0"/>
              <a:t> </a:t>
            </a:r>
            <a:r>
              <a:rPr lang="tr-TR" dirty="0" err="1"/>
              <a:t>imported</a:t>
            </a:r>
            <a:r>
              <a:rPr lang="tr-TR" dirty="0"/>
              <a:t> XML file</a:t>
            </a:r>
          </a:p>
        </p:txBody>
      </p:sp>
      <p:pic>
        <p:nvPicPr>
          <p:cNvPr id="10" name="Resim 9" descr="metin, ekran görüntüsü içeren bir resim&#10;&#10;Açıklama otomatik olarak oluşturuldu">
            <a:extLst>
              <a:ext uri="{FF2B5EF4-FFF2-40B4-BE49-F238E27FC236}">
                <a16:creationId xmlns:a16="http://schemas.microsoft.com/office/drawing/2014/main" id="{5DA133AB-6A03-66ED-ACF5-F78DEACCFED2}"/>
              </a:ext>
            </a:extLst>
          </p:cNvPr>
          <p:cNvPicPr>
            <a:picLocks noChangeAspect="1"/>
          </p:cNvPicPr>
          <p:nvPr/>
        </p:nvPicPr>
        <p:blipFill>
          <a:blip r:embed="rId3"/>
          <a:stretch>
            <a:fillRect/>
          </a:stretch>
        </p:blipFill>
        <p:spPr>
          <a:xfrm>
            <a:off x="570178" y="2588281"/>
            <a:ext cx="2934140" cy="4124877"/>
          </a:xfrm>
          <a:prstGeom prst="rect">
            <a:avLst/>
          </a:prstGeom>
        </p:spPr>
      </p:pic>
      <p:sp>
        <p:nvSpPr>
          <p:cNvPr id="11" name="Metin kutusu 10">
            <a:extLst>
              <a:ext uri="{FF2B5EF4-FFF2-40B4-BE49-F238E27FC236}">
                <a16:creationId xmlns:a16="http://schemas.microsoft.com/office/drawing/2014/main" id="{D14E6AFA-D851-F202-DE4C-B2B2B4EB67BA}"/>
              </a:ext>
            </a:extLst>
          </p:cNvPr>
          <p:cNvSpPr txBox="1"/>
          <p:nvPr/>
        </p:nvSpPr>
        <p:spPr>
          <a:xfrm>
            <a:off x="4858764" y="143537"/>
            <a:ext cx="73332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I </a:t>
            </a:r>
            <a:r>
              <a:rPr lang="tr-TR" sz="2000" err="1"/>
              <a:t>also</a:t>
            </a:r>
            <a:r>
              <a:rPr lang="tr-TR" sz="2000" dirty="0"/>
              <a:t> </a:t>
            </a:r>
            <a:r>
              <a:rPr lang="tr-TR" sz="2000" err="1"/>
              <a:t>gathered</a:t>
            </a:r>
            <a:r>
              <a:rPr lang="tr-TR" sz="2000" dirty="0"/>
              <a:t> </a:t>
            </a:r>
            <a:r>
              <a:rPr lang="tr-TR" sz="2000" err="1"/>
              <a:t>certain</a:t>
            </a:r>
            <a:r>
              <a:rPr lang="tr-TR" sz="2000" dirty="0"/>
              <a:t> time </a:t>
            </a:r>
            <a:r>
              <a:rPr lang="tr-TR" sz="2000" err="1"/>
              <a:t>intervals</a:t>
            </a:r>
            <a:r>
              <a:rPr lang="tr-TR" sz="2000" dirty="0"/>
              <a:t>/</a:t>
            </a:r>
            <a:r>
              <a:rPr lang="tr-TR" sz="2000" err="1"/>
              <a:t>dates</a:t>
            </a:r>
            <a:r>
              <a:rPr lang="tr-TR" sz="2000" dirty="0"/>
              <a:t> </a:t>
            </a:r>
            <a:r>
              <a:rPr lang="tr-TR" sz="2000" err="1"/>
              <a:t>which</a:t>
            </a:r>
            <a:r>
              <a:rPr lang="tr-TR" sz="2000" dirty="0"/>
              <a:t> </a:t>
            </a:r>
            <a:r>
              <a:rPr lang="tr-TR" sz="2000" err="1"/>
              <a:t>could</a:t>
            </a:r>
            <a:r>
              <a:rPr lang="tr-TR" sz="2000" dirty="0"/>
              <a:t> be </a:t>
            </a:r>
            <a:r>
              <a:rPr lang="tr-TR" sz="2000" err="1"/>
              <a:t>useful</a:t>
            </a:r>
            <a:endParaRPr lang="tr-TR" sz="2000"/>
          </a:p>
        </p:txBody>
      </p:sp>
      <p:pic>
        <p:nvPicPr>
          <p:cNvPr id="12" name="Resim 11" descr="metin, ekran görüntüsü, ekran, görüntüleme, yazılım içeren bir resim&#10;&#10;Açıklama otomatik olarak oluşturuldu">
            <a:extLst>
              <a:ext uri="{FF2B5EF4-FFF2-40B4-BE49-F238E27FC236}">
                <a16:creationId xmlns:a16="http://schemas.microsoft.com/office/drawing/2014/main" id="{28C2F7E0-B573-1422-9DA8-E77AA2AC2339}"/>
              </a:ext>
            </a:extLst>
          </p:cNvPr>
          <p:cNvPicPr>
            <a:picLocks noChangeAspect="1"/>
          </p:cNvPicPr>
          <p:nvPr/>
        </p:nvPicPr>
        <p:blipFill>
          <a:blip r:embed="rId4"/>
          <a:stretch>
            <a:fillRect/>
          </a:stretch>
        </p:blipFill>
        <p:spPr>
          <a:xfrm>
            <a:off x="5696914" y="730511"/>
            <a:ext cx="4614468" cy="4427158"/>
          </a:xfrm>
          <a:prstGeom prst="rect">
            <a:avLst/>
          </a:prstGeom>
        </p:spPr>
      </p:pic>
      <p:sp>
        <p:nvSpPr>
          <p:cNvPr id="13" name="Metin kutusu 12">
            <a:extLst>
              <a:ext uri="{FF2B5EF4-FFF2-40B4-BE49-F238E27FC236}">
                <a16:creationId xmlns:a16="http://schemas.microsoft.com/office/drawing/2014/main" id="{4FFC038A-65B1-866C-87D9-F0F132B7542F}"/>
              </a:ext>
            </a:extLst>
          </p:cNvPr>
          <p:cNvSpPr txBox="1"/>
          <p:nvPr/>
        </p:nvSpPr>
        <p:spPr>
          <a:xfrm>
            <a:off x="5696334" y="5760925"/>
            <a:ext cx="69553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Step 4: </a:t>
            </a:r>
            <a:r>
              <a:rPr lang="tr-TR" sz="2000" dirty="0" err="1"/>
              <a:t>Visualization</a:t>
            </a:r>
            <a:r>
              <a:rPr lang="tr-TR" sz="2000" dirty="0"/>
              <a:t> -&gt;&gt;</a:t>
            </a:r>
          </a:p>
        </p:txBody>
      </p:sp>
    </p:spTree>
    <p:extLst>
      <p:ext uri="{BB962C8B-B14F-4D97-AF65-F5344CB8AC3E}">
        <p14:creationId xmlns:p14="http://schemas.microsoft.com/office/powerpoint/2010/main" val="180973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C92188-B258-8044-A071-B8C24B8846C0}"/>
              </a:ext>
            </a:extLst>
          </p:cNvPr>
          <p:cNvSpPr>
            <a:spLocks noGrp="1"/>
          </p:cNvSpPr>
          <p:nvPr>
            <p:ph type="title"/>
          </p:nvPr>
        </p:nvSpPr>
        <p:spPr>
          <a:xfrm>
            <a:off x="405353" y="-546939"/>
            <a:ext cx="4775573" cy="1498368"/>
          </a:xfrm>
        </p:spPr>
        <p:txBody>
          <a:bodyPr vert="horz" lIns="91440" tIns="45720" rIns="91440" bIns="45720" rtlCol="0" anchor="b">
            <a:normAutofit/>
          </a:bodyPr>
          <a:lstStyle/>
          <a:p>
            <a:r>
              <a:rPr lang="en-US" sz="3600" kern="1200" dirty="0">
                <a:solidFill>
                  <a:schemeClr val="tx1"/>
                </a:solidFill>
                <a:latin typeface="+mj-lt"/>
                <a:ea typeface="+mj-ea"/>
                <a:cs typeface="+mj-cs"/>
              </a:rPr>
              <a:t>DATA VISUALIZATION</a:t>
            </a:r>
          </a:p>
        </p:txBody>
      </p:sp>
      <p:sp>
        <p:nvSpPr>
          <p:cNvPr id="4" name="Metin kutusu 3">
            <a:extLst>
              <a:ext uri="{FF2B5EF4-FFF2-40B4-BE49-F238E27FC236}">
                <a16:creationId xmlns:a16="http://schemas.microsoft.com/office/drawing/2014/main" id="{9DC462D5-F6F4-3769-A36C-54D67BBBA46F}"/>
              </a:ext>
            </a:extLst>
          </p:cNvPr>
          <p:cNvSpPr txBox="1"/>
          <p:nvPr/>
        </p:nvSpPr>
        <p:spPr>
          <a:xfrm>
            <a:off x="405352" y="750238"/>
            <a:ext cx="5969635" cy="36442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a:t>To analyze and present the data, I employed </a:t>
            </a:r>
            <a:r>
              <a:rPr lang="en-US" sz="2000" b="1"/>
              <a:t>Exploratory Data Analysis (EDA)</a:t>
            </a:r>
            <a:r>
              <a:rPr lang="en-US" sz="2000"/>
              <a:t> techniques. The visualizations provided insights into trends and patterns across various metrics. Key visualization tools and methods used include:</a:t>
            </a:r>
            <a:endParaRPr lang="en-US" sz="2000" dirty="0"/>
          </a:p>
          <a:p>
            <a:pPr marL="285750" indent="-228600">
              <a:lnSpc>
                <a:spcPct val="90000"/>
              </a:lnSpc>
              <a:spcAft>
                <a:spcPts val="600"/>
              </a:spcAft>
              <a:buFont typeface="Arial" panose="020B0604020202020204" pitchFamily="34" charset="0"/>
              <a:buChar char="•"/>
            </a:pPr>
            <a:r>
              <a:rPr lang="en-US" sz="2000" b="1" dirty="0"/>
              <a:t>Pie Charts:</a:t>
            </a:r>
            <a:r>
              <a:rPr lang="en-US" sz="2000" dirty="0"/>
              <a:t> For comparing proportions, such as activity levels on specific days versus regular days.</a:t>
            </a:r>
          </a:p>
          <a:p>
            <a:pPr marL="285750" indent="-228600">
              <a:lnSpc>
                <a:spcPct val="90000"/>
              </a:lnSpc>
              <a:spcAft>
                <a:spcPts val="600"/>
              </a:spcAft>
              <a:buFont typeface="Arial" panose="020B0604020202020204" pitchFamily="34" charset="0"/>
              <a:buChar char="•"/>
            </a:pPr>
            <a:r>
              <a:rPr lang="en-US" sz="2000" b="1" dirty="0"/>
              <a:t>Bar Charts:</a:t>
            </a:r>
            <a:r>
              <a:rPr lang="en-US" sz="2000" dirty="0"/>
              <a:t> To illustrate trends across semesters or other time periods.</a:t>
            </a:r>
          </a:p>
          <a:p>
            <a:pPr marL="285750" indent="-228600">
              <a:lnSpc>
                <a:spcPct val="90000"/>
              </a:lnSpc>
              <a:spcAft>
                <a:spcPts val="600"/>
              </a:spcAft>
              <a:buFont typeface="Arial" panose="020B0604020202020204" pitchFamily="34" charset="0"/>
              <a:buChar char="•"/>
            </a:pPr>
            <a:r>
              <a:rPr lang="en-US" sz="2000" b="1" dirty="0"/>
              <a:t>Histograms:</a:t>
            </a:r>
            <a:r>
              <a:rPr lang="en-US" sz="2000" dirty="0"/>
              <a:t> For showing the distribution of activity data like steps or calories burned.</a:t>
            </a:r>
          </a:p>
          <a:p>
            <a:pPr marL="285750" indent="-228600">
              <a:lnSpc>
                <a:spcPct val="90000"/>
              </a:lnSpc>
              <a:spcAft>
                <a:spcPts val="600"/>
              </a:spcAft>
              <a:buFont typeface="Arial" panose="020B0604020202020204" pitchFamily="34" charset="0"/>
              <a:buChar char="•"/>
            </a:pPr>
            <a:r>
              <a:rPr lang="en-US" sz="2000" b="1" dirty="0"/>
              <a:t>Correlation Matrices:</a:t>
            </a:r>
            <a:r>
              <a:rPr lang="en-US" sz="2000" dirty="0"/>
              <a:t> To explore relationships between multiple variables, such as step counts, floors climbed, and active energy.</a:t>
            </a:r>
          </a:p>
          <a:p>
            <a:pPr indent="-228600">
              <a:lnSpc>
                <a:spcPct val="90000"/>
              </a:lnSpc>
              <a:spcAft>
                <a:spcPts val="600"/>
              </a:spcAft>
              <a:buFont typeface="Arial" panose="020B0604020202020204" pitchFamily="34" charset="0"/>
              <a:buChar char="•"/>
            </a:pPr>
            <a:r>
              <a:rPr lang="en-US" sz="2000" dirty="0"/>
              <a:t>These visualizations were critical in identifying meaningful patterns and understanding how academic workload influenced physical activity levels.</a:t>
            </a:r>
          </a:p>
          <a:p>
            <a:pPr indent="-228600">
              <a:lnSpc>
                <a:spcPct val="90000"/>
              </a:lnSpc>
              <a:spcAft>
                <a:spcPts val="600"/>
              </a:spcAft>
              <a:buFont typeface="Arial" panose="020B0604020202020204" pitchFamily="34" charset="0"/>
              <a:buChar char="•"/>
            </a:pPr>
            <a:endParaRPr lang="en-US" sz="1000"/>
          </a:p>
        </p:txBody>
      </p:sp>
      <p:pic>
        <p:nvPicPr>
          <p:cNvPr id="8" name="Graphic 7" descr="Bar chart">
            <a:extLst>
              <a:ext uri="{FF2B5EF4-FFF2-40B4-BE49-F238E27FC236}">
                <a16:creationId xmlns:a16="http://schemas.microsoft.com/office/drawing/2014/main" id="{DFA6DD8D-2017-C5C9-AFEB-A080EF1B7B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3504" y="1471968"/>
            <a:ext cx="5384528" cy="5384528"/>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75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68DBFA54-5EBC-932A-E637-3222140BDDAF}"/>
              </a:ext>
            </a:extLst>
          </p:cNvPr>
          <p:cNvSpPr txBox="1"/>
          <p:nvPr/>
        </p:nvSpPr>
        <p:spPr>
          <a:xfrm>
            <a:off x="662577" y="209691"/>
            <a:ext cx="3455821" cy="468214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b="1" dirty="0">
                <a:latin typeface="Calibri"/>
                <a:ea typeface="Calibri"/>
                <a:cs typeface="Calibri"/>
              </a:rPr>
              <a:t>Understanding the Correlation Between Metrics</a:t>
            </a:r>
            <a:endParaRPr lang="en-US">
              <a:latin typeface="Calibri"/>
              <a:ea typeface="Calibri"/>
              <a:cs typeface="Calibri"/>
            </a:endParaRPr>
          </a:p>
          <a:p>
            <a:pPr>
              <a:buFont typeface="Arial" panose="020B0604020202020204" pitchFamily="34" charset="0"/>
              <a:buChar char="•"/>
            </a:pPr>
            <a:r>
              <a:rPr lang="en-US" dirty="0">
                <a:latin typeface="Calibri"/>
                <a:ea typeface="+mn-lt"/>
                <a:cs typeface="+mn-lt"/>
              </a:rPr>
              <a:t>The correlation matrix shows how different activity metrics relate to each other based on my data:</a:t>
            </a:r>
            <a:endParaRPr lang="en-US" dirty="0">
              <a:latin typeface="Calibri"/>
              <a:ea typeface="Calibri"/>
              <a:cs typeface="Calibri"/>
            </a:endParaRPr>
          </a:p>
          <a:p>
            <a:pPr lvl="1">
              <a:buFont typeface="Arial" panose="020B0604020202020204" pitchFamily="34" charset="0"/>
              <a:buChar char="•"/>
            </a:pPr>
            <a:r>
              <a:rPr lang="en-US" b="1" dirty="0">
                <a:latin typeface="Calibri"/>
                <a:ea typeface="+mn-lt"/>
                <a:cs typeface="+mn-lt"/>
              </a:rPr>
              <a:t>Step Count and Active Calories</a:t>
            </a:r>
            <a:r>
              <a:rPr lang="en-US" dirty="0">
                <a:latin typeface="Calibri"/>
                <a:ea typeface="+mn-lt"/>
                <a:cs typeface="+mn-lt"/>
              </a:rPr>
              <a:t> have the strongest positive link (</a:t>
            </a:r>
            <a:r>
              <a:rPr lang="en-US" b="1" dirty="0">
                <a:latin typeface="Calibri"/>
                <a:ea typeface="+mn-lt"/>
                <a:cs typeface="+mn-lt"/>
              </a:rPr>
              <a:t>0.77</a:t>
            </a:r>
            <a:r>
              <a:rPr lang="en-US" dirty="0">
                <a:latin typeface="Calibri"/>
                <a:ea typeface="+mn-lt"/>
                <a:cs typeface="+mn-lt"/>
              </a:rPr>
              <a:t>), which makes sense as more steps usually mean more calories burned.</a:t>
            </a:r>
            <a:endParaRPr lang="en-US">
              <a:latin typeface="Calibri"/>
              <a:ea typeface="Calibri"/>
              <a:cs typeface="Calibri"/>
            </a:endParaRPr>
          </a:p>
          <a:p>
            <a:pPr lvl="1">
              <a:buFont typeface="Arial" panose="020B0604020202020204" pitchFamily="34" charset="0"/>
              <a:buChar char="•"/>
            </a:pPr>
            <a:r>
              <a:rPr lang="en-US" b="1" dirty="0">
                <a:latin typeface="Calibri"/>
                <a:ea typeface="+mn-lt"/>
                <a:cs typeface="+mn-lt"/>
              </a:rPr>
              <a:t>Floors Climbed</a:t>
            </a:r>
            <a:r>
              <a:rPr lang="en-US" dirty="0">
                <a:latin typeface="Calibri"/>
                <a:ea typeface="+mn-lt"/>
                <a:cs typeface="+mn-lt"/>
              </a:rPr>
              <a:t> also connects positively with </a:t>
            </a:r>
            <a:r>
              <a:rPr lang="en-US" b="1" dirty="0">
                <a:latin typeface="Calibri"/>
                <a:ea typeface="+mn-lt"/>
                <a:cs typeface="+mn-lt"/>
              </a:rPr>
              <a:t>Step Count (0.63)</a:t>
            </a:r>
            <a:r>
              <a:rPr lang="en-US" dirty="0">
                <a:latin typeface="Calibri"/>
                <a:ea typeface="+mn-lt"/>
                <a:cs typeface="+mn-lt"/>
              </a:rPr>
              <a:t> and </a:t>
            </a:r>
            <a:r>
              <a:rPr lang="en-US" b="1" dirty="0">
                <a:latin typeface="Calibri"/>
                <a:ea typeface="+mn-lt"/>
                <a:cs typeface="+mn-lt"/>
              </a:rPr>
              <a:t>Active Calories (0.51)</a:t>
            </a:r>
            <a:r>
              <a:rPr lang="en-US" dirty="0">
                <a:latin typeface="Calibri"/>
                <a:ea typeface="+mn-lt"/>
                <a:cs typeface="+mn-lt"/>
              </a:rPr>
              <a:t>, showing a moderate relationship.</a:t>
            </a:r>
            <a:endParaRPr lang="en-US">
              <a:latin typeface="Calibri"/>
              <a:ea typeface="Calibri"/>
              <a:cs typeface="Calibri"/>
            </a:endParaRPr>
          </a:p>
          <a:p>
            <a:pPr>
              <a:buFont typeface="Arial" panose="020B0604020202020204" pitchFamily="34" charset="0"/>
              <a:buChar char="•"/>
            </a:pPr>
            <a:r>
              <a:rPr lang="en-US" b="1" dirty="0">
                <a:latin typeface="Calibri"/>
                <a:ea typeface="+mn-lt"/>
                <a:cs typeface="+mn-lt"/>
              </a:rPr>
              <a:t>What This Means:</a:t>
            </a:r>
            <a:r>
              <a:rPr lang="en-US" dirty="0">
                <a:latin typeface="Calibri"/>
                <a:ea typeface="+mn-lt"/>
                <a:cs typeface="+mn-lt"/>
              </a:rPr>
              <a:t> Steps and active calories are closely tied together, so step count can be a good indicator of overall activity. This will help us see how activity changes with more schoolwork.</a:t>
            </a:r>
            <a:endParaRPr lang="en-US" dirty="0">
              <a:latin typeface="Calibri"/>
            </a:endParaRP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5" name="Resim 4" descr="metin, ekran görüntüsü, diyagram, paralel içeren bir resim">
            <a:extLst>
              <a:ext uri="{FF2B5EF4-FFF2-40B4-BE49-F238E27FC236}">
                <a16:creationId xmlns:a16="http://schemas.microsoft.com/office/drawing/2014/main" id="{21F324B5-BC94-771F-D7E3-EF449A0B71A9}"/>
              </a:ext>
            </a:extLst>
          </p:cNvPr>
          <p:cNvPicPr>
            <a:picLocks noChangeAspect="1"/>
          </p:cNvPicPr>
          <p:nvPr/>
        </p:nvPicPr>
        <p:blipFill>
          <a:blip r:embed="rId2"/>
          <a:stretch>
            <a:fillRect/>
          </a:stretch>
        </p:blipFill>
        <p:spPr>
          <a:xfrm>
            <a:off x="5014976" y="741391"/>
            <a:ext cx="6334738" cy="5384528"/>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007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18C98CA4-2083-4D75-EB0A-E7FBAC069C1F}"/>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t>We can see that step count averages get lower towards the end of each </a:t>
            </a:r>
            <a:r>
              <a:rPr lang="en-US" sz="2200" dirty="0" err="1"/>
              <a:t>semster</a:t>
            </a:r>
            <a:r>
              <a:rPr lang="en-US" sz="2200" dirty="0"/>
              <a:t>. (that is when we have our final exams.)</a:t>
            </a:r>
          </a:p>
        </p:txBody>
      </p:sp>
      <p:pic>
        <p:nvPicPr>
          <p:cNvPr id="4" name="Resim 3" descr="metin, ekran görüntüsü, diyagram, öykü gelişim çizgisi">
            <a:extLst>
              <a:ext uri="{FF2B5EF4-FFF2-40B4-BE49-F238E27FC236}">
                <a16:creationId xmlns:a16="http://schemas.microsoft.com/office/drawing/2014/main" id="{1A89E72D-AA11-9B3B-9FE2-D7C198BA975C}"/>
              </a:ext>
            </a:extLst>
          </p:cNvPr>
          <p:cNvPicPr>
            <a:picLocks noChangeAspect="1"/>
          </p:cNvPicPr>
          <p:nvPr/>
        </p:nvPicPr>
        <p:blipFill>
          <a:blip r:embed="rId2"/>
          <a:stretch>
            <a:fillRect/>
          </a:stretch>
        </p:blipFill>
        <p:spPr>
          <a:xfrm>
            <a:off x="4370908" y="1199275"/>
            <a:ext cx="7520877" cy="4812108"/>
          </a:xfrm>
          <a:prstGeom prst="rect">
            <a:avLst/>
          </a:prstGeom>
        </p:spPr>
      </p:pic>
      <p:sp>
        <p:nvSpPr>
          <p:cNvPr id="7" name="Metin kutusu 6">
            <a:extLst>
              <a:ext uri="{FF2B5EF4-FFF2-40B4-BE49-F238E27FC236}">
                <a16:creationId xmlns:a16="http://schemas.microsoft.com/office/drawing/2014/main" id="{A64CE795-5882-ACA8-C3F7-3D1EDE0256D2}"/>
              </a:ext>
            </a:extLst>
          </p:cNvPr>
          <p:cNvSpPr txBox="1"/>
          <p:nvPr/>
        </p:nvSpPr>
        <p:spPr>
          <a:xfrm>
            <a:off x="471340" y="377072"/>
            <a:ext cx="87402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err="1"/>
              <a:t>To</a:t>
            </a:r>
            <a:r>
              <a:rPr lang="tr-TR" sz="2400" dirty="0"/>
              <a:t> start </a:t>
            </a:r>
            <a:r>
              <a:rPr lang="tr-TR" sz="2400" err="1"/>
              <a:t>with</a:t>
            </a:r>
            <a:r>
              <a:rPr lang="tr-TR" sz="2400" dirty="0"/>
              <a:t> </a:t>
            </a:r>
            <a:r>
              <a:rPr lang="tr-TR" sz="2400" err="1"/>
              <a:t>average</a:t>
            </a:r>
            <a:r>
              <a:rPr lang="tr-TR" sz="2400" dirty="0"/>
              <a:t> </a:t>
            </a:r>
            <a:r>
              <a:rPr lang="tr-TR" sz="2400" err="1"/>
              <a:t>steps</a:t>
            </a:r>
            <a:r>
              <a:rPr lang="tr-TR" sz="2400" dirty="0"/>
              <a:t> </a:t>
            </a:r>
            <a:r>
              <a:rPr lang="tr-TR" sz="2400" err="1"/>
              <a:t>made</a:t>
            </a:r>
            <a:r>
              <a:rPr lang="tr-TR" sz="2400" dirty="0"/>
              <a:t> </a:t>
            </a:r>
            <a:r>
              <a:rPr lang="tr-TR" sz="2400" err="1"/>
              <a:t>per</a:t>
            </a:r>
            <a:r>
              <a:rPr lang="tr-TR" sz="2400" dirty="0"/>
              <a:t> </a:t>
            </a:r>
            <a:r>
              <a:rPr lang="tr-TR" sz="2400" err="1"/>
              <a:t>week</a:t>
            </a:r>
            <a:r>
              <a:rPr lang="tr-TR" sz="2400" dirty="0"/>
              <a:t> </a:t>
            </a:r>
            <a:r>
              <a:rPr lang="tr-TR" sz="2400" err="1"/>
              <a:t>across</a:t>
            </a:r>
            <a:r>
              <a:rPr lang="tr-TR" sz="2400" dirty="0"/>
              <a:t> </a:t>
            </a:r>
            <a:r>
              <a:rPr lang="tr-TR" sz="2400" err="1"/>
              <a:t>all</a:t>
            </a:r>
            <a:r>
              <a:rPr lang="tr-TR" sz="2400" dirty="0"/>
              <a:t> </a:t>
            </a:r>
            <a:r>
              <a:rPr lang="tr-TR" sz="2400" err="1"/>
              <a:t>semesters</a:t>
            </a:r>
            <a:r>
              <a:rPr lang="tr-TR" sz="2400" dirty="0"/>
              <a:t>,</a:t>
            </a:r>
          </a:p>
        </p:txBody>
      </p:sp>
    </p:spTree>
    <p:extLst>
      <p:ext uri="{BB962C8B-B14F-4D97-AF65-F5344CB8AC3E}">
        <p14:creationId xmlns:p14="http://schemas.microsoft.com/office/powerpoint/2010/main" val="422440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FD04D-C654-9003-E16F-3E378069B580}"/>
              </a:ext>
            </a:extLst>
          </p:cNvPr>
          <p:cNvSpPr>
            <a:spLocks noGrp="1"/>
          </p:cNvSpPr>
          <p:nvPr>
            <p:ph type="title"/>
          </p:nvPr>
        </p:nvSpPr>
        <p:spPr/>
        <p:txBody>
          <a:bodyPr/>
          <a:lstStyle/>
          <a:p>
            <a:r>
              <a:rPr lang="tr-TR" dirty="0" err="1"/>
              <a:t>Hypothesis</a:t>
            </a:r>
          </a:p>
        </p:txBody>
      </p:sp>
      <p:sp>
        <p:nvSpPr>
          <p:cNvPr id="3" name="İçerik Yer Tutucusu 2">
            <a:extLst>
              <a:ext uri="{FF2B5EF4-FFF2-40B4-BE49-F238E27FC236}">
                <a16:creationId xmlns:a16="http://schemas.microsoft.com/office/drawing/2014/main" id="{09A8B042-92F1-1C5E-CC5C-9BC770FE74BD}"/>
              </a:ext>
            </a:extLst>
          </p:cNvPr>
          <p:cNvSpPr>
            <a:spLocks noGrp="1"/>
          </p:cNvSpPr>
          <p:nvPr>
            <p:ph idx="1"/>
          </p:nvPr>
        </p:nvSpPr>
        <p:spPr>
          <a:xfrm>
            <a:off x="838200" y="1435179"/>
            <a:ext cx="10515600" cy="2833636"/>
          </a:xfrm>
        </p:spPr>
        <p:txBody>
          <a:bodyPr vert="horz" lIns="91440" tIns="45720" rIns="91440" bIns="45720" rtlCol="0" anchor="t">
            <a:normAutofit/>
          </a:bodyPr>
          <a:lstStyle/>
          <a:p>
            <a:pPr marL="457200" lvl="1" indent="0">
              <a:buFont typeface="Courier New" panose="020B0604020202020204" pitchFamily="34" charset="0"/>
              <a:buChar char="o"/>
            </a:pPr>
            <a:endParaRPr lang="tr-TR" dirty="0">
              <a:ea typeface="+mn-lt"/>
              <a:cs typeface="+mn-lt"/>
            </a:endParaRPr>
          </a:p>
          <a:p>
            <a:pPr lvl="1">
              <a:buFont typeface="Courier New" panose="020B0604020202020204" pitchFamily="34" charset="0"/>
              <a:buChar char="o"/>
            </a:pPr>
            <a:r>
              <a:rPr lang="tr-TR" dirty="0" err="1"/>
              <a:t>Null</a:t>
            </a:r>
            <a:r>
              <a:rPr lang="tr-TR" dirty="0"/>
              <a:t> </a:t>
            </a:r>
            <a:r>
              <a:rPr lang="tr-TR" dirty="0" err="1"/>
              <a:t>Hypothesis</a:t>
            </a:r>
            <a:r>
              <a:rPr lang="tr-TR" dirty="0"/>
              <a:t> (H₀): </a:t>
            </a:r>
            <a:r>
              <a:rPr lang="tr-TR" dirty="0" err="1"/>
              <a:t>There</a:t>
            </a:r>
            <a:r>
              <a:rPr lang="tr-TR" dirty="0"/>
              <a:t> is </a:t>
            </a:r>
            <a:r>
              <a:rPr lang="tr-TR" dirty="0" err="1"/>
              <a:t>no</a:t>
            </a:r>
            <a:r>
              <a:rPr lang="tr-TR" dirty="0"/>
              <a:t> </a:t>
            </a:r>
            <a:r>
              <a:rPr lang="tr-TR" dirty="0" err="1"/>
              <a:t>significant</a:t>
            </a:r>
            <a:r>
              <a:rPr lang="tr-TR" dirty="0"/>
              <a:t> </a:t>
            </a:r>
            <a:r>
              <a:rPr lang="tr-TR" dirty="0" err="1"/>
              <a:t>decrease</a:t>
            </a:r>
            <a:r>
              <a:rPr lang="tr-TR" dirty="0"/>
              <a:t> in step </a:t>
            </a:r>
            <a:r>
              <a:rPr lang="tr-TR" dirty="0" err="1"/>
              <a:t>count</a:t>
            </a:r>
            <a:r>
              <a:rPr lang="tr-TR" dirty="0"/>
              <a:t> </a:t>
            </a:r>
            <a:r>
              <a:rPr lang="tr-TR" dirty="0" err="1"/>
              <a:t>averages</a:t>
            </a:r>
            <a:r>
              <a:rPr lang="tr-TR" dirty="0"/>
              <a:t> </a:t>
            </a:r>
            <a:r>
              <a:rPr lang="tr-TR" dirty="0" err="1"/>
              <a:t>across</a:t>
            </a:r>
            <a:r>
              <a:rPr lang="tr-TR" dirty="0"/>
              <a:t> </a:t>
            </a:r>
            <a:r>
              <a:rPr lang="tr-TR" dirty="0" err="1"/>
              <a:t>semesters</a:t>
            </a:r>
            <a:r>
              <a:rPr lang="tr-TR" dirty="0"/>
              <a:t>.</a:t>
            </a:r>
          </a:p>
          <a:p>
            <a:pPr lvl="1">
              <a:buFont typeface="Courier New" panose="020B0604020202020204" pitchFamily="34" charset="0"/>
              <a:buChar char="o"/>
            </a:pPr>
            <a:endParaRPr lang="tr-TR" dirty="0"/>
          </a:p>
          <a:p>
            <a:pPr lvl="1">
              <a:buFont typeface="Courier New" panose="020B0604020202020204" pitchFamily="34" charset="0"/>
              <a:buChar char="o"/>
            </a:pPr>
            <a:endParaRPr lang="tr-TR" dirty="0"/>
          </a:p>
          <a:p>
            <a:pPr lvl="1">
              <a:buFont typeface="Courier New" panose="020B0604020202020204" pitchFamily="34" charset="0"/>
              <a:buChar char="o"/>
            </a:pPr>
            <a:r>
              <a:rPr lang="tr-TR" dirty="0"/>
              <a:t> </a:t>
            </a:r>
            <a:r>
              <a:rPr lang="tr-TR" dirty="0" err="1"/>
              <a:t>Alternative</a:t>
            </a:r>
            <a:r>
              <a:rPr lang="tr-TR" dirty="0"/>
              <a:t> </a:t>
            </a:r>
            <a:r>
              <a:rPr lang="tr-TR" dirty="0" err="1"/>
              <a:t>Hypothesis</a:t>
            </a:r>
            <a:r>
              <a:rPr lang="tr-TR" dirty="0"/>
              <a:t> (H₁): </a:t>
            </a:r>
            <a:r>
              <a:rPr lang="tr-TR" dirty="0" err="1"/>
              <a:t>There</a:t>
            </a:r>
            <a:r>
              <a:rPr lang="tr-TR" dirty="0"/>
              <a:t> is a </a:t>
            </a:r>
            <a:r>
              <a:rPr lang="tr-TR" dirty="0" err="1"/>
              <a:t>significant</a:t>
            </a:r>
            <a:r>
              <a:rPr lang="tr-TR" dirty="0"/>
              <a:t> </a:t>
            </a:r>
            <a:r>
              <a:rPr lang="tr-TR" dirty="0" err="1"/>
              <a:t>decrease</a:t>
            </a:r>
            <a:r>
              <a:rPr lang="tr-TR" dirty="0"/>
              <a:t> in step </a:t>
            </a:r>
            <a:r>
              <a:rPr lang="tr-TR" dirty="0" err="1"/>
              <a:t>count</a:t>
            </a:r>
            <a:r>
              <a:rPr lang="tr-TR" dirty="0"/>
              <a:t> </a:t>
            </a:r>
            <a:r>
              <a:rPr lang="tr-TR" dirty="0" err="1"/>
              <a:t>averages</a:t>
            </a:r>
            <a:r>
              <a:rPr lang="tr-TR" dirty="0"/>
              <a:t> </a:t>
            </a:r>
            <a:r>
              <a:rPr lang="tr-TR" dirty="0" err="1"/>
              <a:t>across</a:t>
            </a:r>
            <a:r>
              <a:rPr lang="tr-TR" dirty="0"/>
              <a:t> </a:t>
            </a:r>
            <a:r>
              <a:rPr lang="tr-TR" dirty="0" err="1"/>
              <a:t>semesters</a:t>
            </a:r>
            <a:r>
              <a:rPr lang="tr-TR" dirty="0"/>
              <a:t> </a:t>
            </a:r>
            <a:r>
              <a:rPr lang="tr-TR" dirty="0" err="1"/>
              <a:t>due</a:t>
            </a:r>
            <a:r>
              <a:rPr lang="tr-TR" dirty="0"/>
              <a:t> </a:t>
            </a:r>
            <a:r>
              <a:rPr lang="tr-TR" dirty="0" err="1"/>
              <a:t>to</a:t>
            </a:r>
            <a:r>
              <a:rPr lang="tr-TR" dirty="0"/>
              <a:t> </a:t>
            </a:r>
            <a:r>
              <a:rPr lang="tr-TR" dirty="0" err="1"/>
              <a:t>increasing</a:t>
            </a:r>
            <a:r>
              <a:rPr lang="tr-TR" dirty="0"/>
              <a:t> </a:t>
            </a:r>
            <a:r>
              <a:rPr lang="tr-TR" dirty="0" err="1"/>
              <a:t>academic</a:t>
            </a:r>
            <a:r>
              <a:rPr lang="tr-TR" dirty="0"/>
              <a:t> </a:t>
            </a:r>
            <a:r>
              <a:rPr lang="tr-TR" dirty="0" err="1"/>
              <a:t>workload</a:t>
            </a:r>
            <a:r>
              <a:rPr lang="tr-TR" dirty="0"/>
              <a:t>.</a:t>
            </a:r>
          </a:p>
        </p:txBody>
      </p:sp>
      <p:pic>
        <p:nvPicPr>
          <p:cNvPr id="4" name="Resim 3" descr="metin, ekran görüntüsü, yazı tipi, siyah içeren bir resim">
            <a:extLst>
              <a:ext uri="{FF2B5EF4-FFF2-40B4-BE49-F238E27FC236}">
                <a16:creationId xmlns:a16="http://schemas.microsoft.com/office/drawing/2014/main" id="{0BF9736B-3301-9685-A669-A5456454F565}"/>
              </a:ext>
            </a:extLst>
          </p:cNvPr>
          <p:cNvPicPr>
            <a:picLocks noChangeAspect="1"/>
          </p:cNvPicPr>
          <p:nvPr/>
        </p:nvPicPr>
        <p:blipFill>
          <a:blip r:embed="rId2"/>
          <a:stretch>
            <a:fillRect/>
          </a:stretch>
        </p:blipFill>
        <p:spPr>
          <a:xfrm>
            <a:off x="1315749" y="5340574"/>
            <a:ext cx="10391775" cy="1076325"/>
          </a:xfrm>
          <a:prstGeom prst="rect">
            <a:avLst/>
          </a:prstGeom>
        </p:spPr>
      </p:pic>
      <p:sp>
        <p:nvSpPr>
          <p:cNvPr id="5" name="Metin kutusu 4">
            <a:extLst>
              <a:ext uri="{FF2B5EF4-FFF2-40B4-BE49-F238E27FC236}">
                <a16:creationId xmlns:a16="http://schemas.microsoft.com/office/drawing/2014/main" id="{73934F8C-EC25-D599-EB5A-34B9751FBCE1}"/>
              </a:ext>
            </a:extLst>
          </p:cNvPr>
          <p:cNvSpPr txBox="1"/>
          <p:nvPr/>
        </p:nvSpPr>
        <p:spPr>
          <a:xfrm>
            <a:off x="602256" y="4661399"/>
            <a:ext cx="114196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err="1"/>
              <a:t>Considering</a:t>
            </a:r>
            <a:r>
              <a:rPr lang="tr-TR" sz="2400" dirty="0"/>
              <a:t> </a:t>
            </a:r>
            <a:r>
              <a:rPr lang="tr-TR" sz="2400" dirty="0" err="1"/>
              <a:t>the</a:t>
            </a:r>
            <a:r>
              <a:rPr lang="tr-TR" sz="2400" dirty="0"/>
              <a:t> </a:t>
            </a:r>
            <a:r>
              <a:rPr lang="tr-TR" sz="2400" dirty="0" err="1"/>
              <a:t>level</a:t>
            </a:r>
            <a:r>
              <a:rPr lang="tr-TR" sz="2400" dirty="0"/>
              <a:t> of </a:t>
            </a:r>
            <a:r>
              <a:rPr lang="tr-TR" sz="2400" dirty="0" err="1"/>
              <a:t>significance</a:t>
            </a:r>
            <a:r>
              <a:rPr lang="tr-TR" sz="2400" dirty="0"/>
              <a:t> as 0.10, </a:t>
            </a:r>
            <a:r>
              <a:rPr lang="tr-TR" sz="2400" dirty="0" err="1"/>
              <a:t>using</a:t>
            </a:r>
            <a:r>
              <a:rPr lang="tr-TR" sz="2400" dirty="0"/>
              <a:t> T-test </a:t>
            </a:r>
            <a:r>
              <a:rPr lang="tr-TR" sz="2400" dirty="0" err="1"/>
              <a:t>method</a:t>
            </a:r>
            <a:r>
              <a:rPr lang="tr-TR" sz="2400" dirty="0"/>
              <a:t>, here is </a:t>
            </a:r>
            <a:r>
              <a:rPr lang="tr-TR" sz="2400" dirty="0" err="1"/>
              <a:t>the</a:t>
            </a:r>
            <a:r>
              <a:rPr lang="tr-TR" sz="2400" dirty="0"/>
              <a:t> </a:t>
            </a:r>
            <a:r>
              <a:rPr lang="tr-TR" sz="2400" dirty="0" err="1"/>
              <a:t>result</a:t>
            </a:r>
            <a:r>
              <a:rPr lang="tr-TR" sz="2400" dirty="0"/>
              <a:t>.</a:t>
            </a:r>
          </a:p>
        </p:txBody>
      </p:sp>
    </p:spTree>
    <p:extLst>
      <p:ext uri="{BB962C8B-B14F-4D97-AF65-F5344CB8AC3E}">
        <p14:creationId xmlns:p14="http://schemas.microsoft.com/office/powerpoint/2010/main" val="2306639082"/>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19</Slides>
  <Notes>0</Notes>
  <HiddenSlides>0</HiddenSlide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Ofis Teması</vt:lpstr>
      <vt:lpstr>Activity Metrics Under Academic Pressure</vt:lpstr>
      <vt:lpstr>Motivation</vt:lpstr>
      <vt:lpstr>My Dataset</vt:lpstr>
      <vt:lpstr>Steps of my project</vt:lpstr>
      <vt:lpstr>PowerPoint Sunusu</vt:lpstr>
      <vt:lpstr>DATA VISUALIZATION</vt:lpstr>
      <vt:lpstr>PowerPoint Sunusu</vt:lpstr>
      <vt:lpstr>PowerPoint Sunusu</vt:lpstr>
      <vt:lpstr>Hypothesis</vt:lpstr>
      <vt:lpstr>PowerPoint Sunusu</vt:lpstr>
      <vt:lpstr>PowerPoint Sunusu</vt:lpstr>
      <vt:lpstr>PowerPoint Sunusu</vt:lpstr>
      <vt:lpstr>PowerPoint Sunusu</vt:lpstr>
      <vt:lpstr>PowerPoint Sunusu</vt:lpstr>
      <vt:lpstr>Hypothesis</vt:lpstr>
      <vt:lpstr>PowerPoint Sunusu</vt:lpstr>
      <vt:lpstr>My Findings</vt:lpstr>
      <vt:lpstr>Limitations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668</cp:revision>
  <dcterms:created xsi:type="dcterms:W3CDTF">2025-01-10T02:00:38Z</dcterms:created>
  <dcterms:modified xsi:type="dcterms:W3CDTF">2025-01-10T19:42:03Z</dcterms:modified>
</cp:coreProperties>
</file>