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9" r:id="rId11"/>
    <p:sldId id="270" r:id="rId12"/>
    <p:sldId id="271" r:id="rId13"/>
    <p:sldId id="272" r:id="rId14"/>
    <p:sldId id="273" r:id="rId15"/>
    <p:sldId id="264" r:id="rId16"/>
    <p:sldId id="266" r:id="rId17"/>
    <p:sldId id="267" r:id="rId18"/>
  </p:sldIdLst>
  <p:sldSz cx="9144000" cy="5143500" type="screen16x9"/>
  <p:notesSz cx="6858000" cy="9144000"/>
  <p:embeddedFontLst>
    <p:embeddedFont>
      <p:font typeface="Economica" panose="020B060402020202020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97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B943C987-53D2-02CE-55CC-2BA5866EF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393C98BF-6259-D61B-EED8-2CBBBE68C8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BE07840D-2701-B8DC-E660-F5D1E6FB09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226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1DFAE8FB-5C2D-26F8-556B-2E40D3253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8D00DFA6-CEF9-CEAD-B6F5-5F73E2E85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1D2BE410-EB32-37D9-647A-1BF26369F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348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BE895E6A-CB8D-3C89-87DB-72947D766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E7284BD1-85C6-BEF4-6263-9672F3FBD4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8FC97236-9D30-C9A1-D850-6892A61D59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478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FBAC2FB8-D165-6489-157A-8C364CBCD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13D56217-91A6-1BAB-29D2-FBAE129193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A812A04A-BBBF-7C5F-B060-7362EF4604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987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C8C2A9A0-E5AB-C68E-278D-00F2333A2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6BB191F6-6E8F-3D09-921F-93CD08069A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ED1F86EB-ACA6-33B7-148D-7111A9F17B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983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6692734F-A100-9F75-B883-4C3E97913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17788010-25B0-0599-AA8B-1D3B285E7C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9EC8E1BC-CD26-69ED-4317-72FC83A1D7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712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21300"/>
            <a:ext cx="4531672" cy="10450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  <a:tabLst>
                <a:tab pos="5939790" algn="l"/>
              </a:tabLst>
            </a:pPr>
            <a:r>
              <a:rPr lang="uk-UA" sz="1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Дослідження методів штучного інтелекту </a:t>
            </a:r>
            <a:r>
              <a:rPr lang="uk-UA" sz="1800" kern="0" noProof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автоматизації бізнес-процесів</a:t>
            </a:r>
            <a:endParaRPr lang="uk-UA" sz="2400" noProof="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343870" y="290861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Купцов Артем Дмитрович, ІПЗм-23-1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керівник: </a:t>
            </a:r>
            <a:r>
              <a:rPr lang="uk-UA" sz="1800" kern="0" noProof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доц. </a:t>
            </a:r>
            <a:r>
              <a:rPr lang="uk-UA" sz="1800" kern="0" noProof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uk-UA" sz="1800" noProof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аленда</a:t>
            </a:r>
            <a:r>
              <a:rPr lang="uk-UA" sz="1800" noProof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Наталя Анатоліївна</a:t>
            </a:r>
            <a:endParaRPr lang="uk-UA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червня 2025</a:t>
            </a: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A2B7C5E6-A535-3BAB-7F2C-A461884EB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643F6870-D331-46B1-40DB-DD3B49823E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117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Використання множинної лінійної регресії</a:t>
            </a:r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9460BE44-57DF-7172-FE2E-81263B3F6A7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434DCE-8A32-F34B-3B76-EFB7746244A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10</a:t>
            </a:fld>
            <a:endParaRPr lang="uk-UA" noProof="0" dirty="0"/>
          </a:p>
        </p:txBody>
      </p:sp>
      <p:pic>
        <p:nvPicPr>
          <p:cNvPr id="7" name="Рисунок 6" descr="Изображение выглядит как текст, снимок экрана, диаграмм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41C0EF3-49C5-4F1E-5FE6-A0182CDF0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514" y="711777"/>
            <a:ext cx="3304971" cy="41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8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757B2F97-C9B2-7708-CF15-C04FDC41D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00D6BE5D-2767-9ACE-83D7-0EF50BF06B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117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Використання хребтової регресії</a:t>
            </a:r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82554D75-27DB-81AB-1394-40F2D38737B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5C7171-A3F1-1C1C-FA13-4C9B287FC7C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11</a:t>
            </a:fld>
            <a:endParaRPr lang="uk-UA" noProof="0" dirty="0"/>
          </a:p>
        </p:txBody>
      </p:sp>
      <p:pic>
        <p:nvPicPr>
          <p:cNvPr id="8" name="Рисунок 7" descr="Изображение выглядит как текст, снимок экрана, диаграмм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B1791B9-C830-2319-7C3A-6E8F379F2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562" y="711778"/>
            <a:ext cx="3283193" cy="420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6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72666B7C-D74E-DBAE-8DF5-E8F26CB25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F0469C3B-0A77-03A4-FB7F-DCD7F882DB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117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Використання регресійної моделі ласо</a:t>
            </a:r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8CEE3A8A-9624-8CB6-7811-6D2383ABBA4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5041BA-C341-0D9B-BE29-993E6EEC56E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12</a:t>
            </a:fld>
            <a:endParaRPr lang="uk-UA" noProof="0" dirty="0"/>
          </a:p>
        </p:txBody>
      </p:sp>
      <p:pic>
        <p:nvPicPr>
          <p:cNvPr id="3" name="Рисунок 2" descr="Изображение выглядит как текст, снимок экрана, диаграмм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DFC6FB8-2031-DEC9-617E-6184F2237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913" y="680854"/>
            <a:ext cx="2342174" cy="407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2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95266305-7CC4-742E-AE98-E59F3EB90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29F7EA82-31A8-6257-B5EB-5B6890B4F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117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Використання еластичної мережевої регресії</a:t>
            </a:r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38F7D81D-8664-02CE-6027-5E5C522362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7F165F-DB2D-8804-F3AD-4279CD339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13</a:t>
            </a:fld>
            <a:endParaRPr lang="uk-UA" noProof="0" dirty="0"/>
          </a:p>
        </p:txBody>
      </p:sp>
      <p:pic>
        <p:nvPicPr>
          <p:cNvPr id="4" name="Рисунок 3" descr="Изображение выглядит как текст, корабль, снимок экрана, лод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239804E-D3EF-6334-D613-7DECE5597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64" y="711777"/>
            <a:ext cx="2660072" cy="418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85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3D1A7225-0EFF-E39C-9C60-EB6210115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7DA22CC4-7A41-858E-CA94-7118A5914A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117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Використання поліноміальної регресії</a:t>
            </a:r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19FDA6FE-BD3A-ECD7-C43E-35C7BFC65A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C35FA6-8C2B-3606-D15D-6AAD9B94BCA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14</a:t>
            </a:fld>
            <a:endParaRPr lang="uk-UA" noProof="0" dirty="0"/>
          </a:p>
        </p:txBody>
      </p:sp>
      <p:pic>
        <p:nvPicPr>
          <p:cNvPr id="5" name="Рисунок 4" descr="Изображение выглядит как текст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5015068-08D1-FF6E-47C1-ED1092845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665" y="815240"/>
            <a:ext cx="2568670" cy="401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Результати експерименту </a:t>
            </a: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15</a:t>
            </a:fld>
            <a:endParaRPr lang="uk-UA" noProof="0" dirty="0"/>
          </a:p>
        </p:txBody>
      </p:sp>
      <p:pic>
        <p:nvPicPr>
          <p:cNvPr id="5" name="Рисунок 4" descr="Изображение выглядит как текст, снимок экрана, диаграмм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A17C8C6-27DD-3616-3A27-0D83DBFC2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44" y="808698"/>
            <a:ext cx="3488780" cy="2562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8D81E-AEFC-ACDA-F43D-8852954D919B}"/>
              </a:ext>
            </a:extLst>
          </p:cNvPr>
          <p:cNvSpPr txBox="1"/>
          <p:nvPr/>
        </p:nvSpPr>
        <p:spPr>
          <a:xfrm>
            <a:off x="443346" y="3472768"/>
            <a:ext cx="3659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kern="0" noProof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Графік середньоквадратичної помилки</a:t>
            </a:r>
            <a:r>
              <a:rPr lang="uk-UA" sz="1600" noProof="0" dirty="0"/>
              <a:t> </a:t>
            </a:r>
          </a:p>
        </p:txBody>
      </p:sp>
      <p:pic>
        <p:nvPicPr>
          <p:cNvPr id="7" name="Рисунок 6" descr="Изображение выглядит как текст, снимок экрана, линия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765A878-D9F7-946B-37EA-0B66F9A63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035" y="808698"/>
            <a:ext cx="4258490" cy="2278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C811B9-1816-A899-5E59-BB553604C153}"/>
              </a:ext>
            </a:extLst>
          </p:cNvPr>
          <p:cNvSpPr txBox="1"/>
          <p:nvPr/>
        </p:nvSpPr>
        <p:spPr>
          <a:xfrm>
            <a:off x="5191769" y="3472768"/>
            <a:ext cx="2937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kern="0" noProof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Графік порівняння помилки R2</a:t>
            </a:r>
            <a:endParaRPr lang="uk-UA" sz="1600" noProof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Публікація результатів </a:t>
            </a: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16</a:t>
            </a:fld>
            <a:endParaRPr lang="uk-UA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DD332D-7AB5-BC8E-69A6-55B63AC63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52" y="597999"/>
            <a:ext cx="3224496" cy="434325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Підсумки </a:t>
            </a: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99666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Поставлені цілі — підвищення точності прогнозування попиту та оптимізація витрат — були досягнуті. Побудовані моделі дозволили отримати достовірні прогнози, що можуть бути використані для ефективнішого управління запасами.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Отримані результати свідчать про здатність моделей машинного навчання точно прогнозувати попит у роздрібній торгівлі. Інтерпретація коефіцієнтів моделей також допомогла зрозуміти важливість окремих ознак у впливі на попит.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підтверджує ефективність використання регресійних підходів у задачах бізнес-аналітики. Результати можуть бути впроваджені на практиці для автоматизації рішень у сфері управління запасами, маркетингу та логістики.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17</a:t>
            </a:fld>
            <a:endParaRPr lang="uk-UA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Дослідження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09370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Зростання складності бізнес-процесів і конкуренція на глобальному ринку змушують компанії впроваджувати технологічні інновації для підвищення продуктивності. Штучний інтелект стає важливим інструментом для бізнесу, що прагне підвищити свою конкурентоспроможність, оптимізувати витрати та забезпечити гнучкість операцій.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 дослідження: </a:t>
            </a:r>
            <a:r>
              <a:rPr lang="uk-UA" sz="1600" kern="0" spc="-3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Дослідження методів штучного інтелекту для автоматизації бізнес-процесів на прикладі прогнозування попиту</a:t>
            </a:r>
            <a:endParaRPr lang="uk-UA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endParaRPr lang="uk-UA" sz="1600" noProof="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uk-UA" sz="16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Об’єктом дослідження є автоматизація бізнес-процесів за допомогою штучного інтелекту та машинного навчання.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uk-UA" noProof="0"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2</a:t>
            </a:fld>
            <a:endParaRPr lang="uk-UA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Огляд літератури (аналогів) 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43015" y="751563"/>
            <a:ext cx="8520600" cy="3854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600" kern="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Artificial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600" kern="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Intelligence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uk-UA" sz="1600" kern="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Foundations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600" kern="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600" kern="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Computational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600" kern="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Agents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Рассела та </a:t>
            </a:r>
            <a:r>
              <a:rPr lang="uk-UA" sz="1600" kern="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Норвіга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uk-UA" sz="1600" kern="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Russell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&amp; </a:t>
            </a:r>
            <a:r>
              <a:rPr lang="uk-UA" sz="1600" kern="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Norvig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2020)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600" noProof="0" dirty="0">
                <a:latin typeface="Times New Roman" panose="02020603050405020304" pitchFamily="18" charset="0"/>
                <a:ea typeface="Calibri" panose="020F0502020204030204" pitchFamily="34" charset="0"/>
              </a:rPr>
              <a:t>З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віт </a:t>
            </a:r>
            <a:r>
              <a:rPr lang="uk-UA" sz="1600" kern="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McKinsey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&amp; </a:t>
            </a:r>
            <a:r>
              <a:rPr lang="uk-UA" sz="1600" kern="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Company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«</a:t>
            </a:r>
            <a:r>
              <a:rPr lang="uk-UA" sz="1600" kern="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600" kern="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State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600" kern="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of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AI </a:t>
            </a:r>
            <a:r>
              <a:rPr lang="uk-UA" sz="1600" kern="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2023»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uk-UA" sz="1600" kern="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Superintelligence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uk-UA" sz="1600" kern="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Paths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sz="1600" kern="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Dangers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sz="1600" kern="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Strategies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Ніка </a:t>
            </a:r>
            <a:r>
              <a:rPr lang="uk-UA" sz="1600" kern="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Бострома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uk-UA" sz="1600" kern="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Bostrom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2016)</a:t>
            </a:r>
            <a:endParaRPr lang="uk-UA" sz="1600" noProof="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Прогалини у наявних дослідженнях: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600" noProof="0" dirty="0">
                <a:latin typeface="Times New Roman" panose="02020603050405020304" pitchFamily="18" charset="0"/>
                <a:ea typeface="Calibri" panose="020F0502020204030204" pitchFamily="34" charset="0"/>
              </a:rPr>
              <a:t>Б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ракування узгоджених підходів до інтеграції штучного інтелекту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600" noProof="0" dirty="0">
                <a:latin typeface="Times New Roman" panose="02020603050405020304" pitchFamily="18" charset="0"/>
                <a:ea typeface="Calibri" panose="020F0502020204030204" pitchFamily="34" charset="0"/>
              </a:rPr>
              <a:t>О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бмежено вивчені довгострокові наслідки впровадження штучного інтелекту</a:t>
            </a:r>
            <a:endParaRPr lang="uk-UA" sz="1600" noProof="0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sz="1600" noProof="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3</a:t>
            </a:fld>
            <a:endParaRPr lang="uk-UA" noProof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Постановка задачі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Метою роботи є розробка та апробація моделей машинного навчання для прогнозування попиту в магазині роздрібної торгівлі для оптимізації витрат, підвищення точності планування й ефективного управління ресурсами. 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виконання завдання буде обрана найточніша математична модель машинного навчання для прогнозування попиту</a:t>
            </a:r>
            <a:r>
              <a:rPr lang="uk-UA" sz="16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магазині роздрібної торгівлі. Точність вимірюється за декількома критеріями оцінки моделей машинного навчання. </a:t>
            </a:r>
            <a:endParaRPr lang="uk-UA" sz="1600" noProof="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noProof="0"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4</a:t>
            </a:fld>
            <a:endParaRPr lang="uk-UA" noProof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Методологія 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498233"/>
            <a:ext cx="8421859" cy="3741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4000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У ході роботи були використані такі моделі машинного навчання, як:</a:t>
            </a:r>
          </a:p>
          <a:p>
            <a:pPr marL="285750" indent="-285750">
              <a:spcBef>
                <a:spcPts val="1500"/>
              </a:spcBef>
            </a:pPr>
            <a:r>
              <a:rPr lang="uk-UA" sz="4000" noProof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uk-UA" sz="40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ножинна лінійна регресія</a:t>
            </a:r>
          </a:p>
          <a:p>
            <a:pPr marL="285750" indent="-285750">
              <a:spcBef>
                <a:spcPts val="1500"/>
              </a:spcBef>
            </a:pPr>
            <a:r>
              <a:rPr lang="uk-UA" sz="4000" noProof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uk-UA" sz="40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одель хребтової регресії</a:t>
            </a:r>
          </a:p>
          <a:p>
            <a:pPr marL="285750" indent="-285750">
              <a:spcBef>
                <a:spcPts val="1500"/>
              </a:spcBef>
            </a:pPr>
            <a:r>
              <a:rPr lang="uk-UA" sz="40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Регресійна модель ласо</a:t>
            </a:r>
          </a:p>
          <a:p>
            <a:pPr marL="285750" indent="-285750">
              <a:spcBef>
                <a:spcPts val="1500"/>
              </a:spcBef>
            </a:pPr>
            <a:r>
              <a:rPr lang="uk-UA" sz="4000" noProof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</a:t>
            </a:r>
            <a:r>
              <a:rPr lang="uk-UA" sz="40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ластична мережева регресія</a:t>
            </a:r>
          </a:p>
          <a:p>
            <a:pPr marL="285750" indent="-285750">
              <a:spcBef>
                <a:spcPts val="1500"/>
              </a:spcBef>
            </a:pPr>
            <a:r>
              <a:rPr lang="uk-UA" sz="4000" noProof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uk-UA" sz="40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оделі поліноміальної регресії</a:t>
            </a:r>
            <a:endParaRPr lang="uk-UA" sz="4000" noProof="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uk-UA" noProof="0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5</a:t>
            </a:fld>
            <a:endParaRPr lang="uk-UA" noProof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10027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Етапи експериментального дослідження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6</a:t>
            </a:fld>
            <a:endParaRPr lang="uk-UA" noProof="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B5168C9-5705-D10C-0B33-FB494810C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34" y="1215405"/>
            <a:ext cx="2417131" cy="362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Опис програмного забезпечення, що було використано у дослідженні</a:t>
            </a: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406237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Основною мовою програмування було обрано </a:t>
            </a: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його гнучкість, широку підтримку в сфері </a:t>
            </a: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наявність численних бібліотек. У процесі розробки були використані наступні інструменти: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для обробки табличних даних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для математичних операцій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для побудови моделей машинного навчання (лінійна регресія, </a:t>
            </a: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ElasticNet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поліноміальна регресія)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для візуалізації результатів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як середовище для інтерактивної розробки та тестування моделей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7</a:t>
            </a:fld>
            <a:endParaRPr lang="uk-UA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D1D5293B-B649-2537-952F-1F0F9F3C8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1D5C8DE4-2C8E-5FA2-3AE0-8FDF1F1E3A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022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Обробка даних</a:t>
            </a:r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04A71174-47A7-818C-D736-4D874A6614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1" y="1406237"/>
            <a:ext cx="4260300" cy="2121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ході обробки даних було зроблено: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 пустих значень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0" dirty="0">
                <a:latin typeface="Times New Roman" panose="02020603050405020304" pitchFamily="18" charset="0"/>
                <a:ea typeface="Calibri" panose="020F0502020204030204" pitchFamily="34" charset="0"/>
              </a:rPr>
              <a:t>В</a:t>
            </a:r>
            <a:r>
              <a:rPr lang="uk-UA" sz="18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идалення екстремальних викидів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noProof="0" dirty="0">
                <a:latin typeface="Times New Roman" panose="02020603050405020304" pitchFamily="18" charset="0"/>
                <a:ea typeface="Calibri" panose="020F0502020204030204" pitchFamily="34" charset="0"/>
              </a:rPr>
              <a:t>П</a:t>
            </a:r>
            <a:r>
              <a:rPr lang="uk-UA" sz="18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еретворено категоріальні стовпці у числові</a:t>
            </a:r>
            <a:endParaRPr lang="uk-UA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BEA979AC-A043-47D2-BEB9-26B11A6CDC7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C7E4EF-EDA3-69D6-2C13-EA65DB0A876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8</a:t>
            </a:fld>
            <a:endParaRPr lang="uk-UA" noProof="0" dirty="0"/>
          </a:p>
        </p:txBody>
      </p:sp>
      <p:pic>
        <p:nvPicPr>
          <p:cNvPr id="3" name="Рисунок 2" descr="Изображение выглядит как круг, снимок экрана, диаграмма, Красочность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76684C4-0690-6A31-8207-8BF79767C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641" y="509841"/>
            <a:ext cx="3296673" cy="3158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BD56F4-3872-F909-BBBF-287364BC9757}"/>
              </a:ext>
            </a:extLst>
          </p:cNvPr>
          <p:cNvSpPr txBox="1"/>
          <p:nvPr/>
        </p:nvSpPr>
        <p:spPr>
          <a:xfrm>
            <a:off x="5629885" y="3668037"/>
            <a:ext cx="2916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noProof="0" dirty="0"/>
              <a:t>Результуючі данні після обробки</a:t>
            </a:r>
          </a:p>
        </p:txBody>
      </p:sp>
    </p:spTree>
    <p:extLst>
      <p:ext uri="{BB962C8B-B14F-4D97-AF65-F5344CB8AC3E}">
        <p14:creationId xmlns:p14="http://schemas.microsoft.com/office/powerpoint/2010/main" val="154720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Зміст проведеного експерименту</a:t>
            </a: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рамках експерименту було проведено прогнозування попиту на товари в магазині роздрібної торгівлі з використанням кількох регресійних моделей машинного навчання. Мета — визначити модель, яка забезпечить найточніший прогноз на основі історичних даних.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Використано методи машинного навчання: множинна лінійна регресія, </a:t>
            </a: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Ridge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ElasticNet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поліноміальна регресія. Для вибору найкращої моделі застосовувалась перехресна </a:t>
            </a:r>
            <a:r>
              <a:rPr lang="uk-UA" sz="1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валідація</a:t>
            </a: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Оцінка точності моделей проводилась за допомогою таких метрик: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— середня абсолютна похибка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— корінь середньоквадратичної помилки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 — коефіцієнт детермінації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9</a:t>
            </a:fld>
            <a:endParaRPr lang="uk-UA" noProof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квал роб маг</Template>
  <TotalTime>262</TotalTime>
  <Words>579</Words>
  <Application>Microsoft Office PowerPoint</Application>
  <PresentationFormat>Экран (16:9)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Open Sans</vt:lpstr>
      <vt:lpstr>Economica</vt:lpstr>
      <vt:lpstr>Times New Roman</vt:lpstr>
      <vt:lpstr>Luxe</vt:lpstr>
      <vt:lpstr>Дослідження методів штучного інтелекту для автоматизації бізнес-процесів</vt:lpstr>
      <vt:lpstr>Дослідження</vt:lpstr>
      <vt:lpstr>Огляд літератури (аналогів) </vt:lpstr>
      <vt:lpstr>Постановка задачі</vt:lpstr>
      <vt:lpstr>Методологія </vt:lpstr>
      <vt:lpstr>Етапи експериментального дослідження</vt:lpstr>
      <vt:lpstr>Опис програмного забезпечення, що було використано у дослідженні</vt:lpstr>
      <vt:lpstr>Обробка даних</vt:lpstr>
      <vt:lpstr>Зміст проведеного експерименту</vt:lpstr>
      <vt:lpstr>Використання множинної лінійної регресії</vt:lpstr>
      <vt:lpstr>Використання хребтової регресії</vt:lpstr>
      <vt:lpstr>Використання регресійної моделі ласо</vt:lpstr>
      <vt:lpstr>Використання еластичної мережевої регресії</vt:lpstr>
      <vt:lpstr>Використання поліноміальної регресії</vt:lpstr>
      <vt:lpstr>Результати експерименту </vt:lpstr>
      <vt:lpstr>Публікація результатів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Artem Kuptsov</dc:creator>
  <cp:lastModifiedBy>Artem Kuptsov</cp:lastModifiedBy>
  <cp:revision>29</cp:revision>
  <dcterms:created xsi:type="dcterms:W3CDTF">2025-06-03T22:48:30Z</dcterms:created>
  <dcterms:modified xsi:type="dcterms:W3CDTF">2025-06-07T17:00:12Z</dcterms:modified>
</cp:coreProperties>
</file>