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1" r:id="rId1"/>
  </p:sldMasterIdLst>
  <p:notesMasterIdLst>
    <p:notesMasterId r:id="rId60"/>
  </p:notesMasterIdLst>
  <p:handoutMasterIdLst>
    <p:handoutMasterId r:id="rId61"/>
  </p:handoutMasterIdLst>
  <p:sldIdLst>
    <p:sldId id="383" r:id="rId2"/>
    <p:sldId id="261" r:id="rId3"/>
    <p:sldId id="262" r:id="rId4"/>
    <p:sldId id="386" r:id="rId5"/>
    <p:sldId id="263" r:id="rId6"/>
    <p:sldId id="265" r:id="rId7"/>
    <p:sldId id="267" r:id="rId8"/>
    <p:sldId id="330" r:id="rId9"/>
    <p:sldId id="354" r:id="rId10"/>
    <p:sldId id="268" r:id="rId11"/>
    <p:sldId id="269" r:id="rId12"/>
    <p:sldId id="388" r:id="rId13"/>
    <p:sldId id="270" r:id="rId14"/>
    <p:sldId id="271" r:id="rId15"/>
    <p:sldId id="272" r:id="rId16"/>
    <p:sldId id="274" r:id="rId17"/>
    <p:sldId id="276" r:id="rId18"/>
    <p:sldId id="355" r:id="rId19"/>
    <p:sldId id="277" r:id="rId20"/>
    <p:sldId id="356" r:id="rId21"/>
    <p:sldId id="358" r:id="rId22"/>
    <p:sldId id="359" r:id="rId23"/>
    <p:sldId id="377" r:id="rId24"/>
    <p:sldId id="384" r:id="rId25"/>
    <p:sldId id="385" r:id="rId26"/>
    <p:sldId id="387" r:id="rId27"/>
    <p:sldId id="278" r:id="rId28"/>
    <p:sldId id="281" r:id="rId29"/>
    <p:sldId id="282" r:id="rId30"/>
    <p:sldId id="283" r:id="rId31"/>
    <p:sldId id="284" r:id="rId32"/>
    <p:sldId id="322" r:id="rId33"/>
    <p:sldId id="285" r:id="rId34"/>
    <p:sldId id="286" r:id="rId35"/>
    <p:sldId id="360" r:id="rId36"/>
    <p:sldId id="288" r:id="rId37"/>
    <p:sldId id="301" r:id="rId38"/>
    <p:sldId id="302" r:id="rId39"/>
    <p:sldId id="343" r:id="rId40"/>
    <p:sldId id="303" r:id="rId41"/>
    <p:sldId id="361" r:id="rId42"/>
    <p:sldId id="306" r:id="rId43"/>
    <p:sldId id="363" r:id="rId44"/>
    <p:sldId id="364" r:id="rId45"/>
    <p:sldId id="365" r:id="rId46"/>
    <p:sldId id="366" r:id="rId47"/>
    <p:sldId id="367" r:id="rId48"/>
    <p:sldId id="368" r:id="rId49"/>
    <p:sldId id="311" r:id="rId50"/>
    <p:sldId id="372" r:id="rId51"/>
    <p:sldId id="373" r:id="rId52"/>
    <p:sldId id="374" r:id="rId53"/>
    <p:sldId id="375" r:id="rId54"/>
    <p:sldId id="313" r:id="rId55"/>
    <p:sldId id="318" r:id="rId56"/>
    <p:sldId id="327" r:id="rId57"/>
    <p:sldId id="316" r:id="rId58"/>
    <p:sldId id="328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8DAD"/>
    <a:srgbClr val="00A589"/>
    <a:srgbClr val="3333FF"/>
    <a:srgbClr val="333399"/>
    <a:srgbClr val="B2B2B2"/>
    <a:srgbClr val="800000"/>
    <a:srgbClr val="996600"/>
    <a:srgbClr val="FF9999"/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9" autoAdjust="0"/>
    <p:restoredTop sz="94801" autoAdjust="0"/>
  </p:normalViewPr>
  <p:slideViewPr>
    <p:cSldViewPr>
      <p:cViewPr varScale="1">
        <p:scale>
          <a:sx n="88" d="100"/>
          <a:sy n="88" d="100"/>
        </p:scale>
        <p:origin x="5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B934D27-7522-40A8-974F-98C356CFBA51}" type="datetimeFigureOut">
              <a:rPr lang="en-US"/>
              <a:pPr>
                <a:defRPr/>
              </a:pPr>
              <a:t>10/30/2016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F97B9E7-8CBF-40BB-84ED-E567BF01F3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89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1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1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1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5238183-6C3D-41AA-A396-6276F7DD3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759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87B840D-5EC8-43D3-9C12-745FE44004CD}" type="slidenum">
              <a:rPr lang="en-US" altLang="en-US" smtClean="0"/>
              <a:pPr eaLnBrk="1" hangingPunct="1"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D31ADDF-7017-4348-9323-3FB551BAC20D}" type="slidenum">
              <a:rPr lang="en-US" altLang="en-US" smtClean="0"/>
              <a:pPr eaLnBrk="1" hangingPunct="1"/>
              <a:t>10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EDE9CFD-A44A-4D3A-9BCC-662ED156C4FF}" type="slidenum">
              <a:rPr lang="en-US" altLang="en-US" smtClean="0"/>
              <a:pPr eaLnBrk="1" hangingPunct="1"/>
              <a:t>11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EDE9CFD-A44A-4D3A-9BCC-662ED156C4FF}" type="slidenum">
              <a:rPr lang="en-US" altLang="en-US" smtClean="0"/>
              <a:pPr eaLnBrk="1" hangingPunct="1"/>
              <a:t>12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C9A4D25-E62C-4BAB-B990-05C5FF4134A1}" type="slidenum">
              <a:rPr lang="en-US" altLang="en-US" smtClean="0"/>
              <a:pPr eaLnBrk="1" hangingPunct="1"/>
              <a:t>13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760FE56-2CFB-4FB6-B994-6BC555055B67}" type="slidenum">
              <a:rPr lang="en-US" altLang="en-US" smtClean="0"/>
              <a:pPr eaLnBrk="1" hangingPunct="1"/>
              <a:t>14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8ED3B2E-C115-4CDD-81F9-970A78414024}" type="slidenum">
              <a:rPr lang="en-US" altLang="en-US" smtClean="0"/>
              <a:pPr eaLnBrk="1" hangingPunct="1"/>
              <a:t>15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9D3EDC9-8F67-4D7E-9D6A-17528B69860D}" type="slidenum">
              <a:rPr lang="en-US" altLang="en-US" smtClean="0"/>
              <a:pPr eaLnBrk="1" hangingPunct="1"/>
              <a:t>16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6C221B9-8C0D-4620-9857-42E3C3F7363F}" type="slidenum">
              <a:rPr lang="en-US" altLang="en-US" smtClean="0"/>
              <a:pPr eaLnBrk="1" hangingPunct="1"/>
              <a:t>17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FFD0B5-C5DA-46C1-897B-6BBEC7EE163F}" type="slidenum">
              <a:rPr lang="en-US" altLang="en-US" smtClean="0"/>
              <a:pPr eaLnBrk="1" hangingPunct="1"/>
              <a:t>18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0882C13-91CB-4B52-9140-F9CCDAE9F03C}" type="slidenum">
              <a:rPr lang="en-US" altLang="en-US" smtClean="0"/>
              <a:pPr eaLnBrk="1" hangingPunct="1"/>
              <a:t>19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A3208A7-F014-4B42-AE89-BDC670FDA032}" type="slidenum">
              <a:rPr lang="en-US" altLang="en-US" smtClean="0"/>
              <a:pPr eaLnBrk="1" hangingPunct="1"/>
              <a:t>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1750960-BEB8-4B33-BA87-34C6F3C5BA2C}" type="slidenum">
              <a:rPr lang="en-US" altLang="en-US" smtClean="0"/>
              <a:pPr eaLnBrk="1" hangingPunct="1"/>
              <a:t>20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C35D151-133F-4525-8864-19A25E782C7C}" type="slidenum">
              <a:rPr lang="en-US" altLang="en-US" smtClean="0"/>
              <a:pPr eaLnBrk="1" hangingPunct="1"/>
              <a:t>21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8E38A9B-2C38-4710-AFF8-843C2EE2C61F}" type="slidenum">
              <a:rPr lang="en-US" altLang="en-US" smtClean="0"/>
              <a:pPr eaLnBrk="1" hangingPunct="1"/>
              <a:t>22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FA8DCF8-DC91-4E83-8F1B-8C77302D9418}" type="slidenum">
              <a:rPr lang="en-US" altLang="en-US" smtClean="0"/>
              <a:pPr eaLnBrk="1" hangingPunct="1"/>
              <a:t>23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99D667-BDA2-498D-B74A-1B495AC3A4A4}" type="slidenum">
              <a:rPr lang="en-US" altLang="en-US" smtClean="0"/>
              <a:pPr eaLnBrk="1" hangingPunct="1"/>
              <a:t>24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F401A8B-8727-4F70-A6E5-1A6C69A1BCED}" type="slidenum">
              <a:rPr lang="en-US" altLang="en-US" smtClean="0"/>
              <a:pPr eaLnBrk="1" hangingPunct="1"/>
              <a:t>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329CA5B-E623-4E5B-B946-171F6B4FE289}" type="slidenum">
              <a:rPr lang="en-US" altLang="en-US" smtClean="0"/>
              <a:pPr eaLnBrk="1" hangingPunct="1"/>
              <a:t>26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75B43C-F28F-42AE-B576-8777BFA50F24}" type="slidenum">
              <a:rPr lang="en-US" altLang="en-US" smtClean="0"/>
              <a:pPr eaLnBrk="1" hangingPunct="1"/>
              <a:t>27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62C3D7-3DAC-410A-AF5F-1D2298543F2E}" type="slidenum">
              <a:rPr lang="en-US" altLang="en-US" smtClean="0"/>
              <a:pPr eaLnBrk="1" hangingPunct="1"/>
              <a:t>28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94D7C40-E1B9-444C-966E-A9277674760B}" type="slidenum">
              <a:rPr lang="en-US" altLang="en-US" smtClean="0"/>
              <a:pPr eaLnBrk="1" hangingPunct="1"/>
              <a:t>29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6AA67E3-D688-4427-9AC7-4486A82AEAC5}" type="slidenum">
              <a:rPr lang="en-US" altLang="en-US" smtClean="0"/>
              <a:pPr eaLnBrk="1" hangingPunct="1"/>
              <a:t>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BC8A70A-D6F3-4C5E-8C5A-C5F1C7ABB2DA}" type="slidenum">
              <a:rPr lang="en-US" altLang="en-US" smtClean="0"/>
              <a:pPr eaLnBrk="1" hangingPunct="1"/>
              <a:t>30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3EA2388-C8A3-49E7-AC5D-90A838AFF87E}" type="slidenum">
              <a:rPr lang="en-US" altLang="en-US" smtClean="0"/>
              <a:pPr eaLnBrk="1" hangingPunct="1"/>
              <a:t>31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495263D-3697-4268-A855-479A077A67B7}" type="slidenum">
              <a:rPr lang="en-US" altLang="en-US" smtClean="0"/>
              <a:pPr eaLnBrk="1" hangingPunct="1"/>
              <a:t>32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B088911-BE7F-463B-A5A9-74E835D01E86}" type="slidenum">
              <a:rPr lang="en-US" altLang="en-US" smtClean="0"/>
              <a:pPr eaLnBrk="1" hangingPunct="1"/>
              <a:t>33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6029B27-234F-4F05-BE16-1AC778513AA1}" type="slidenum">
              <a:rPr lang="en-US" altLang="en-US" smtClean="0"/>
              <a:pPr eaLnBrk="1" hangingPunct="1"/>
              <a:t>34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70A1D52-7D4F-4469-A52A-3720F80E7920}" type="slidenum">
              <a:rPr lang="en-US" altLang="en-US" smtClean="0"/>
              <a:pPr eaLnBrk="1" hangingPunct="1"/>
              <a:t>35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3BE3DD0-BB77-454E-A5C8-1E2ED50679C6}" type="slidenum">
              <a:rPr lang="en-US" altLang="en-US" smtClean="0"/>
              <a:pPr eaLnBrk="1" hangingPunct="1"/>
              <a:t>36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4B9D08C-B8CF-4388-B5E3-080C976AFD4A}" type="slidenum">
              <a:rPr lang="en-US" altLang="en-US" smtClean="0"/>
              <a:pPr eaLnBrk="1" hangingPunct="1"/>
              <a:t>37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E5A9CBF-CA63-4E57-AFA8-CC279827B44B}" type="slidenum">
              <a:rPr lang="en-US" altLang="en-US" smtClean="0"/>
              <a:pPr eaLnBrk="1" hangingPunct="1"/>
              <a:t>38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2899A4-7B4A-48B6-BE6E-5E2CB6C6FB79}" type="slidenum">
              <a:rPr lang="en-US" altLang="en-US" smtClean="0"/>
              <a:pPr eaLnBrk="1" hangingPunct="1"/>
              <a:t>39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A96DFA8-4D92-4073-937E-C000F5D00E26}" type="slidenum">
              <a:rPr lang="en-US" altLang="en-US" smtClean="0"/>
              <a:pPr eaLnBrk="1" hangingPunct="1"/>
              <a:t>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0D0BEA3-F2B5-4A10-BD41-C54D0139B2D4}" type="slidenum">
              <a:rPr lang="en-US" altLang="en-US" smtClean="0"/>
              <a:pPr eaLnBrk="1" hangingPunct="1"/>
              <a:t>40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BE39CE4-CA6D-4291-9340-75D384B46E76}" type="slidenum">
              <a:rPr lang="en-US" altLang="en-US" smtClean="0"/>
              <a:pPr eaLnBrk="1" hangingPunct="1"/>
              <a:t>41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78AEC55-F76B-4CB8-959C-E72C01A60B96}" type="slidenum">
              <a:rPr lang="en-US" altLang="en-US" smtClean="0"/>
              <a:pPr eaLnBrk="1" hangingPunct="1"/>
              <a:t>42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26392F0-998A-4394-9854-66AFA384F55A}" type="slidenum">
              <a:rPr lang="en-US" altLang="en-US" smtClean="0"/>
              <a:pPr eaLnBrk="1" hangingPunct="1"/>
              <a:t>43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C2F3527-F8FC-4D13-89FB-F2D889B4CACB}" type="slidenum">
              <a:rPr lang="en-US" altLang="en-US" smtClean="0"/>
              <a:pPr eaLnBrk="1" hangingPunct="1"/>
              <a:t>44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1DD9A26-2E6D-4DB9-A586-9457850561E7}" type="slidenum">
              <a:rPr lang="en-US" altLang="en-US" smtClean="0"/>
              <a:pPr eaLnBrk="1" hangingPunct="1"/>
              <a:t>45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7D51084-314E-42EA-B80F-95C2FF290B0E}" type="slidenum">
              <a:rPr lang="en-US" altLang="en-US" smtClean="0"/>
              <a:pPr eaLnBrk="1" hangingPunct="1"/>
              <a:t>46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CF4C130-A6D8-4D48-B626-6E01DC9E7013}" type="slidenum">
              <a:rPr lang="en-US" altLang="en-US" smtClean="0"/>
              <a:pPr eaLnBrk="1" hangingPunct="1"/>
              <a:t>47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CD2A7E-4867-4F57-B8D9-0821D2EA9DC2}" type="slidenum">
              <a:rPr lang="en-US" altLang="en-US" smtClean="0"/>
              <a:pPr eaLnBrk="1" hangingPunct="1"/>
              <a:t>48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0F0BADC-1B85-474F-9C8A-CAD603BF18E2}" type="slidenum">
              <a:rPr lang="en-US" altLang="en-US" smtClean="0"/>
              <a:pPr eaLnBrk="1" hangingPunct="1"/>
              <a:t>49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68A4091-5E9D-4924-A2B6-392B419189C5}" type="slidenum">
              <a:rPr lang="en-US" altLang="en-US" smtClean="0"/>
              <a:pPr eaLnBrk="1" hangingPunct="1"/>
              <a:t>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517EC05-428C-4D28-91DA-8531B086EB1D}" type="slidenum">
              <a:rPr lang="en-US" altLang="en-US" smtClean="0"/>
              <a:pPr eaLnBrk="1" hangingPunct="1"/>
              <a:t>50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FFBD1D0-9B8D-49F2-9990-B01F9E840BEE}" type="slidenum">
              <a:rPr lang="en-US" altLang="en-US" smtClean="0"/>
              <a:pPr eaLnBrk="1" hangingPunct="1"/>
              <a:t>51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605F9D-809E-4E33-AF9F-FCCCD24DC574}" type="slidenum">
              <a:rPr lang="en-US" altLang="en-US" smtClean="0"/>
              <a:pPr eaLnBrk="1" hangingPunct="1"/>
              <a:t>52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F9DD9C-4967-4058-B429-96B84307087F}" type="slidenum">
              <a:rPr lang="en-US" altLang="en-US" smtClean="0"/>
              <a:pPr eaLnBrk="1" hangingPunct="1"/>
              <a:t>53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752CE0C-6424-43C8-9874-66EC4835CB32}" type="slidenum">
              <a:rPr lang="en-US" altLang="en-US" smtClean="0"/>
              <a:pPr eaLnBrk="1" hangingPunct="1"/>
              <a:t>54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3C5F2BE-002B-4B52-947B-EA425114F18A}" type="slidenum">
              <a:rPr lang="en-US" altLang="en-US" smtClean="0"/>
              <a:pPr eaLnBrk="1" hangingPunct="1"/>
              <a:t>55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996B390-FB88-4CA6-8467-8C8E664077FC}" type="slidenum">
              <a:rPr lang="en-US" altLang="en-US" smtClean="0"/>
              <a:pPr eaLnBrk="1" hangingPunct="1"/>
              <a:t>56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54EB9D0-5051-4DF4-8820-3D58390FB87B}" type="slidenum">
              <a:rPr lang="en-US" altLang="en-US" smtClean="0"/>
              <a:pPr eaLnBrk="1" hangingPunct="1"/>
              <a:t>57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14F928C-6B5F-473A-978C-62333CA7AC17}" type="slidenum">
              <a:rPr lang="en-US" altLang="en-US" smtClean="0"/>
              <a:pPr eaLnBrk="1" hangingPunct="1"/>
              <a:t>58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1CB00D6-6250-49E6-B3CF-4E123F9A5FEB}" type="slidenum">
              <a:rPr lang="en-US" altLang="en-US" smtClean="0"/>
              <a:pPr eaLnBrk="1" hangingPunct="1"/>
              <a:t>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A05693D-B1B1-40DD-BF21-A50703C9BD6A}" type="slidenum">
              <a:rPr lang="en-US" altLang="en-US" smtClean="0"/>
              <a:pPr eaLnBrk="1" hangingPunct="1"/>
              <a:t>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FA54D25-A24C-44D8-840F-AB26B3061757}" type="slidenum">
              <a:rPr lang="en-US" altLang="en-US" smtClean="0"/>
              <a:pPr eaLnBrk="1" hangingPunct="1"/>
              <a:t>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B820745-9BE4-4CF4-9D7A-5DD92F5084EE}" type="slidenum">
              <a:rPr lang="en-US" altLang="en-US" smtClean="0"/>
              <a:pPr eaLnBrk="1" hangingPunct="1"/>
              <a:t>9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3090672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730752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0" y="6257889"/>
            <a:ext cx="634845" cy="2624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5924" y="6222910"/>
            <a:ext cx="640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</a:rPr>
              <a:t>C++ Programming: Program Design Including Data Structures, Eighth</a:t>
            </a:r>
            <a:r>
              <a:rPr lang="en-US" sz="900" baseline="0" dirty="0">
                <a:solidFill>
                  <a:schemeClr val="accent2"/>
                </a:solidFill>
              </a:rPr>
              <a:t> </a:t>
            </a:r>
            <a:r>
              <a:rPr lang="en-US" sz="900" dirty="0">
                <a:solidFill>
                  <a:schemeClr val="accent2"/>
                </a:solidFill>
              </a:rPr>
              <a:t>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6456817"/>
            <a:ext cx="6399830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53305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84904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5102423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1539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28790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3673475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5722796"/>
            <a:ext cx="4114800" cy="297004"/>
          </a:xfrm>
        </p:spPr>
        <p:txBody>
          <a:bodyPr lIns="91440" tIns="45720" rIns="9144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23912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4984" y="6455663"/>
            <a:ext cx="64008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98500" y="3098238"/>
            <a:ext cx="7747000" cy="369460"/>
          </a:xfrm>
        </p:spPr>
        <p:txBody>
          <a:bodyPr/>
          <a:lstStyle/>
          <a:p>
            <a:r>
              <a:rPr lang="en-US" altLang="en-US" dirty="0"/>
              <a:t>Chapter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Arrays and Strings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Processing One-Dimensional Arrays (1 of 3)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39129"/>
          </a:xfrm>
        </p:spPr>
        <p:txBody>
          <a:bodyPr/>
          <a:lstStyle/>
          <a:p>
            <a:r>
              <a:rPr lang="en-US" altLang="en-US" dirty="0"/>
              <a:t>Basic operations on a one-dimensional array include:</a:t>
            </a:r>
          </a:p>
          <a:p>
            <a:pPr lvl="1"/>
            <a:r>
              <a:rPr lang="en-US" altLang="en-US" dirty="0"/>
              <a:t>Initializing</a:t>
            </a:r>
          </a:p>
          <a:p>
            <a:pPr lvl="1"/>
            <a:r>
              <a:rPr lang="en-US" altLang="en-US" dirty="0"/>
              <a:t>Inputting data</a:t>
            </a:r>
          </a:p>
          <a:p>
            <a:pPr lvl="1"/>
            <a:r>
              <a:rPr lang="en-US" altLang="en-US" dirty="0"/>
              <a:t>Outputting data stored in an array</a:t>
            </a:r>
          </a:p>
          <a:p>
            <a:pPr lvl="1"/>
            <a:r>
              <a:rPr lang="en-US" altLang="en-US" dirty="0"/>
              <a:t>Finding the largest and/or smallest element</a:t>
            </a:r>
          </a:p>
          <a:p>
            <a:r>
              <a:rPr lang="en-US" altLang="en-US" dirty="0"/>
              <a:t>Each operation requires ability to step through elements of the array</a:t>
            </a:r>
          </a:p>
          <a:p>
            <a:pPr lvl="1"/>
            <a:r>
              <a:rPr lang="en-US" altLang="en-US" dirty="0"/>
              <a:t>Easily accomplished using a loop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Processing One-Dimensional Arrays (2 of 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099036"/>
          </a:xfrm>
        </p:spPr>
        <p:txBody>
          <a:bodyPr/>
          <a:lstStyle/>
          <a:p>
            <a:r>
              <a:rPr lang="en-US" altLang="en-US" dirty="0"/>
              <a:t>Given the declaration: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list[100];  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  <a:cs typeface="Courier New" pitchFamily="49" charset="0"/>
              </a:rPr>
              <a:t>//array of size 100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i;</a:t>
            </a:r>
          </a:p>
          <a:p>
            <a:r>
              <a:rPr lang="en-US" altLang="en-US" dirty="0"/>
              <a:t>Use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loop to access array elements: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(i = 0; i &lt; 100; i++)	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  <a:cs typeface="Courier New" pitchFamily="49" charset="0"/>
              </a:rPr>
              <a:t>//Line 1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 	  cin &gt;&gt; list[i]; 	 	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  <a:cs typeface="Courier New" pitchFamily="49" charset="0"/>
              </a:rPr>
              <a:t>//Line 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Processing One-Dimensional Arrays (3 of 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285241"/>
          </a:xfrm>
        </p:spPr>
        <p:txBody>
          <a:bodyPr/>
          <a:lstStyle/>
          <a:p>
            <a:r>
              <a:rPr lang="en-US" dirty="0"/>
              <a:t>Refer to Example 8-3 in the text, which shows how loops are used to process arrays</a:t>
            </a:r>
          </a:p>
          <a:p>
            <a:pPr lvl="1"/>
            <a:r>
              <a:rPr lang="en-US" dirty="0"/>
              <a:t>Initializing an array</a:t>
            </a:r>
          </a:p>
          <a:p>
            <a:pPr lvl="1"/>
            <a:r>
              <a:rPr lang="en-US" dirty="0"/>
              <a:t>Reading data into an array</a:t>
            </a:r>
          </a:p>
          <a:p>
            <a:pPr lvl="1"/>
            <a:r>
              <a:rPr lang="en-US" dirty="0"/>
              <a:t>Printing an array</a:t>
            </a:r>
          </a:p>
          <a:p>
            <a:pPr lvl="1"/>
            <a:r>
              <a:rPr lang="en-US" dirty="0"/>
              <a:t>Finding the sum and average of an array</a:t>
            </a:r>
          </a:p>
          <a:p>
            <a:pPr lvl="1"/>
            <a:r>
              <a:rPr lang="en-US" dirty="0"/>
              <a:t>Finding the largest element in an array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98589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Index Out of Bounds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711238"/>
          </a:xfrm>
        </p:spPr>
        <p:txBody>
          <a:bodyPr/>
          <a:lstStyle/>
          <a:p>
            <a:r>
              <a:rPr lang="en-US" altLang="en-US" dirty="0"/>
              <a:t>The index of an array is </a:t>
            </a:r>
            <a:r>
              <a:rPr lang="en-US" altLang="en-US" u="sng" dirty="0"/>
              <a:t>in bounds</a:t>
            </a:r>
            <a:r>
              <a:rPr lang="en-US" altLang="en-US" dirty="0"/>
              <a:t> if the index is </a:t>
            </a:r>
            <a:r>
              <a:rPr lang="en-US" dirty="0"/>
              <a:t>between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/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ARRAY_SIZE - 1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/>
              <a:t>Otherwise, the index is </a:t>
            </a:r>
            <a:r>
              <a:rPr lang="en-US" altLang="en-US" u="sng" dirty="0"/>
              <a:t>out of bounds</a:t>
            </a:r>
          </a:p>
          <a:p>
            <a:r>
              <a:rPr lang="en-US" altLang="en-US" dirty="0"/>
              <a:t>In C++, there is no guard against indices that are out of bounds</a:t>
            </a:r>
          </a:p>
          <a:p>
            <a:pPr lvl="1"/>
            <a:r>
              <a:rPr lang="en-US" altLang="en-US" dirty="0"/>
              <a:t>This check is solely the programmer’s responsibility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Initialization During Declaration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377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Arrays can be initialized during declaration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Values are placed between curly braces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Example 1</a:t>
            </a:r>
          </a:p>
          <a:p>
            <a:pPr marL="228600" lvl="1" indent="0">
              <a:buNone/>
              <a:defRPr/>
            </a:pPr>
            <a:r>
              <a:rPr 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sales[5] = {12.25, 32.50, 16.90, 23, 45.68}</a:t>
            </a:r>
          </a:p>
          <a:p>
            <a:pPr>
              <a:defRPr/>
            </a:pPr>
            <a:r>
              <a:rPr lang="en-US" dirty="0"/>
              <a:t>Example 2: the </a:t>
            </a:r>
            <a:r>
              <a:rPr lang="en-US" sz="2000" dirty="0"/>
              <a:t>array size is determined by the number of initial values in the braces if the array is declared without size specified</a:t>
            </a:r>
          </a:p>
          <a:p>
            <a:pPr marL="228600" lvl="1" indent="0">
              <a:buNone/>
              <a:defRPr/>
            </a:pPr>
            <a:r>
              <a:rPr 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sales[] = {12.25, 32.50, 16.90, 23, 45.68}</a:t>
            </a:r>
            <a:endParaRPr lang="en-US" sz="1800" dirty="0"/>
          </a:p>
          <a:p>
            <a:pPr marL="400050" lvl="1" indent="0">
              <a:buFont typeface="Arial" charset="0"/>
              <a:buNone/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Partial Initialization of Arrays During Declaration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082382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The statement: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list[10] = {0};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Declares an array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/>
              <a:t> components and initializes all of them to zero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The statement (an example of </a:t>
            </a:r>
            <a:r>
              <a:rPr lang="en-US" u="sng" dirty="0"/>
              <a:t>partial initialization of an array during declaration</a:t>
            </a:r>
            <a:r>
              <a:rPr lang="en-US" dirty="0"/>
              <a:t>):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list[10] = {8, 5, 12};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Declares an array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/>
              <a:t> components and initializes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list[0]</a:t>
            </a:r>
            <a:r>
              <a:rPr lang="en-US" dirty="0"/>
              <a:t>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8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list[1]</a:t>
            </a:r>
            <a:r>
              <a:rPr lang="en-US" dirty="0"/>
              <a:t>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list[2]</a:t>
            </a:r>
            <a:r>
              <a:rPr lang="en-US" dirty="0"/>
              <a:t>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12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All other components are initialized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Restrictions on Array Processing</a:t>
            </a:r>
          </a:p>
        </p:txBody>
      </p:sp>
      <p:sp>
        <p:nvSpPr>
          <p:cNvPr id="17411" name="Rectangle 10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356303"/>
          </a:xfrm>
        </p:spPr>
        <p:txBody>
          <a:bodyPr/>
          <a:lstStyle/>
          <a:p>
            <a:r>
              <a:rPr lang="en-US" altLang="en-US" u="sng" dirty="0"/>
              <a:t>Aggregate operation</a:t>
            </a:r>
            <a:r>
              <a:rPr lang="en-US" altLang="en-US" dirty="0"/>
              <a:t>: any operation that manipulates the entire array as a single unit</a:t>
            </a:r>
          </a:p>
          <a:p>
            <a:pPr lvl="1"/>
            <a:r>
              <a:rPr lang="en-US" altLang="en-US" dirty="0"/>
              <a:t>Not allowed on arrays in C++</a:t>
            </a:r>
          </a:p>
          <a:p>
            <a:r>
              <a:rPr lang="en-US" altLang="en-US" dirty="0"/>
              <a:t>Example</a:t>
            </a:r>
          </a:p>
          <a:p>
            <a:pPr marL="22701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myList[5] = {0, 4, 8, 12, 16}; 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//Line 1</a:t>
            </a:r>
          </a:p>
          <a:p>
            <a:pPr marL="2270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yourList[5]; 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//Line 2</a:t>
            </a:r>
          </a:p>
          <a:p>
            <a:pPr marL="2270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yourList = myList; 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//illegal</a:t>
            </a:r>
            <a:endParaRPr lang="en-US" altLang="en-US" sz="1800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Solution</a:t>
            </a:r>
          </a:p>
          <a:p>
            <a:pPr marL="22701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 = 0; index &lt; 5; index++)</a:t>
            </a:r>
          </a:p>
          <a:p>
            <a:pPr marL="2270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yourList[index] = myList[index];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 as Parameters to Functions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603790"/>
          </a:xfrm>
        </p:spPr>
        <p:txBody>
          <a:bodyPr/>
          <a:lstStyle/>
          <a:p>
            <a:r>
              <a:rPr lang="en-US" altLang="en-US" dirty="0"/>
              <a:t>Arrays are passed </a:t>
            </a:r>
            <a:r>
              <a:rPr lang="en-US" altLang="en-US" u="sng" dirty="0"/>
              <a:t>by reference only</a:t>
            </a:r>
          </a:p>
          <a:p>
            <a:r>
              <a:rPr lang="en-US" altLang="en-US" dirty="0"/>
              <a:t>Do not use symbol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altLang="en-US" dirty="0"/>
              <a:t> when declaring an array as a formal parameter</a:t>
            </a:r>
          </a:p>
          <a:p>
            <a:r>
              <a:rPr lang="en-US" altLang="en-US" dirty="0"/>
              <a:t>The size of the array is usually omitted in the array parameter</a:t>
            </a:r>
          </a:p>
          <a:p>
            <a:pPr lvl="1"/>
            <a:r>
              <a:rPr lang="en-US" altLang="en-US" dirty="0"/>
              <a:t>If provided, it is ignored by the compiler</a:t>
            </a:r>
          </a:p>
          <a:p>
            <a:pPr lvl="0">
              <a:buClr>
                <a:srgbClr val="055C91"/>
              </a:buClr>
            </a:pP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following example illustrates a function header, which includes an array parameter and a parameter specifying the number of elements in the array:</a:t>
            </a:r>
          </a:p>
          <a:p>
            <a:pPr marL="228600" lvl="1" indent="0">
              <a:buClr>
                <a:srgbClr val="055C91"/>
              </a:buClr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initialize(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list[],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listSize)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/>
              <a:t>Constant Arrays as Formal 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157514"/>
          </a:xfrm>
        </p:spPr>
        <p:txBody>
          <a:bodyPr/>
          <a:lstStyle/>
          <a:p>
            <a:r>
              <a:rPr lang="en-US" altLang="en-US" dirty="0"/>
              <a:t>Can prevent a function from changing the actual parameter when passed by reference</a:t>
            </a:r>
          </a:p>
          <a:p>
            <a:pPr lvl="1"/>
            <a:r>
              <a:rPr lang="en-US" altLang="en-US" dirty="0"/>
              <a:t>Use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/>
              <a:t> in the declaration of the formal parameter</a:t>
            </a:r>
          </a:p>
          <a:p>
            <a:r>
              <a:rPr lang="en-US" altLang="en-US" dirty="0"/>
              <a:t>Example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example(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 x[],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y[],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sizeX,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sizeY)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Base Address of an Array and Array in Computer Memory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63532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u="sng" dirty="0"/>
              <a:t>base address</a:t>
            </a:r>
            <a:r>
              <a:rPr lang="en-US" altLang="en-US" dirty="0"/>
              <a:t> of an array is the address (memory location) of the first array component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 sz="1400" dirty="0"/>
              <a:t> </a:t>
            </a:r>
            <a:r>
              <a:rPr lang="en-US" altLang="en-US" dirty="0"/>
              <a:t>is a one-dimensional array, its base address is the address of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list[0]</a:t>
            </a:r>
            <a:endParaRPr lang="en-US" alt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dirty="0"/>
              <a:t>When an array is passed as a parameter, the base address of the actual array is passed to the formal parameter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 (1 of 3)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the reasons for arrays</a:t>
            </a:r>
          </a:p>
          <a:p>
            <a:pPr lvl="1"/>
            <a:r>
              <a:rPr lang="en-US" altLang="en-US" dirty="0"/>
              <a:t>Explore how to declare and manipulate data into arrays</a:t>
            </a:r>
          </a:p>
          <a:p>
            <a:pPr lvl="1"/>
            <a:r>
              <a:rPr lang="en-US" altLang="en-US" dirty="0"/>
              <a:t>Understand the meaning of ‘‘array index out of bounds’’</a:t>
            </a:r>
          </a:p>
          <a:p>
            <a:pPr lvl="1"/>
            <a:r>
              <a:rPr lang="en-US" altLang="en-US" dirty="0"/>
              <a:t>Learn how to declare and initialize arrays</a:t>
            </a:r>
          </a:p>
          <a:p>
            <a:pPr lvl="1"/>
            <a:r>
              <a:rPr lang="en-US" altLang="en-US" dirty="0"/>
              <a:t>Become familiar with the restrictions on array processing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Functions Cannot Return a Value of the Type Array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525033"/>
          </a:xfrm>
        </p:spPr>
        <p:txBody>
          <a:bodyPr/>
          <a:lstStyle/>
          <a:p>
            <a:r>
              <a:rPr lang="en-US" altLang="en-US" dirty="0"/>
              <a:t>C++ does not allow functions to return a value of type array</a:t>
            </a:r>
          </a:p>
          <a:p>
            <a:r>
              <a:rPr lang="en-US" altLang="en-US" dirty="0"/>
              <a:t>Refer to Example 8-6 in the text</a:t>
            </a:r>
          </a:p>
          <a:p>
            <a:pPr lvl="1"/>
            <a:r>
              <a:rPr lang="en-US" altLang="en-US" dirty="0"/>
              <a:t>Functions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sumArray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indexLargestElement</a:t>
            </a:r>
            <a:r>
              <a:rPr lang="en-US" altLang="en-US" dirty="0"/>
              <a:t> </a:t>
            </a:r>
          </a:p>
          <a:p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Integral Data Type and Array Indices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65124" y="1538818"/>
            <a:ext cx="8550275" cy="4371966"/>
          </a:xfrm>
        </p:spPr>
        <p:txBody>
          <a:bodyPr/>
          <a:lstStyle/>
          <a:p>
            <a:r>
              <a:rPr lang="en-US" altLang="en-US" dirty="0"/>
              <a:t>C++ allows any integral type to be used as an array index</a:t>
            </a:r>
          </a:p>
          <a:p>
            <a:pPr lvl="1"/>
            <a:r>
              <a:rPr lang="en-US" altLang="en-US" dirty="0"/>
              <a:t>Improves code readability</a:t>
            </a:r>
          </a:p>
          <a:p>
            <a:r>
              <a:rPr lang="en-US" altLang="en-US" dirty="0"/>
              <a:t>The following code illustrates improved readability:</a:t>
            </a:r>
          </a:p>
          <a:p>
            <a:pPr marL="22701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paintType {GREEN, RED, BLUE, BROWN, WHITE, ORANGE, </a:t>
            </a:r>
          </a:p>
          <a:p>
            <a:pPr marL="2270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YELLOW};</a:t>
            </a:r>
          </a:p>
          <a:p>
            <a:pPr marL="2270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paintSale[7];</a:t>
            </a:r>
          </a:p>
          <a:p>
            <a:pPr marL="2270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paintType paint;</a:t>
            </a:r>
          </a:p>
          <a:p>
            <a:pPr marL="227013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(paint = GREEN; paint &lt;= YELLOW;</a:t>
            </a:r>
          </a:p>
          <a:p>
            <a:pPr marL="2270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paint = </a:t>
            </a: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&lt;paintType&gt;(paint + 1))</a:t>
            </a:r>
          </a:p>
          <a:p>
            <a:pPr marL="2270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paintSale[paint] = 0.0;</a:t>
            </a:r>
          </a:p>
          <a:p>
            <a:pPr marL="227013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paintSale[RED] = paintSale[RED] + 75.69;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Ways to Declare Arrays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754600"/>
          </a:xfrm>
        </p:spPr>
        <p:txBody>
          <a:bodyPr/>
          <a:lstStyle/>
          <a:p>
            <a:r>
              <a:rPr lang="en-US" altLang="en-US" dirty="0">
                <a:latin typeface="Calibri" pitchFamily="34" charset="0"/>
              </a:rPr>
              <a:t>Example 1</a:t>
            </a:r>
          </a:p>
          <a:p>
            <a:pPr marL="2286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NO_OF_STUDENTS = 20;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testScores[NO_OF_STUDENTS];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Example 2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 = 50;        </a:t>
            </a:r>
            <a:r>
              <a:rPr 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//Line 1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double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list[SIZE];  </a:t>
            </a:r>
            <a:r>
              <a:rPr 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//Line 2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yourList;              </a:t>
            </a:r>
            <a:r>
              <a:rPr 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//Line 3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myList;                </a:t>
            </a:r>
            <a:r>
              <a:rPr 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//Line 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/>
              <a:t>Searching an Array for a Specific Item</a:t>
            </a:r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312667"/>
          </a:xfrm>
        </p:spPr>
        <p:txBody>
          <a:bodyPr/>
          <a:lstStyle/>
          <a:p>
            <a:r>
              <a:rPr lang="en-US" altLang="en-US" u="sng" dirty="0"/>
              <a:t>Sequential search</a:t>
            </a:r>
            <a:r>
              <a:rPr lang="en-US" altLang="en-US" dirty="0"/>
              <a:t> (or </a:t>
            </a:r>
            <a:r>
              <a:rPr lang="en-US" altLang="en-US" u="sng" dirty="0"/>
              <a:t>linear search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Searching a list for a given item, starting from the first array element</a:t>
            </a:r>
          </a:p>
          <a:p>
            <a:pPr lvl="1"/>
            <a:r>
              <a:rPr lang="en-US" altLang="en-US" dirty="0"/>
              <a:t>Compare each element in the array with value that is being searched</a:t>
            </a:r>
          </a:p>
          <a:p>
            <a:pPr lvl="1"/>
            <a:r>
              <a:rPr lang="en-US" altLang="en-US" dirty="0"/>
              <a:t>Continue the search until item is found or no more data is left in the list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Sorting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654573"/>
          </a:xfrm>
        </p:spPr>
        <p:txBody>
          <a:bodyPr/>
          <a:lstStyle/>
          <a:p>
            <a:r>
              <a:rPr lang="en-US" altLang="en-US" u="sng" dirty="0"/>
              <a:t>Selection sort</a:t>
            </a:r>
            <a:r>
              <a:rPr lang="en-US" altLang="en-US" dirty="0"/>
              <a:t>: rearrange the list by selecting an element and moving it to its proper position</a:t>
            </a:r>
          </a:p>
          <a:p>
            <a:r>
              <a:rPr lang="en-US" altLang="en-US" dirty="0"/>
              <a:t>Steps for a selection sort: </a:t>
            </a:r>
          </a:p>
          <a:p>
            <a:pPr lvl="1"/>
            <a:r>
              <a:rPr lang="en-US" altLang="en-US" dirty="0"/>
              <a:t>Find the smallest element in the unsorted portion of the list</a:t>
            </a:r>
          </a:p>
          <a:p>
            <a:pPr lvl="1"/>
            <a:r>
              <a:rPr lang="en-US" altLang="en-US" dirty="0"/>
              <a:t>Move it to the top of the unsorted portion by swapping with the element currently there</a:t>
            </a:r>
          </a:p>
          <a:p>
            <a:pPr lvl="1"/>
            <a:r>
              <a:rPr lang="en-US" altLang="en-US" dirty="0"/>
              <a:t>Start again with the rest of the list</a:t>
            </a:r>
          </a:p>
          <a:p>
            <a:pPr lvl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Selection Sort</a:t>
            </a:r>
          </a:p>
        </p:txBody>
      </p:sp>
      <p:pic>
        <p:nvPicPr>
          <p:cNvPr id="26631" name="Picture 7" descr="Figure 8-10 shows the elements of List during the first iteration of the selection sor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95438"/>
            <a:ext cx="6400800" cy="27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Text Placeholder 1" descr="Figure 8-10 shows an example in the first iteration of a selection sort."/>
          <p:cNvSpPr>
            <a:spLocks noGrp="1"/>
          </p:cNvSpPr>
          <p:nvPr>
            <p:ph type="body" sz="quarter" idx="11"/>
          </p:nvPr>
        </p:nvSpPr>
        <p:spPr>
          <a:xfrm>
            <a:off x="1371600" y="4343400"/>
            <a:ext cx="5791200" cy="297004"/>
          </a:xfrm>
        </p:spPr>
        <p:txBody>
          <a:bodyPr/>
          <a:lstStyle/>
          <a:p>
            <a:r>
              <a:rPr lang="en-US" b="1" dirty="0"/>
              <a:t>FIGURE 8-10 </a:t>
            </a:r>
            <a:r>
              <a:rPr lang="en-US" dirty="0"/>
              <a:t>Elements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b="1" dirty="0"/>
              <a:t> </a:t>
            </a:r>
            <a:r>
              <a:rPr lang="en-US" dirty="0"/>
              <a:t>during the first iteration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b="0" dirty="0"/>
              <a:t>Auto Declaration and Range-Based </a:t>
            </a:r>
            <a:r>
              <a:rPr lang="en-US" altLang="en-US" b="0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b="0" dirty="0"/>
              <a:t> Loops</a:t>
            </a:r>
            <a:endParaRPr lang="en-US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497881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en-US" dirty="0"/>
              <a:t>C++11 allows auto declaration of variables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en-US" dirty="0"/>
              <a:t>Data type does not need to be specified</a:t>
            </a:r>
          </a:p>
          <a:p>
            <a:pPr marL="465138" lvl="1" indent="0">
              <a:buFont typeface="Arial" charset="0"/>
              <a:buNone/>
              <a:defRPr/>
            </a:pP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 = 15;</a:t>
            </a:r>
          </a:p>
          <a:p>
            <a:pPr marL="465138" lvl="1" indent="0">
              <a:buFont typeface="Arial" charset="0"/>
              <a:buNone/>
              <a:defRPr/>
            </a:pPr>
            <a:r>
              <a:rPr lang="en-US" altLang="en-US" dirty="0">
                <a:cs typeface="Courier New" panose="02070309020205020404" pitchFamily="49" charset="0"/>
              </a:rPr>
              <a:t>The type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dirty="0">
                <a:cs typeface="Courier New" panose="02070309020205020404" pitchFamily="49" charset="0"/>
              </a:rPr>
              <a:t> will be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u="sng" dirty="0"/>
              <a:t>Range-based </a:t>
            </a:r>
            <a:r>
              <a:rPr lang="en-US" altLang="en-US" b="1" u="sng" dirty="0">
                <a:solidFill>
                  <a:srgbClr val="638DAD"/>
                </a:solidFill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u="sng" dirty="0"/>
              <a:t> loop</a:t>
            </a:r>
          </a:p>
          <a:p>
            <a:pPr marL="22701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list[25];</a:t>
            </a:r>
          </a:p>
          <a:p>
            <a:pPr marL="2270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 marL="227013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0;</a:t>
            </a:r>
          </a:p>
          <a:p>
            <a:pPr marL="227013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 : list) // read as “for each num in list”</a:t>
            </a:r>
          </a:p>
          <a:p>
            <a:pPr marL="227013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sum + num;    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(Character Arrays) (1 of 3)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09890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u="sng" dirty="0"/>
              <a:t>character array</a:t>
            </a:r>
            <a:r>
              <a:rPr lang="en-US" altLang="en-US" dirty="0"/>
              <a:t> is an array whose components are of type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char</a:t>
            </a:r>
          </a:p>
          <a:p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are null-terminated (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altLang="en-US" dirty="0"/>
              <a:t>) character arrays</a:t>
            </a:r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altLang="en-US" dirty="0"/>
              <a:t> is the character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"A"</a:t>
            </a:r>
            <a:r>
              <a:rPr lang="en-US" altLang="en-US" dirty="0">
                <a:cs typeface="Courier New" pitchFamily="49" charset="0"/>
              </a:rPr>
              <a:t> </a:t>
            </a:r>
            <a:r>
              <a:rPr lang="en-US" altLang="en-US" dirty="0"/>
              <a:t>is the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>
                <a:cs typeface="Courier New" pitchFamily="49" charset="0"/>
              </a:rPr>
              <a:t>Note: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"A"</a:t>
            </a:r>
            <a:r>
              <a:rPr lang="en-US" altLang="en-US" sz="3200" dirty="0">
                <a:cs typeface="Courier New" pitchFamily="49" charset="0"/>
              </a:rPr>
              <a:t> </a:t>
            </a:r>
            <a:r>
              <a:rPr lang="en-US" altLang="en-US" dirty="0"/>
              <a:t>represents two characters,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'\0'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(Character Arrays) (2 of 3)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09808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This is an example of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-string declaration:</a:t>
            </a:r>
          </a:p>
          <a:p>
            <a:pPr marL="228600" lvl="1" indent="0"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char name[16];</a:t>
            </a: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Since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-strings are null terminated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 has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16</a:t>
            </a:r>
            <a:r>
              <a:rPr lang="en-US" dirty="0"/>
              <a:t> components, the largest string it can store has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/>
              <a:t> characters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If you store a string whose length is less than the array size, the last components are unused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(Character Arrays) (3 of 3)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779222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The size of an array can be omitted if the array is initialized during declaration</a:t>
            </a:r>
          </a:p>
          <a:p>
            <a:pPr marL="228600" lvl="1" indent="0">
              <a:buNone/>
              <a:defRPr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itchFamily="49" charset="0"/>
              </a:rPr>
              <a:t>char</a:t>
            </a:r>
            <a:r>
              <a:rPr lang="en-US" b="1" dirty="0">
                <a:latin typeface="Courier New" panose="02070309020205020404" pitchFamily="49" charset="0"/>
                <a:cs typeface="Courier New" pitchFamily="49" charset="0"/>
              </a:rPr>
              <a:t> name[] = "John";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Declares an array of length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and stores 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-string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en-US" dirty="0"/>
              <a:t> in the array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Useful string manipulation functions include:</a:t>
            </a:r>
          </a:p>
          <a:p>
            <a:pPr lvl="1">
              <a:buFont typeface="Arial" charset="0"/>
              <a:buChar char="–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strcpy</a:t>
            </a:r>
          </a:p>
          <a:p>
            <a:pPr lvl="1">
              <a:buFont typeface="Arial" charset="0"/>
              <a:buChar char="–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strncpy</a:t>
            </a:r>
          </a:p>
          <a:p>
            <a:pPr lvl="1">
              <a:buFont typeface="Arial" charset="0"/>
              <a:buChar char="–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strcmp</a:t>
            </a:r>
          </a:p>
          <a:p>
            <a:pPr lvl="1">
              <a:buFont typeface="Arial" charset="0"/>
              <a:buChar char="–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strlen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 (2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303708"/>
          </a:xfrm>
        </p:spPr>
        <p:txBody>
          <a:bodyPr/>
          <a:lstStyle/>
          <a:p>
            <a:pPr lvl="1"/>
            <a:r>
              <a:rPr lang="en-US" altLang="en-US" dirty="0"/>
              <a:t>Discover how to pass an array as a parameter to a function</a:t>
            </a:r>
          </a:p>
          <a:p>
            <a:pPr lvl="1"/>
            <a:r>
              <a:rPr lang="en-US" altLang="en-US" dirty="0"/>
              <a:t>Learn how to search an array</a:t>
            </a:r>
          </a:p>
          <a:p>
            <a:pPr lvl="1"/>
            <a:r>
              <a:rPr lang="en-US" altLang="en-US" dirty="0"/>
              <a:t>Learn how to sort an array</a:t>
            </a:r>
          </a:p>
          <a:p>
            <a:pPr lvl="1"/>
            <a:r>
              <a:rPr lang="en-US" altLang="en-US" dirty="0"/>
              <a:t>Become aware of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altLang="en-US" dirty="0"/>
              <a:t> declarations</a:t>
            </a:r>
          </a:p>
          <a:p>
            <a:pPr lvl="1"/>
            <a:r>
              <a:rPr lang="en-US" altLang="en-US" dirty="0"/>
              <a:t>Learn about range-based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loops</a:t>
            </a:r>
          </a:p>
          <a:p>
            <a:pPr lvl="1"/>
            <a:r>
              <a:rPr lang="en-US" altLang="en-US" dirty="0"/>
              <a:t>Learn about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</a:t>
            </a:r>
          </a:p>
          <a:p>
            <a:pPr lvl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Comparison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731517"/>
          </a:xfrm>
        </p:spPr>
        <p:txBody>
          <a:bodyPr/>
          <a:lstStyle/>
          <a:p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are compared character by character using the collating sequence of the system</a:t>
            </a:r>
          </a:p>
          <a:p>
            <a:pPr lvl="1"/>
            <a:r>
              <a:rPr lang="en-US" altLang="en-US" dirty="0"/>
              <a:t>Use the function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strcmp</a:t>
            </a:r>
          </a:p>
          <a:p>
            <a:r>
              <a:rPr lang="en-US" altLang="en-US" dirty="0"/>
              <a:t>If using the ASCII character set: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"Air" &lt; "Boat"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"Air" &lt; "An"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"Bill" &lt; "Billy"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"Hello" &lt; "hello"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and Writing Strings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481175"/>
          </a:xfrm>
        </p:spPr>
        <p:txBody>
          <a:bodyPr/>
          <a:lstStyle/>
          <a:p>
            <a:r>
              <a:rPr lang="en-US" altLang="en-US" dirty="0"/>
              <a:t>Most rules for arrays also apply to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(which are character arrays)</a:t>
            </a:r>
          </a:p>
          <a:p>
            <a:r>
              <a:rPr lang="en-US" altLang="en-US" dirty="0"/>
              <a:t>Aggregate operations, such as assignment and comparison, are not allowed on arrays</a:t>
            </a:r>
          </a:p>
          <a:p>
            <a:r>
              <a:rPr lang="en-US" altLang="en-US" dirty="0"/>
              <a:t>C++ does allow aggregate operations for the input and output of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Input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130088"/>
          </a:xfrm>
        </p:spPr>
        <p:txBody>
          <a:bodyPr/>
          <a:lstStyle/>
          <a:p>
            <a:r>
              <a:rPr lang="en-US" dirty="0"/>
              <a:t>This is an example of string input:</a:t>
            </a:r>
          </a:p>
          <a:p>
            <a:pPr marL="22701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cin &gt;&gt; name; </a:t>
            </a:r>
          </a:p>
          <a:p>
            <a:pPr lvl="1"/>
            <a:r>
              <a:rPr lang="en-US" dirty="0"/>
              <a:t>Stores the next input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-string into name</a:t>
            </a:r>
          </a:p>
          <a:p>
            <a:r>
              <a:rPr lang="en-US" dirty="0"/>
              <a:t>To read strings with blanks, use the function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:</a:t>
            </a:r>
          </a:p>
          <a:p>
            <a:pPr marL="22701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cin.get(str, m+1);</a:t>
            </a:r>
            <a:r>
              <a:rPr lang="en-US" sz="1800" dirty="0"/>
              <a:t>	</a:t>
            </a:r>
          </a:p>
          <a:p>
            <a:pPr lvl="1"/>
            <a:r>
              <a:rPr lang="en-US" dirty="0"/>
              <a:t>When executed , the statement stores the next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 characters into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/>
              <a:t>, but the newline character is not stored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 lvl="1"/>
            <a:r>
              <a:rPr lang="en-US" dirty="0"/>
              <a:t>If input string has fewer than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 characters, reading stops at the newline character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Output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35915"/>
          </a:xfrm>
        </p:spPr>
        <p:txBody>
          <a:bodyPr/>
          <a:lstStyle/>
          <a:p>
            <a:r>
              <a:rPr lang="en-US" dirty="0"/>
              <a:t>Example</a:t>
            </a:r>
          </a:p>
          <a:p>
            <a:pPr marL="227013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name; </a:t>
            </a:r>
          </a:p>
          <a:p>
            <a:pPr lvl="1"/>
            <a:r>
              <a:rPr lang="en-US" dirty="0"/>
              <a:t>Outputs the content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on the screen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/>
              <a:t> continues to write the contents of name until it finds the null character</a:t>
            </a:r>
          </a:p>
          <a:p>
            <a:pPr lvl="1"/>
            <a:r>
              <a:rPr lang="en-US" dirty="0"/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does not contain the null character, then strange output may occur since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/>
              <a:t> continues to output data from memory adjacent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until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dirty="0"/>
              <a:t> is found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Specifying Input/Output Files at Execution Time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508653"/>
          </a:xfrm>
        </p:spPr>
        <p:txBody>
          <a:bodyPr/>
          <a:lstStyle/>
          <a:p>
            <a:r>
              <a:rPr lang="en-US" altLang="en-US" dirty="0"/>
              <a:t>User can specify the name of an input and/or output file at execution time</a:t>
            </a:r>
          </a:p>
          <a:p>
            <a:pPr marL="227013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"Enter the input file name: ";</a:t>
            </a:r>
          </a:p>
          <a:p>
            <a:pPr marL="2270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cin &gt;&gt; fileName;</a:t>
            </a:r>
          </a:p>
          <a:p>
            <a:pPr marL="2270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infile.open(fileName);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//open the input file</a:t>
            </a:r>
          </a:p>
          <a:p>
            <a:pPr marL="2270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270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270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270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"Enter the output file name: ";</a:t>
            </a:r>
          </a:p>
          <a:p>
            <a:pPr marL="2270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cin &gt;&gt; fileName;</a:t>
            </a:r>
          </a:p>
          <a:p>
            <a:pPr marL="2270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outfile.open(fileName);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//open the output file</a:t>
            </a:r>
            <a:endParaRPr lang="en-US" altLang="en-US" sz="1800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Type and Input/Output Files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334485"/>
          </a:xfrm>
        </p:spPr>
        <p:txBody>
          <a:bodyPr/>
          <a:lstStyle/>
          <a:p>
            <a:r>
              <a:rPr lang="en-US" dirty="0"/>
              <a:t>Argument to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/>
              <a:t> function must be a null-terminated string (a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-string)</a:t>
            </a:r>
          </a:p>
          <a:p>
            <a:pPr lvl="1"/>
            <a:r>
              <a:rPr lang="en-US" dirty="0"/>
              <a:t>If using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variable for the name of an I/O file, the value must first be converted to a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-string before calling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</a:p>
          <a:p>
            <a:pPr lvl="2"/>
            <a:r>
              <a:rPr lang="en-US" dirty="0"/>
              <a:t>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US" dirty="0"/>
              <a:t> function to convert</a:t>
            </a:r>
          </a:p>
          <a:p>
            <a:r>
              <a:rPr lang="en-US" dirty="0"/>
              <a:t>The syntax to use the function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US" b="1" dirty="0"/>
              <a:t> </a:t>
            </a:r>
            <a:r>
              <a:rPr lang="en-US" dirty="0"/>
              <a:t>is:</a:t>
            </a:r>
          </a:p>
          <a:p>
            <a:pPr marL="2286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strVar.c_str()</a:t>
            </a:r>
          </a:p>
          <a:p>
            <a:pPr lvl="1"/>
            <a:r>
              <a:rPr lang="en-US" dirty="0"/>
              <a:t>Where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strVar</a:t>
            </a:r>
            <a:r>
              <a:rPr lang="en-US" dirty="0"/>
              <a:t> is a variable of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Arrays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801314"/>
          </a:xfrm>
        </p:spPr>
        <p:txBody>
          <a:bodyPr/>
          <a:lstStyle/>
          <a:p>
            <a:r>
              <a:rPr lang="en-US" altLang="en-US" dirty="0"/>
              <a:t>Two (or more) arrays are called </a:t>
            </a:r>
            <a:r>
              <a:rPr lang="en-US" altLang="en-US" u="sng" dirty="0"/>
              <a:t>parallel</a:t>
            </a:r>
            <a:r>
              <a:rPr lang="en-US" altLang="en-US" dirty="0"/>
              <a:t> if their corresponding components hold related information</a:t>
            </a:r>
          </a:p>
          <a:p>
            <a:r>
              <a:rPr lang="en-US" altLang="en-US" dirty="0"/>
              <a:t>The following example illustrates two parallel arrays:</a:t>
            </a:r>
          </a:p>
          <a:p>
            <a:pPr marL="228600" lvl="1" indent="0">
              <a:lnSpc>
                <a:spcPct val="10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studentId[50];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courseGrade[50];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sz="2000" dirty="0"/>
              <a:t>With the following sample data to enter into the arrays:</a:t>
            </a:r>
          </a:p>
          <a:p>
            <a:pPr marL="228600" lvl="1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studentId courseGrade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23456 A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86723 B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22356 C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92733 B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11892 D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 and Multidimensional Arrays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032864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u="sng" dirty="0"/>
              <a:t>Two-dimensional array</a:t>
            </a:r>
            <a:r>
              <a:rPr lang="en-US" dirty="0"/>
              <a:t>: a collection of a fixed number of components (of the same type) arranged in two dimensions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Sometimes called matrices or tables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Declaration syntax</a:t>
            </a:r>
          </a:p>
          <a:p>
            <a:pPr lvl="1">
              <a:buFont typeface="Arial" charset="0"/>
              <a:buChar char="•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intExp1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intExp2</a:t>
            </a:r>
            <a:r>
              <a:rPr lang="en-US" dirty="0"/>
              <a:t> are expressions with positive integer values specifying the number of rows and columns in the array</a:t>
            </a:r>
          </a:p>
        </p:txBody>
      </p:sp>
      <p:pic>
        <p:nvPicPr>
          <p:cNvPr id="38919" name="Picture 7" descr="dataType arrayName[intExp1][intExp2]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67125"/>
            <a:ext cx="49625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Array Components (1 of 2)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18494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Syntax to access a component in a two-dimensional array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65125" y="2667000"/>
            <a:ext cx="8415338" cy="866391"/>
          </a:xfrm>
        </p:spPr>
        <p:txBody>
          <a:bodyPr/>
          <a:lstStyle/>
          <a:p>
            <a:pPr lvl="1">
              <a:defRPr/>
            </a:pPr>
            <a:r>
              <a:rPr lang="en-US" dirty="0"/>
              <a:t>Where </a:t>
            </a:r>
            <a:r>
              <a:rPr lang="en-US" b="1" dirty="0">
                <a:latin typeface="Courier New" panose="02070309020205020404" pitchFamily="49" charset="0"/>
                <a:cs typeface="Courier New" pitchFamily="49" charset="0"/>
              </a:rPr>
              <a:t>indexExp1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indexExp2</a:t>
            </a:r>
            <a:r>
              <a:rPr lang="en-US" dirty="0"/>
              <a:t> are expressions with positive integer values, and specify the row and column position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Example: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sales[5][3] = 25.75;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39944" name="Picture 8" descr="arrayName[indexExp1][indexExp2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4238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Array Components (2 of 2)</a:t>
            </a:r>
          </a:p>
        </p:txBody>
      </p:sp>
      <p:pic>
        <p:nvPicPr>
          <p:cNvPr id="40967" name="Picture 7" descr="Figure 8-14 shows an illustration of the statement:&#10;sales[5][3] = 25.75;&#10;which stores 25.75 into row number 5 and column number 3 (that is, the sixth row and the fourth column) of the array sal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27351"/>
            <a:ext cx="6400800" cy="2804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395549" y="4732196"/>
            <a:ext cx="6949440" cy="297004"/>
          </a:xfrm>
        </p:spPr>
        <p:txBody>
          <a:bodyPr/>
          <a:lstStyle/>
          <a:p>
            <a:r>
              <a:rPr lang="en-US" b="1" dirty="0"/>
              <a:t>FIGURE 8-14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sales[5][3]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 (3 of 3)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23521"/>
          </a:xfrm>
        </p:spPr>
        <p:txBody>
          <a:bodyPr/>
          <a:lstStyle/>
          <a:p>
            <a:pPr lvl="1"/>
            <a:r>
              <a:rPr lang="en-US" altLang="en-US" dirty="0"/>
              <a:t>Examine the use of string functions to process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</a:t>
            </a:r>
          </a:p>
          <a:p>
            <a:pPr lvl="1"/>
            <a:r>
              <a:rPr lang="en-US" altLang="en-US" dirty="0"/>
              <a:t>Discover how to input data into—and output data from—a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</a:t>
            </a:r>
          </a:p>
          <a:p>
            <a:pPr lvl="1"/>
            <a:r>
              <a:rPr lang="en-US" altLang="en-US" dirty="0"/>
              <a:t>Learn about parallel arrays</a:t>
            </a:r>
          </a:p>
          <a:p>
            <a:pPr lvl="1"/>
            <a:r>
              <a:rPr lang="en-US" altLang="en-US" dirty="0"/>
              <a:t>Discover how to manipulate data in a two-dimensional array</a:t>
            </a:r>
          </a:p>
          <a:p>
            <a:pPr lvl="1"/>
            <a:r>
              <a:rPr lang="en-US" altLang="en-US" dirty="0"/>
              <a:t>Learn about multidimensional arrays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Two-Dimensional Array Initialization During Declaration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43883"/>
          </a:xfrm>
        </p:spPr>
        <p:txBody>
          <a:bodyPr/>
          <a:lstStyle/>
          <a:p>
            <a:r>
              <a:rPr lang="en-US" altLang="en-US" dirty="0"/>
              <a:t>Two-dimensional arrays can be initialized when they are declared</a:t>
            </a:r>
          </a:p>
          <a:p>
            <a:pPr lvl="1"/>
            <a:r>
              <a:rPr lang="en-US" altLang="en-US" dirty="0"/>
              <a:t>Elements of each row are enclosed within braces and separated by commas</a:t>
            </a:r>
          </a:p>
          <a:p>
            <a:pPr lvl="1"/>
            <a:r>
              <a:rPr lang="en-US" altLang="en-US" dirty="0"/>
              <a:t>All rows are enclosed within braces</a:t>
            </a:r>
          </a:p>
          <a:p>
            <a:pPr lvl="1"/>
            <a:r>
              <a:rPr lang="en-US" altLang="en-US" dirty="0"/>
              <a:t>For number arrays, unspecified elements are set to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en-US" dirty="0"/>
              <a:t>An example of two-dimensional array initialization is shown below:</a:t>
            </a:r>
          </a:p>
          <a:p>
            <a:pPr marL="2286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board[4][3] = {{2, 3, 1},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{15, 25, 13},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{20, 4, 7},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{11, 18, 14}};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Two-Dimensional Arrays and Enumeration 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754326"/>
          </a:xfrm>
        </p:spPr>
        <p:txBody>
          <a:bodyPr/>
          <a:lstStyle/>
          <a:p>
            <a:r>
              <a:rPr lang="en-US" altLang="en-US" dirty="0">
                <a:latin typeface="Calibri" pitchFamily="34" charset="0"/>
              </a:rPr>
              <a:t>Enumeration types can be used for array indices</a:t>
            </a:r>
          </a:p>
          <a:p>
            <a:pPr marL="2286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NUMBER_OF_ROWS = 6;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NUMBER_OF_COLUMNS = 5;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carType {GM, FORD, TOYOTA, BMW, NISSAN, VOLVO};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colorType {RED, BROWN, BLACK, WHITE, GRAY};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inStock[NUMBER_OF_ROWS][NUMBER_OF_COLUMNS];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Processing Two-Dimensional Arrays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731517"/>
          </a:xfrm>
        </p:spPr>
        <p:txBody>
          <a:bodyPr/>
          <a:lstStyle/>
          <a:p>
            <a:r>
              <a:rPr lang="en-US" altLang="en-US" dirty="0"/>
              <a:t>Ways to process a two-dimensional array:</a:t>
            </a:r>
          </a:p>
          <a:p>
            <a:pPr lvl="1"/>
            <a:r>
              <a:rPr lang="en-US" altLang="en-US" dirty="0"/>
              <a:t>Process a single element</a:t>
            </a:r>
          </a:p>
          <a:p>
            <a:pPr lvl="1"/>
            <a:r>
              <a:rPr lang="en-US" altLang="en-US" dirty="0"/>
              <a:t>Process the entire array</a:t>
            </a:r>
          </a:p>
          <a:p>
            <a:pPr lvl="1"/>
            <a:r>
              <a:rPr lang="en-US" altLang="en-US" dirty="0"/>
              <a:t>Process a single row at a time, called </a:t>
            </a:r>
            <a:r>
              <a:rPr lang="en-US" altLang="en-US" u="sng" dirty="0"/>
              <a:t>row processing</a:t>
            </a:r>
            <a:endParaRPr lang="en-US" altLang="en-US" dirty="0"/>
          </a:p>
          <a:p>
            <a:pPr lvl="1"/>
            <a:r>
              <a:rPr lang="en-US" altLang="en-US" dirty="0"/>
              <a:t>Process a single column at a time, called </a:t>
            </a:r>
            <a:r>
              <a:rPr lang="en-US" altLang="en-US" u="sng" dirty="0"/>
              <a:t>column processing</a:t>
            </a:r>
            <a:endParaRPr lang="en-US" altLang="en-US" dirty="0"/>
          </a:p>
          <a:p>
            <a:r>
              <a:rPr lang="en-US" altLang="en-US" dirty="0"/>
              <a:t>Each row and each column of a two-dimensional array is a one-dimensional array</a:t>
            </a:r>
          </a:p>
          <a:p>
            <a:pPr lvl="1"/>
            <a:r>
              <a:rPr lang="en-US" altLang="en-US" dirty="0"/>
              <a:t>To process, use algorithms similar to processing one-dimensional arrays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Initialization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54545"/>
          </a:xfrm>
        </p:spPr>
        <p:txBody>
          <a:bodyPr/>
          <a:lstStyle/>
          <a:p>
            <a:r>
              <a:rPr lang="en-US" altLang="en-US" dirty="0"/>
              <a:t>An example initializing row number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dirty="0"/>
              <a:t> (fifth row) to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/>
              <a:t>:</a:t>
            </a:r>
          </a:p>
          <a:p>
            <a:pPr marL="228600" lvl="1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= 4;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 = 0; col &lt; NUMBER_OF_COLUMNS; col++)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matrix[row][col] = 0;</a:t>
            </a:r>
            <a:endParaRPr lang="en-US" altLang="en-US" dirty="0"/>
          </a:p>
          <a:p>
            <a:r>
              <a:rPr lang="en-US" altLang="en-US" dirty="0"/>
              <a:t>An example initializing the entire matrix to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2286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(row = 0; row &lt; NUMBER_OF_ROWS; row++)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 = 0; col &lt; NUMBER_OF_COLUMNS; col++)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matrix[row][col] = 0;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Print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477328"/>
          </a:xfrm>
        </p:spPr>
        <p:txBody>
          <a:bodyPr/>
          <a:lstStyle/>
          <a:p>
            <a:r>
              <a:rPr lang="en-US" altLang="en-US" dirty="0"/>
              <a:t>Use a nested loop to output the components of a two dimensional array</a:t>
            </a:r>
          </a:p>
          <a:p>
            <a:pPr marL="2286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(row = 0; row &lt; NUMBER_OF_ROWS; row++)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 = 0; col &lt; NUMBER_OF_COLUMNS; col++)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cout &lt;&lt; setw(5) &lt;&lt; matrix[row][col] &lt;&lt; " ";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endl;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Input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233467"/>
          </a:xfrm>
        </p:spPr>
        <p:txBody>
          <a:bodyPr/>
          <a:lstStyle/>
          <a:p>
            <a:r>
              <a:rPr lang="en-US" altLang="en-US" dirty="0"/>
              <a:t>An example of adding input to row number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dirty="0"/>
              <a:t> (fifth row):</a:t>
            </a:r>
          </a:p>
          <a:p>
            <a:pPr marL="228600" lvl="1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= 4;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 = 0; col &lt; NUMBER_OF_COLUMNS; col++)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cin &gt;&gt; matrix[row][col];</a:t>
            </a:r>
            <a:endParaRPr lang="en-US" altLang="en-US" dirty="0"/>
          </a:p>
          <a:p>
            <a:r>
              <a:rPr lang="en-US" altLang="en-US" dirty="0"/>
              <a:t>An example of adding input to each component of matrix:</a:t>
            </a:r>
          </a:p>
          <a:p>
            <a:pPr marL="2286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(row = 0; row &lt; NUMBER_OF_ROWS; row++)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 = 0; col &lt; NUMBER_OF_COLUMNS; col++)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cin &gt;&gt; matrix[row][col];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 by Row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154984"/>
          </a:xfrm>
        </p:spPr>
        <p:txBody>
          <a:bodyPr/>
          <a:lstStyle/>
          <a:p>
            <a:r>
              <a:rPr lang="en-US" altLang="en-US" dirty="0"/>
              <a:t>The following example shows how to find the sum of row number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dirty="0"/>
              <a:t>:</a:t>
            </a:r>
          </a:p>
          <a:p>
            <a:pPr marL="228600" lvl="1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0;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= 4;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 = 0; col &lt; NUMBER_OF_COLUMNS; col++)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sum + matrix[row][col];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 by Column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65124" y="1538818"/>
            <a:ext cx="8503920" cy="4201150"/>
          </a:xfrm>
        </p:spPr>
        <p:txBody>
          <a:bodyPr/>
          <a:lstStyle/>
          <a:p>
            <a:r>
              <a:rPr lang="en-US" altLang="en-US" dirty="0"/>
              <a:t>The following example illustrates finding the sum of each individual column:</a:t>
            </a:r>
          </a:p>
          <a:p>
            <a:pPr marL="1143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//Sum of each individual row</a:t>
            </a:r>
          </a:p>
          <a:p>
            <a:pPr marL="1143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(row = 0; row &lt; NUMBER_OF_ROWS; row++)</a:t>
            </a:r>
          </a:p>
          <a:p>
            <a:pPr marL="1143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0;</a:t>
            </a:r>
          </a:p>
          <a:p>
            <a:pPr marL="1143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 = 0; col &lt; NUMBER_OF_COLUMNS; col++)</a:t>
            </a:r>
          </a:p>
          <a:p>
            <a:pPr marL="1143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= sum + matrix[row][col];</a:t>
            </a:r>
          </a:p>
          <a:p>
            <a:pPr marL="1143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"Sum of row " &lt;&lt; row + 1 &lt;&lt; " = " &lt;&lt; sum &lt;&lt; endl;</a:t>
            </a:r>
          </a:p>
          <a:p>
            <a:pPr marL="1143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Largest Element in Each Row and Each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693319"/>
          </a:xfrm>
        </p:spPr>
        <p:txBody>
          <a:bodyPr/>
          <a:lstStyle/>
          <a:p>
            <a:r>
              <a:rPr lang="en-US" altLang="en-US" dirty="0"/>
              <a:t>The following example finds the largest element in each row:</a:t>
            </a:r>
          </a:p>
          <a:p>
            <a:pPr marL="1143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//Largest element in each row</a:t>
            </a:r>
          </a:p>
          <a:p>
            <a:pPr marL="1143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(row = 0; row &lt; NUMBER_OF_ROWS; row++)</a:t>
            </a:r>
          </a:p>
          <a:p>
            <a:pPr marL="1143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largest = matrix[row][0]; //Assume the first element</a:t>
            </a:r>
          </a:p>
          <a:p>
            <a:pPr marL="1143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//of the row is the largest.</a:t>
            </a:r>
          </a:p>
          <a:p>
            <a:pPr marL="1143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 = 1; col &lt; NUMBER_OF_COLUMNS; col++)</a:t>
            </a:r>
          </a:p>
          <a:p>
            <a:pPr marL="1143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(matrix[row][col] &gt; largest)</a:t>
            </a:r>
          </a:p>
          <a:p>
            <a:pPr marL="1143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largest = matrix[row][col];</a:t>
            </a:r>
          </a:p>
          <a:p>
            <a:pPr marL="1143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"The largest element in row " &lt;&lt; row + 1 </a:t>
            </a:r>
          </a:p>
          <a:p>
            <a:pPr marL="1143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&lt;&lt; " = " &lt;&lt; largest &lt;&lt; endl;</a:t>
            </a:r>
          </a:p>
          <a:p>
            <a:pPr marL="1143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Passing Two-Dimensional Arrays as Parameters to Functions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17421"/>
          </a:xfrm>
        </p:spPr>
        <p:txBody>
          <a:bodyPr/>
          <a:lstStyle/>
          <a:p>
            <a:r>
              <a:rPr lang="en-US" altLang="en-US" dirty="0"/>
              <a:t>Two-dimensional arrays are passed by reference as parameters to a function</a:t>
            </a:r>
          </a:p>
          <a:p>
            <a:pPr lvl="1"/>
            <a:r>
              <a:rPr lang="en-US" altLang="en-US" dirty="0"/>
              <a:t>The base address is passed to the formal parameter</a:t>
            </a:r>
          </a:p>
          <a:p>
            <a:r>
              <a:rPr lang="en-US" altLang="en-US" dirty="0"/>
              <a:t>Two-dimensional arrays are stored in row </a:t>
            </a:r>
            <a:r>
              <a:rPr lang="en-US" altLang="en-US" u="sng" dirty="0"/>
              <a:t>order form</a:t>
            </a:r>
          </a:p>
          <a:p>
            <a:r>
              <a:rPr lang="en-US" altLang="en-US" dirty="0"/>
              <a:t>When declaring a two-dimensional array as a formal parameter, you can omit the size of the first dimension, but not the second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Simple data type</a:t>
            </a:r>
            <a:r>
              <a:rPr lang="en-US" altLang="en-US" dirty="0"/>
              <a:t>: variables of these types can store only one value at a time</a:t>
            </a:r>
          </a:p>
          <a:p>
            <a:pPr eaLnBrk="1" hangingPunct="1"/>
            <a:r>
              <a:rPr lang="en-US" altLang="en-US" u="sng" dirty="0"/>
              <a:t>Structured data type</a:t>
            </a:r>
            <a:r>
              <a:rPr lang="en-US" altLang="en-US" dirty="0"/>
              <a:t>: a data type in which each data item is a collection of other data items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 of Strings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588623"/>
          </a:xfrm>
        </p:spPr>
        <p:txBody>
          <a:bodyPr/>
          <a:lstStyle/>
          <a:p>
            <a:r>
              <a:rPr lang="en-US" altLang="en-US" dirty="0"/>
              <a:t>Strings in C++ can be manipulated using either the data type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or character arrays 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dirty="0"/>
              <a:t>-strings)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 of Strings and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Type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17421"/>
          </a:xfrm>
        </p:spPr>
        <p:txBody>
          <a:bodyPr/>
          <a:lstStyle/>
          <a:p>
            <a:r>
              <a:rPr lang="en-US" altLang="en-US" dirty="0"/>
              <a:t>The example below declares an array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altLang="en-US" dirty="0"/>
              <a:t> components of type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:</a:t>
            </a:r>
          </a:p>
          <a:p>
            <a:pPr marL="228600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list[100];</a:t>
            </a:r>
          </a:p>
          <a:p>
            <a:r>
              <a:rPr lang="en-US" altLang="en-US" dirty="0"/>
              <a:t>Basic operations, such as assignment, comparison, and input/output, can be performed on values of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type</a:t>
            </a:r>
          </a:p>
          <a:p>
            <a:r>
              <a:rPr lang="en-US" altLang="en-US" dirty="0"/>
              <a:t>The data in list can be processed just like any one-dimensional array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 of Strings and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(Character Arrays)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623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strcpy(list[1], "Snow White");</a:t>
            </a:r>
          </a:p>
        </p:txBody>
      </p:sp>
      <p:pic>
        <p:nvPicPr>
          <p:cNvPr id="54280" name="Picture 8" descr="Figure 8-20 displays the contents of list[1} after execution of th statement, strcpy(list[1], &quot;Snow White&quot;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00563"/>
            <a:ext cx="6400800" cy="28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713014" y="4960566"/>
            <a:ext cx="6949440" cy="299697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-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295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400" b="1" dirty="0"/>
              <a:t>FIGURE 8-20 </a:t>
            </a:r>
            <a:r>
              <a:rPr lang="en-US" sz="1400" dirty="0"/>
              <a:t>Array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400" dirty="0"/>
              <a:t>, showing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list[1]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/>
              <a:t>Another Way to Declare a Two-Dimensional Array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86698"/>
          </a:xfrm>
        </p:spPr>
        <p:txBody>
          <a:bodyPr/>
          <a:lstStyle/>
          <a:p>
            <a:r>
              <a:rPr lang="en-US" altLang="en-US" dirty="0"/>
              <a:t>Can use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dirty="0"/>
              <a:t> to define a two-dimensional array data type:</a:t>
            </a:r>
          </a:p>
          <a:p>
            <a:pPr marL="2286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NUMBER_OF_ROWS = 20;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NUMBER_OF_COLUMNS = 10;</a:t>
            </a: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tableType[NUMBER_OF_ROWS][NUMBER_OF_COLUMNS];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This statement declares an array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en-US" dirty="0"/>
              <a:t> rows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/>
              <a:t> columns:</a:t>
            </a:r>
          </a:p>
          <a:p>
            <a:pPr marL="2286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tableType matrix;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Multidimensional Arrays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031051"/>
          </a:xfrm>
        </p:spPr>
        <p:txBody>
          <a:bodyPr/>
          <a:lstStyle/>
          <a:p>
            <a:r>
              <a:rPr lang="en-US" altLang="en-US" i="1" u="sng" dirty="0"/>
              <a:t>n</a:t>
            </a:r>
            <a:r>
              <a:rPr lang="en-US" altLang="en-US" u="sng" dirty="0"/>
              <a:t>-dimensional array</a:t>
            </a:r>
            <a:r>
              <a:rPr lang="en-US" altLang="en-US" dirty="0"/>
              <a:t>: a collection of a fixed number of elements arranged in </a:t>
            </a:r>
            <a:r>
              <a:rPr lang="en-US" altLang="en-US" i="1" dirty="0"/>
              <a:t>n</a:t>
            </a:r>
            <a:r>
              <a:rPr lang="en-US" altLang="en-US" dirty="0"/>
              <a:t> dimensions (</a:t>
            </a:r>
            <a:r>
              <a:rPr lang="en-US" altLang="en-US" i="1" dirty="0"/>
              <a:t>n</a:t>
            </a:r>
            <a:r>
              <a:rPr lang="en-US" altLang="en-US" dirty="0"/>
              <a:t> &gt;= 1) </a:t>
            </a:r>
          </a:p>
          <a:p>
            <a:r>
              <a:rPr lang="en-US" altLang="en-US" dirty="0"/>
              <a:t>Declaration syntax</a:t>
            </a:r>
          </a:p>
        </p:txBody>
      </p:sp>
      <p:pic>
        <p:nvPicPr>
          <p:cNvPr id="56330" name="Picture 10" descr="dataType arrayName[intExp1][intExp2] ... [intExpn]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695575"/>
            <a:ext cx="67151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65125" y="3365212"/>
            <a:ext cx="8415338" cy="292388"/>
          </a:xfrm>
        </p:spPr>
        <p:txBody>
          <a:bodyPr/>
          <a:lstStyle/>
          <a:p>
            <a:r>
              <a:rPr lang="en-US" altLang="en-US" dirty="0"/>
              <a:t>Code to access a component</a:t>
            </a:r>
          </a:p>
        </p:txBody>
      </p:sp>
      <p:pic>
        <p:nvPicPr>
          <p:cNvPr id="56331" name="Picture 11" descr="arrayName[indexExp1][indexExp2] ... [indexExpn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3733800"/>
            <a:ext cx="62198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(1 of 4)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57514"/>
          </a:xfrm>
        </p:spPr>
        <p:txBody>
          <a:bodyPr/>
          <a:lstStyle/>
          <a:p>
            <a:r>
              <a:rPr lang="en-US" altLang="en-US" dirty="0"/>
              <a:t>An array is a structured data type with a fixed number of components of the same type</a:t>
            </a:r>
          </a:p>
          <a:p>
            <a:pPr lvl="1"/>
            <a:r>
              <a:rPr lang="en-US" altLang="en-US" dirty="0"/>
              <a:t>Components are accessed using their relative positions in the array</a:t>
            </a:r>
          </a:p>
          <a:p>
            <a:r>
              <a:rPr lang="en-US" altLang="en-US" dirty="0"/>
              <a:t>Elements of a one-dimensional array are arranged in the form of a list</a:t>
            </a:r>
          </a:p>
          <a:p>
            <a:r>
              <a:rPr lang="en-US" altLang="en-US" dirty="0"/>
              <a:t>An array index can be any expression that evaluates to a nonnegative integer</a:t>
            </a:r>
          </a:p>
          <a:p>
            <a:pPr lvl="1"/>
            <a:r>
              <a:rPr lang="en-US" altLang="en-US" dirty="0"/>
              <a:t>Must always be less than the size of the array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(2 of 4)</a:t>
            </a:r>
          </a:p>
        </p:txBody>
      </p:sp>
      <p:sp>
        <p:nvSpPr>
          <p:cNvPr id="58371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71309"/>
          </a:xfrm>
        </p:spPr>
        <p:txBody>
          <a:bodyPr/>
          <a:lstStyle/>
          <a:p>
            <a:r>
              <a:rPr lang="en-US" altLang="en-US" dirty="0"/>
              <a:t>The base address of an array is the address of the first array component</a:t>
            </a:r>
          </a:p>
          <a:p>
            <a:r>
              <a:rPr lang="en-US" altLang="en-US" dirty="0"/>
              <a:t>When passing an array as an actual parameter, use only its name</a:t>
            </a:r>
          </a:p>
          <a:p>
            <a:pPr lvl="1"/>
            <a:r>
              <a:rPr lang="en-US" altLang="en-US" dirty="0"/>
              <a:t>Passed by reference only</a:t>
            </a:r>
          </a:p>
          <a:p>
            <a:r>
              <a:rPr lang="en-US" altLang="en-US" dirty="0"/>
              <a:t>A function cannot return an array type value</a:t>
            </a:r>
          </a:p>
          <a:p>
            <a:r>
              <a:rPr lang="en-US" dirty="0"/>
              <a:t>Individual array components can be passed as parameters to functions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(3 of 4)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23604"/>
          </a:xfrm>
        </p:spPr>
        <p:txBody>
          <a:bodyPr/>
          <a:lstStyle/>
          <a:p>
            <a:r>
              <a:rPr lang="en-US" altLang="en-US" dirty="0"/>
              <a:t>In C++,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are null terminated and are stored in character arrays</a:t>
            </a:r>
          </a:p>
          <a:p>
            <a:r>
              <a:rPr lang="en-US" altLang="en-US" dirty="0"/>
              <a:t>Commonly used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 manipulation functions include: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strncmp</a:t>
            </a:r>
            <a:r>
              <a:rPr lang="en-US" altLang="en-US" dirty="0"/>
              <a:t>,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</a:p>
          <a:p>
            <a:r>
              <a:rPr lang="en-US" altLang="en-US" dirty="0"/>
              <a:t>Parallel arrays hold related information</a:t>
            </a:r>
          </a:p>
          <a:p>
            <a:r>
              <a:rPr lang="en-US" altLang="en-US" dirty="0"/>
              <a:t>In a two-dimensional array, the elements are arranged in a table form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(4 of 4)</a:t>
            </a:r>
          </a:p>
        </p:txBody>
      </p:sp>
      <p:sp>
        <p:nvSpPr>
          <p:cNvPr id="6041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17421"/>
          </a:xfrm>
        </p:spPr>
        <p:txBody>
          <a:bodyPr/>
          <a:lstStyle/>
          <a:p>
            <a:r>
              <a:rPr lang="en-US" altLang="en-US" dirty="0"/>
              <a:t>To access an element of a two-dimensional array, you need a pair of indices: one for row position, one for column position</a:t>
            </a:r>
          </a:p>
          <a:p>
            <a:r>
              <a:rPr lang="en-US" altLang="en-US" dirty="0"/>
              <a:t>In row processing, a two-dimensional array is processed one row at a time</a:t>
            </a:r>
          </a:p>
          <a:p>
            <a:r>
              <a:rPr lang="en-US" altLang="en-US" dirty="0"/>
              <a:t>In column processing, a two-dimensional array is processed one column at a time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184940"/>
          </a:xfrm>
        </p:spPr>
        <p:txBody>
          <a:bodyPr/>
          <a:lstStyle/>
          <a:p>
            <a:r>
              <a:rPr lang="en-US" altLang="en-US" u="sng" dirty="0"/>
              <a:t>Array</a:t>
            </a:r>
            <a:r>
              <a:rPr lang="en-US" altLang="en-US" dirty="0"/>
              <a:t>: a collection of a fixed number of components, all of the same data type</a:t>
            </a:r>
          </a:p>
          <a:p>
            <a:r>
              <a:rPr lang="en-US" altLang="en-US" u="sng" dirty="0"/>
              <a:t>One-dimensional array</a:t>
            </a:r>
            <a:r>
              <a:rPr lang="en-US" altLang="en-US" dirty="0"/>
              <a:t>: components are arranged in a list form</a:t>
            </a:r>
          </a:p>
          <a:p>
            <a:r>
              <a:rPr lang="en-US" altLang="en-US" dirty="0"/>
              <a:t>Syntax for declaring a one-dimensional array</a:t>
            </a:r>
          </a:p>
        </p:txBody>
      </p:sp>
      <p:pic>
        <p:nvPicPr>
          <p:cNvPr id="8199" name="Picture 7" descr="dataType arrayName[intExp]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57500"/>
            <a:ext cx="3733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365125" y="3593812"/>
            <a:ext cx="8415338" cy="292388"/>
          </a:xfrm>
        </p:spPr>
        <p:txBody>
          <a:bodyPr/>
          <a:lstStyle/>
          <a:p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intExp</a:t>
            </a:r>
            <a:r>
              <a:rPr lang="en-US" altLang="en-US" dirty="0">
                <a:cs typeface="Courier New" pitchFamily="49" charset="0"/>
              </a:rPr>
              <a:t>:</a:t>
            </a:r>
            <a:r>
              <a:rPr lang="en-US" altLang="en-US" dirty="0"/>
              <a:t> any constant expression that evaluates to a positive integer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Array Components (1 of 3)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r>
              <a:rPr lang="en-US" altLang="en-US" dirty="0"/>
              <a:t>General syntax</a:t>
            </a:r>
          </a:p>
        </p:txBody>
      </p:sp>
      <p:pic>
        <p:nvPicPr>
          <p:cNvPr id="9223" name="Picture 7" descr="arrayName[indexExp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2743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365125" y="2514601"/>
            <a:ext cx="8415338" cy="1865126"/>
          </a:xfrm>
        </p:spPr>
        <p:txBody>
          <a:bodyPr/>
          <a:lstStyle/>
          <a:p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indexExp</a:t>
            </a:r>
            <a:r>
              <a:rPr lang="en-US" altLang="en-US" dirty="0"/>
              <a:t>: called the </a:t>
            </a:r>
            <a:r>
              <a:rPr lang="en-US" altLang="en-US" u="sng" dirty="0"/>
              <a:t>index</a:t>
            </a:r>
            <a:endParaRPr lang="en-US" altLang="en-US" dirty="0"/>
          </a:p>
          <a:p>
            <a:pPr lvl="1"/>
            <a:r>
              <a:rPr lang="en-US" altLang="en-US" dirty="0"/>
              <a:t>An expression with a nonnegative integer value</a:t>
            </a:r>
          </a:p>
          <a:p>
            <a:r>
              <a:rPr lang="en-US" altLang="en-US" dirty="0"/>
              <a:t>Value of the index is the position of the item in the array</a:t>
            </a:r>
          </a:p>
          <a:p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altLang="en-US" dirty="0"/>
              <a:t>: </a:t>
            </a:r>
            <a:r>
              <a:rPr lang="en-US" altLang="en-US" u="sng" dirty="0"/>
              <a:t>array subscripting operator</a:t>
            </a:r>
          </a:p>
          <a:p>
            <a:pPr lvl="1"/>
            <a:r>
              <a:rPr lang="en-US" altLang="en-US" dirty="0"/>
              <a:t>Array index always starts at </a:t>
            </a:r>
            <a:r>
              <a:rPr lang="en-US" altLang="en-US" b="1" dirty="0"/>
              <a:t>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Array Components (2 of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297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This statement declares an array of 10 components:</a:t>
            </a:r>
            <a:br>
              <a:rPr lang="en-US" sz="1800" dirty="0">
                <a:cs typeface="Courier New" panose="02070309020205020404" pitchFamily="49" charset="0"/>
              </a:rPr>
            </a:br>
            <a:r>
              <a:rPr lang="en-US" sz="1800" dirty="0">
                <a:cs typeface="Courier New" panose="02070309020205020404" pitchFamily="49" charset="0"/>
              </a:rPr>
              <a:t>   </a:t>
            </a:r>
            <a:r>
              <a:rPr lang="en-US" sz="1800" b="1" dirty="0">
                <a:solidFill>
                  <a:srgbClr val="3D8F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list[10];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51" name="Picture 11" descr="Figure 8-3 shows an array list of 10 components, that is, 10 variabl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6400800" cy="9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609600" y="3150326"/>
            <a:ext cx="6949440" cy="297004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-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295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400" b="1" dirty="0"/>
              <a:t>FIGURE 8-3 </a:t>
            </a:r>
            <a:r>
              <a:rPr lang="en-US" sz="1400" dirty="0"/>
              <a:t>Array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65125" y="3733801"/>
            <a:ext cx="8415338" cy="53006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list[5] = 34;</a:t>
            </a:r>
            <a:b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cs typeface="Courier New" panose="02070309020205020404" pitchFamily="49" charset="0"/>
              </a:rPr>
              <a:t>   stores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  <a:r>
              <a:rPr lang="en-US" sz="1800" dirty="0">
                <a:cs typeface="Courier New" panose="02070309020205020404" pitchFamily="49" charset="0"/>
              </a:rPr>
              <a:t> in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list[5]</a:t>
            </a:r>
            <a:r>
              <a:rPr lang="en-US" sz="1800" dirty="0">
                <a:cs typeface="Courier New" panose="02070309020205020404" pitchFamily="49" charset="0"/>
              </a:rPr>
              <a:t>, the </a:t>
            </a:r>
            <a:r>
              <a:rPr lang="en-US" sz="1800" i="1" dirty="0">
                <a:cs typeface="Courier New" panose="02070309020205020404" pitchFamily="49" charset="0"/>
              </a:rPr>
              <a:t>sixth </a:t>
            </a:r>
            <a:r>
              <a:rPr lang="en-US" sz="1800" dirty="0">
                <a:cs typeface="Courier New" panose="02070309020205020404" pitchFamily="49" charset="0"/>
              </a:rPr>
              <a:t>component of the array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</p:txBody>
      </p:sp>
      <p:pic>
        <p:nvPicPr>
          <p:cNvPr id="10252" name="Picture 12" descr="Figure 8-4 illustrates the value 34 stored in the sixth component of the array list following the execution of the assignment statement, list[5] = 34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19600"/>
            <a:ext cx="6400800" cy="93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7" name="Text Placeholder 2"/>
          <p:cNvSpPr txBox="1">
            <a:spLocks/>
          </p:cNvSpPr>
          <p:nvPr/>
        </p:nvSpPr>
        <p:spPr>
          <a:xfrm>
            <a:off x="609600" y="5354629"/>
            <a:ext cx="6949440" cy="297004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-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295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400" b="1" dirty="0"/>
              <a:t>FIGURE 8-4 </a:t>
            </a:r>
            <a:r>
              <a:rPr lang="en-US" sz="1400" dirty="0"/>
              <a:t>Array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400" b="1" dirty="0">
                <a:cs typeface="Courier New" panose="02070309020205020404" pitchFamily="49" charset="0"/>
              </a:rPr>
              <a:t> </a:t>
            </a:r>
            <a:r>
              <a:rPr lang="en-US" sz="1400" dirty="0"/>
              <a:t>after execution of the statement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list[5]= 34;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Array Components (3 of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92333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list[3] 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list[6] = 35;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list[5] = list[3] + list[6];</a:t>
            </a:r>
          </a:p>
        </p:txBody>
      </p:sp>
      <p:pic>
        <p:nvPicPr>
          <p:cNvPr id="11272" name="Picture 8" descr="Figure 8-5 shows changes to the array list following the execution of three assignment statement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09875"/>
            <a:ext cx="6400800" cy="93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542108" y="3752389"/>
            <a:ext cx="7077891" cy="504369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-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295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FIGURE 8-5 </a:t>
            </a:r>
            <a:r>
              <a:rPr lang="en-US" sz="1400" dirty="0"/>
              <a:t>Array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400" b="1" dirty="0">
                <a:cs typeface="Courier New" panose="02070309020205020404" pitchFamily="49" charset="0"/>
              </a:rPr>
              <a:t> </a:t>
            </a:r>
            <a:r>
              <a:rPr lang="en-US" sz="1400" dirty="0"/>
              <a:t>after execution of the statements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list[3]= 10;</a:t>
            </a:r>
            <a:r>
              <a:rPr lang="en-US" sz="1400" dirty="0">
                <a:cs typeface="Courier New" panose="02070309020205020404" pitchFamily="49" charset="0"/>
              </a:rPr>
              <a:t>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list[6]= 35;</a:t>
            </a:r>
            <a:r>
              <a:rPr lang="en-US" sz="1400" dirty="0">
                <a:cs typeface="Courier New" panose="02070309020205020404" pitchFamily="49" charset="0"/>
              </a:rPr>
              <a:t>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list[5] = list[3] + list[6];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lik_cpp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Malik_cpp</Template>
  <TotalTime>2250</TotalTime>
  <Words>5923</Words>
  <Application>Microsoft Office PowerPoint</Application>
  <PresentationFormat>On-screen Show (4:3)</PresentationFormat>
  <Paragraphs>510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Malik_cpp</vt:lpstr>
      <vt:lpstr>Chapter 8</vt:lpstr>
      <vt:lpstr>Objectives (1 of 3)</vt:lpstr>
      <vt:lpstr>Objectives (2 of 3)</vt:lpstr>
      <vt:lpstr>Objectives (3 of 3)</vt:lpstr>
      <vt:lpstr>Introduction</vt:lpstr>
      <vt:lpstr>Arrays</vt:lpstr>
      <vt:lpstr>Accessing Array Components (1 of 3)</vt:lpstr>
      <vt:lpstr>Accessing Array Components (2 of 3)</vt:lpstr>
      <vt:lpstr>Accessing Array Components (3 of 3)</vt:lpstr>
      <vt:lpstr>Processing One-Dimensional Arrays (1 of 3)</vt:lpstr>
      <vt:lpstr>Processing One-Dimensional Arrays (2 of 3)</vt:lpstr>
      <vt:lpstr>Processing One-Dimensional Arrays (3 of 3)</vt:lpstr>
      <vt:lpstr>Array Index Out of Bounds</vt:lpstr>
      <vt:lpstr>Array Initialization During Declaration</vt:lpstr>
      <vt:lpstr>Partial Initialization of Arrays During Declaration</vt:lpstr>
      <vt:lpstr>Some Restrictions on Array Processing</vt:lpstr>
      <vt:lpstr>Arrays as Parameters to Functions</vt:lpstr>
      <vt:lpstr>Constant Arrays as Formal Parameters</vt:lpstr>
      <vt:lpstr>Base Address of an Array and Array in Computer Memory</vt:lpstr>
      <vt:lpstr>Functions Cannot Return a Value of the Type Array</vt:lpstr>
      <vt:lpstr>Integral Data Type and Array Indices</vt:lpstr>
      <vt:lpstr>Other Ways to Declare Arrays</vt:lpstr>
      <vt:lpstr>Searching an Array for a Specific Item</vt:lpstr>
      <vt:lpstr>Sorting</vt:lpstr>
      <vt:lpstr>Selection Sort</vt:lpstr>
      <vt:lpstr>Auto Declaration and Range-Based for Loops</vt:lpstr>
      <vt:lpstr>C-Strings (Character Arrays) (1 of 3)</vt:lpstr>
      <vt:lpstr>C-Strings (Character Arrays) (2 of 3)</vt:lpstr>
      <vt:lpstr>C-Strings (Character Arrays) (3 of 3)</vt:lpstr>
      <vt:lpstr>String Comparison</vt:lpstr>
      <vt:lpstr>Reading and Writing Strings</vt:lpstr>
      <vt:lpstr>String Input</vt:lpstr>
      <vt:lpstr>String Output</vt:lpstr>
      <vt:lpstr>Specifying Input/Output Files at Execution Time</vt:lpstr>
      <vt:lpstr>string Type and Input/Output Files</vt:lpstr>
      <vt:lpstr>Parallel Arrays</vt:lpstr>
      <vt:lpstr>Two- and Multidimensional Arrays</vt:lpstr>
      <vt:lpstr>Accessing Array Components (1 of 2)</vt:lpstr>
      <vt:lpstr>Accessing Array Components (2 of 2)</vt:lpstr>
      <vt:lpstr>Two-Dimensional Array Initialization During Declaration</vt:lpstr>
      <vt:lpstr>Two-Dimensional Arrays and Enumeration Types</vt:lpstr>
      <vt:lpstr>Processing Two-Dimensional Arrays</vt:lpstr>
      <vt:lpstr>Initialization</vt:lpstr>
      <vt:lpstr>Print</vt:lpstr>
      <vt:lpstr>Input</vt:lpstr>
      <vt:lpstr>Sum by Row</vt:lpstr>
      <vt:lpstr>Sum by Column</vt:lpstr>
      <vt:lpstr>Largest Element in Each Row and Each Column</vt:lpstr>
      <vt:lpstr>Passing Two-Dimensional Arrays as Parameters to Functions</vt:lpstr>
      <vt:lpstr>Arrays of Strings</vt:lpstr>
      <vt:lpstr>Arrays of Strings and the string Type</vt:lpstr>
      <vt:lpstr>Arrays of Strings and C-Strings (Character Arrays)</vt:lpstr>
      <vt:lpstr>Another Way to Declare a Two-Dimensional Array</vt:lpstr>
      <vt:lpstr>Multidimensional Arrays</vt:lpstr>
      <vt:lpstr>Quick Review (1 of 4)</vt:lpstr>
      <vt:lpstr>Quick Review (2 of 4)</vt:lpstr>
      <vt:lpstr>Quick Review (3 of 4)</vt:lpstr>
      <vt:lpstr>Quick Review (4 of 4)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Ang</dc:creator>
  <cp:lastModifiedBy>Rita Mitra</cp:lastModifiedBy>
  <cp:revision>272</cp:revision>
  <cp:lastPrinted>2009-04-22T19:24:48Z</cp:lastPrinted>
  <dcterms:created xsi:type="dcterms:W3CDTF">2002-08-20T00:57:26Z</dcterms:created>
  <dcterms:modified xsi:type="dcterms:W3CDTF">2016-10-30T15:38:35Z</dcterms:modified>
</cp:coreProperties>
</file>