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  <p:sldMasterId id="2147484010" r:id="rId2"/>
  </p:sldMasterIdLst>
  <p:notesMasterIdLst>
    <p:notesMasterId r:id="rId41"/>
  </p:notesMasterIdLst>
  <p:sldIdLst>
    <p:sldId id="377" r:id="rId3"/>
    <p:sldId id="261" r:id="rId4"/>
    <p:sldId id="262" r:id="rId5"/>
    <p:sldId id="263" r:id="rId6"/>
    <p:sldId id="264" r:id="rId7"/>
    <p:sldId id="378" r:id="rId8"/>
    <p:sldId id="365" r:id="rId9"/>
    <p:sldId id="366" r:id="rId10"/>
    <p:sldId id="367" r:id="rId11"/>
    <p:sldId id="314" r:id="rId12"/>
    <p:sldId id="368" r:id="rId13"/>
    <p:sldId id="369" r:id="rId14"/>
    <p:sldId id="270" r:id="rId15"/>
    <p:sldId id="376" r:id="rId16"/>
    <p:sldId id="272" r:id="rId17"/>
    <p:sldId id="310" r:id="rId18"/>
    <p:sldId id="273" r:id="rId19"/>
    <p:sldId id="274" r:id="rId20"/>
    <p:sldId id="279" r:id="rId21"/>
    <p:sldId id="346" r:id="rId22"/>
    <p:sldId id="373" r:id="rId23"/>
    <p:sldId id="374" r:id="rId24"/>
    <p:sldId id="283" r:id="rId25"/>
    <p:sldId id="318" r:id="rId26"/>
    <p:sldId id="284" r:id="rId27"/>
    <p:sldId id="315" r:id="rId28"/>
    <p:sldId id="286" r:id="rId29"/>
    <p:sldId id="287" r:id="rId30"/>
    <p:sldId id="316" r:id="rId31"/>
    <p:sldId id="288" r:id="rId32"/>
    <p:sldId id="289" r:id="rId33"/>
    <p:sldId id="290" r:id="rId34"/>
    <p:sldId id="291" r:id="rId35"/>
    <p:sldId id="293" r:id="rId36"/>
    <p:sldId id="306" r:id="rId37"/>
    <p:sldId id="307" r:id="rId38"/>
    <p:sldId id="320" r:id="rId39"/>
    <p:sldId id="30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71" autoAdjust="0"/>
    <p:restoredTop sz="95254" autoAdjust="0"/>
  </p:normalViewPr>
  <p:slideViewPr>
    <p:cSldViewPr>
      <p:cViewPr varScale="1">
        <p:scale>
          <a:sx n="82" d="100"/>
          <a:sy n="82" d="100"/>
        </p:scale>
        <p:origin x="7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989CAE-6659-4230-98F9-EC433B1C6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90AFA-CCF3-49C1-9FA0-8A5A65ACE3A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C97118-B2EC-4C41-B5E9-E2E96186DAF0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A2ECF1-716F-4B14-8EC2-950336BB87DE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54D632-08C1-4917-9E60-7758DA360956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3E831-37CC-4192-BCB8-0DE858C9C9B1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BB7E4-86DC-4892-9068-D3E6E19EF097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2A2AC-17EA-4ADE-B780-75D9A8B1CC5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1A345-ACE5-4ABE-907F-A2D1253A712E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0D93AC-01C6-4F6B-9E0B-C6D9C6B56068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E98D8-1C7D-43C1-90B5-2396FFCB078B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373B3C-1220-470E-A3EC-4DD731160CF8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EB9C-B604-4C64-A551-D469AB8023AC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6E2415-B461-4422-999E-2F91BDD253F5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762F83-D2E0-4B86-A86B-33FB7FEBF7D0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71A00-1710-4669-9C9E-B98CE8CC44E5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6E44B-6148-4A20-9DD6-A3DBA37E3068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EE520-4B2C-411B-8667-EF5F81548C90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1CFD4-02CE-48D8-BCC4-FC9808AC657E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5825E-D0AA-464C-8540-CA320F0ABE30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4A18C8-7C31-4963-9804-A215BD7BC715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54DAED-D486-4C1C-9426-ED063A5CE33C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1631E-3824-455B-A287-9DEEAF0D24B6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AB67A1-188F-4BC6-95CA-C071B74F5DB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92C70-DEF9-474F-A292-2B518470176B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1FCA63-585B-4A70-908C-D3A01C6BDF67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71775-5DC4-4D2F-BE32-C4415D971A3D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8FF8F7-DE39-4C4A-AF3F-1E31EC05154C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B3C36E-063B-43BD-A3F1-E5C6082BD5C1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E9C0C-32EA-44DC-9804-17CB32185752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B8596F-C80D-4EA6-87A5-8C752278B7F1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48DA-ABFE-447E-92CA-23DD6EEBE020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5076E3-C980-4E0A-81B4-FF081F760AEA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F0E40-E1CF-4C73-B6A9-1686186196DF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B028-F214-4530-8CA5-D9F957EB299F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8BF75E-955C-4FC8-B8F4-BCDBBE6D87C3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C5614-2FD2-4D21-BA25-A3F95D12DC5A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1074B-B272-4208-9C31-E22A1A7DAB04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344B61-2A54-4085-B902-61184C8999D8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0833-1FAF-4669-BBE7-90809AA5E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6649-B83D-4A7E-80D1-6D1AA981D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63A7-E3E6-4899-9467-96501E81DD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08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202E7-C759-4F75-A502-5BEBEF33A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723C-54EF-4269-A256-42B2F17EF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2525-44DC-4110-87FD-79659C64F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C6EDE-CA35-44E6-9638-9CE32F6F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11755-FE9B-4880-8478-F25ED0950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12C05-0A6F-46B3-81EF-905461770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29E64-010A-40E4-A785-09AAA5C91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F639BFD7-3FE6-4CFB-B1AB-AF5F7A345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8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Inheritance and Composition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(1 of 3)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r>
              <a:rPr lang="en-US" dirty="0"/>
              <a:t>To redefine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function:</a:t>
            </a:r>
          </a:p>
          <a:p>
            <a:pPr lvl="1"/>
            <a:r>
              <a:rPr lang="en-US" dirty="0"/>
              <a:t>The corresponding function in the derived class must have the same name, number, and types of parameters</a:t>
            </a:r>
          </a:p>
          <a:p>
            <a:r>
              <a:rPr lang="en-US" dirty="0"/>
              <a:t>If the derived class overrides a public member function of the base class, then to call the base class function, specify the:</a:t>
            </a:r>
          </a:p>
          <a:p>
            <a:pPr lvl="1"/>
            <a:r>
              <a:rPr lang="en-US" dirty="0"/>
              <a:t>Name of the base class</a:t>
            </a:r>
          </a:p>
          <a:p>
            <a:pPr lvl="1"/>
            <a:r>
              <a:rPr lang="en-US" dirty="0"/>
              <a:t>Scope resolution operator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 name with appropriate parameter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(2 of 3)</a:t>
            </a:r>
          </a:p>
        </p:txBody>
      </p:sp>
      <p:pic>
        <p:nvPicPr>
          <p:cNvPr id="24583" name="Picture 7" descr="rectangleType&#10;–length: double&#10;–width: double&#10;+setDimension(double, double): void&#10;+getLength() const: double&#10;+getWidth() const: double&#10;+area() const: double&#10;+perimeter() const: double&#10;+print() const: void&#10;+rectangleType()&#10;+rectangleType(double, doubl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9735"/>
            <a:ext cx="6400800" cy="27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747161"/>
            <a:ext cx="6949440" cy="297004"/>
          </a:xfrm>
        </p:spPr>
        <p:txBody>
          <a:bodyPr/>
          <a:lstStyle/>
          <a:p>
            <a:r>
              <a:rPr lang="en-US" b="1" dirty="0"/>
              <a:t>FIGURE 11-2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(3 of 3)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9"/>
            <a:ext cx="8412480" cy="8233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boxType</a:t>
            </a:r>
            <a:r>
              <a:rPr lang="en-US" altLang="en-US" dirty="0"/>
              <a:t> is derived from </a:t>
            </a:r>
            <a:r>
              <a:rPr lang="en-US" altLang="en-US" b="1" dirty="0">
                <a:latin typeface="Courier New" pitchFamily="49" charset="0"/>
              </a:rPr>
              <a:t>rectangleType</a:t>
            </a:r>
            <a:r>
              <a:rPr lang="en-US" altLang="en-US" dirty="0"/>
              <a:t>, and it is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inheritance</a:t>
            </a:r>
          </a:p>
          <a:p>
            <a:pPr lvl="1" eaLnBrk="1" hangingPunct="1"/>
            <a:r>
              <a:rPr lang="en-US" altLang="en-US" dirty="0"/>
              <a:t>Also overrides the functions </a:t>
            </a:r>
            <a:r>
              <a:rPr lang="en-US" altLang="en-US" b="1" dirty="0">
                <a:latin typeface="Courier New" pitchFamily="49" charset="0"/>
              </a:rPr>
              <a:t>print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area</a:t>
            </a:r>
          </a:p>
        </p:txBody>
      </p:sp>
      <p:pic>
        <p:nvPicPr>
          <p:cNvPr id="25607" name="Picture 7" descr="boxType&#10;–height: double&#10;+setDimension(double, double, double): void&#10;+getHeight() const: double&#10;+area() const: double&#10;+volume() const: double&#10;+print() const: void&#10;+boxType()&#10;+boxType(double, double, double)&#10;&#10;class boxType is derived from class rectangle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239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4849034"/>
            <a:ext cx="6858000" cy="297004"/>
          </a:xfrm>
        </p:spPr>
        <p:txBody>
          <a:bodyPr/>
          <a:lstStyle/>
          <a:p>
            <a:r>
              <a:rPr lang="en-US" b="1" dirty="0"/>
              <a:t>FIGURE 11-3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boxType </a:t>
            </a:r>
            <a:r>
              <a:rPr lang="en-US" dirty="0"/>
              <a:t>and the inheritance hierarchy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of Derived and Base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constructor cannot directly access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the base class</a:t>
            </a:r>
          </a:p>
          <a:p>
            <a:pPr lvl="1" eaLnBrk="1" hangingPunct="1"/>
            <a:r>
              <a:rPr lang="en-US" altLang="en-US" dirty="0"/>
              <a:t>Can directly initialize only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 variables of the base class</a:t>
            </a:r>
          </a:p>
          <a:p>
            <a:pPr eaLnBrk="1" hangingPunct="1"/>
            <a:r>
              <a:rPr lang="en-US" altLang="en-US" dirty="0"/>
              <a:t>When a derived object is declared, it must execute one of the base class constructors</a:t>
            </a:r>
          </a:p>
          <a:p>
            <a:pPr eaLnBrk="1" hangingPunct="1"/>
            <a:r>
              <a:rPr lang="en-US" altLang="en-US" dirty="0"/>
              <a:t>A call to the base class constructor is specified in the heading of the derived class constructor definition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in a Derived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Destructors deallocate dynamic memory allocated by the objects of a class</a:t>
            </a:r>
          </a:p>
          <a:p>
            <a:pPr eaLnBrk="1" hangingPunct="1"/>
            <a:r>
              <a:rPr lang="en-US" altLang="en-US" dirty="0"/>
              <a:t>When a derived class object goes out of scope</a:t>
            </a:r>
          </a:p>
          <a:p>
            <a:pPr lvl="1" eaLnBrk="1" hangingPunct="1"/>
            <a:r>
              <a:rPr lang="en-US" altLang="en-US" dirty="0"/>
              <a:t>Automatically invokes its destructor</a:t>
            </a:r>
          </a:p>
          <a:p>
            <a:pPr eaLnBrk="1" hangingPunct="1"/>
            <a:r>
              <a:rPr lang="en-US" altLang="en-US" dirty="0"/>
              <a:t>When the destructor of the derived class executes</a:t>
            </a:r>
          </a:p>
          <a:p>
            <a:pPr lvl="1" eaLnBrk="1" hangingPunct="1"/>
            <a:r>
              <a:rPr lang="en-US" altLang="en-US" dirty="0"/>
              <a:t>Automatically invokes the destructor of the base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Header File of a Derived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define new classes, create new header files</a:t>
            </a:r>
          </a:p>
          <a:p>
            <a:pPr eaLnBrk="1" hangingPunct="1"/>
            <a:r>
              <a:rPr lang="en-US" altLang="en-US" dirty="0"/>
              <a:t>To create new derived classes, include commands that specify where the base class definitions can be found</a:t>
            </a:r>
          </a:p>
          <a:p>
            <a:pPr eaLnBrk="1" hangingPunct="1"/>
            <a:r>
              <a:rPr lang="en-US" altLang="en-US" dirty="0"/>
              <a:t>Definitions of the member functions can be placed in a separate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Inclusions of a Header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661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Use the preprocessor command </a:t>
            </a:r>
            <a:r>
              <a:rPr lang="en-US" altLang="en-US" b="1" dirty="0"/>
              <a:t>(</a:t>
            </a:r>
            <a:r>
              <a:rPr lang="en-US" altLang="en-US" b="1" dirty="0">
                <a:latin typeface="Courier New" pitchFamily="49" charset="0"/>
              </a:rPr>
              <a:t>#include</a:t>
            </a:r>
            <a:r>
              <a:rPr lang="en-US" altLang="en-US" dirty="0"/>
              <a:t>) to include a header file in a program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The preprocessor processes the program before it is compiled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To avoid multiple inclusions of a file in a program, use certain preprocessor commands in the header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Stream Classes (1 of 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9"/>
            <a:ext cx="8412480" cy="8233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ios</a:t>
            </a:r>
            <a:r>
              <a:rPr lang="en-US" altLang="en-US" dirty="0"/>
              <a:t> is the base class for all stream classes</a:t>
            </a:r>
          </a:p>
          <a:p>
            <a:pPr lvl="1" eaLnBrk="1" hangingPunct="1"/>
            <a:r>
              <a:rPr lang="en-US" altLang="en-US" dirty="0"/>
              <a:t>Contains formatting flags and member functions to access/modify the flag settings</a:t>
            </a:r>
          </a:p>
        </p:txBody>
      </p:sp>
      <p:pic>
        <p:nvPicPr>
          <p:cNvPr id="30727" name="Picture 7" descr="Figure 11-6 shows the stream classes that we have encountered in previous chapters: istream, ifstream, ostream, and ofstre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0400"/>
            <a:ext cx="6400800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4751119"/>
            <a:ext cx="4114800" cy="297004"/>
          </a:xfrm>
        </p:spPr>
        <p:txBody>
          <a:bodyPr/>
          <a:lstStyle/>
          <a:p>
            <a:r>
              <a:rPr lang="en-US" b="1" dirty="0"/>
              <a:t>FIGURE 11-6 </a:t>
            </a:r>
            <a:r>
              <a:rPr lang="en-US" dirty="0"/>
              <a:t>C11 stream classes hierarchy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Stream Classes (2 of 2)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istream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ostream</a:t>
            </a:r>
            <a:r>
              <a:rPr lang="en-US" dirty="0"/>
              <a:t> provide operations for data transfer between memory and devices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istream</a:t>
            </a:r>
            <a:r>
              <a:rPr lang="en-US" dirty="0"/>
              <a:t> defines the extraction operator </a:t>
            </a:r>
            <a:r>
              <a:rPr lang="en-US" b="1" dirty="0"/>
              <a:t>(</a:t>
            </a:r>
            <a:r>
              <a:rPr lang="en-US" b="1" dirty="0">
                <a:latin typeface="Courier New" pitchFamily="49" charset="0"/>
              </a:rPr>
              <a:t>&gt;&gt;</a:t>
            </a:r>
            <a:r>
              <a:rPr lang="en-US" b="1" dirty="0"/>
              <a:t>)</a:t>
            </a:r>
            <a:r>
              <a:rPr lang="en-US" dirty="0"/>
              <a:t> and functions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ignore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ostream</a:t>
            </a:r>
            <a:r>
              <a:rPr lang="en-US" dirty="0"/>
              <a:t> defines the insertion operator </a:t>
            </a:r>
            <a:r>
              <a:rPr lang="en-US" b="1" dirty="0"/>
              <a:t>(</a:t>
            </a:r>
            <a:r>
              <a:rPr lang="en-US" b="1" dirty="0">
                <a:latin typeface="Courier New" pitchFamily="49" charset="0"/>
              </a:rPr>
              <a:t>&lt;&lt;</a:t>
            </a:r>
            <a:r>
              <a:rPr lang="en-US" b="1" dirty="0"/>
              <a:t>)</a:t>
            </a:r>
            <a:r>
              <a:rPr lang="en-US" dirty="0"/>
              <a:t> which is used by </a:t>
            </a:r>
            <a:r>
              <a:rPr lang="en-US" b="1" dirty="0">
                <a:latin typeface="Courier New" pitchFamily="49" charset="0"/>
              </a:rPr>
              <a:t>cout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ifstream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ofstream</a:t>
            </a:r>
            <a:r>
              <a:rPr lang="en-US" dirty="0"/>
              <a:t> objects are for file I/O</a:t>
            </a:r>
          </a:p>
          <a:p>
            <a:pPr lvl="1" eaLnBrk="1" hangingPunct="1">
              <a:defRPr/>
            </a:pPr>
            <a:r>
              <a:rPr lang="en-US" dirty="0"/>
              <a:t>Header file </a:t>
            </a:r>
            <a:r>
              <a:rPr lang="en-US" b="1" dirty="0">
                <a:latin typeface="Courier New" pitchFamily="49" charset="0"/>
              </a:rPr>
              <a:t>fstream</a:t>
            </a:r>
            <a:r>
              <a:rPr lang="en-US" dirty="0"/>
              <a:t> contains the definitions for these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Protected Members of a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cannot directly access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members of it base class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To give it direct access, declare that member as </a:t>
            </a:r>
            <a:r>
              <a:rPr lang="en-US" altLang="en-US" b="1" dirty="0">
                <a:latin typeface="Courier New" pitchFamily="49" charset="0"/>
              </a:rPr>
              <a:t>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inheritance</a:t>
            </a:r>
          </a:p>
          <a:p>
            <a:pPr lvl="1"/>
            <a:r>
              <a:rPr lang="en-US" altLang="en-US" dirty="0"/>
              <a:t>Learn about derived and base classes</a:t>
            </a:r>
          </a:p>
          <a:p>
            <a:pPr lvl="1"/>
            <a:r>
              <a:rPr lang="en-US" altLang="en-US" dirty="0"/>
              <a:t>Explore how to redefine the member functions of a base class</a:t>
            </a:r>
          </a:p>
          <a:p>
            <a:pPr lvl="1"/>
            <a:r>
              <a:rPr lang="en-US" altLang="en-US" dirty="0"/>
              <a:t>Examine how the constructors of base and derived classes work</a:t>
            </a:r>
          </a:p>
          <a:p>
            <a:pPr lvl="1"/>
            <a:r>
              <a:rPr lang="en-US" altLang="en-US" dirty="0"/>
              <a:t>Learn how the destructors of base and derived classes work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as public, protected, or private (1 of 3) </a:t>
            </a:r>
          </a:p>
        </p:txBody>
      </p:sp>
      <p:sp>
        <p:nvSpPr>
          <p:cNvPr id="35846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 is derived from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dirty="0"/>
              <a:t> with</a:t>
            </a:r>
          </a:p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in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by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Inheritance as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(2 of 3) 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Inheritance as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(3 of 3) </a:t>
            </a:r>
            <a:endParaRPr lang="en-US" dirty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(and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functions)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hidden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only through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(Aggregation) (1 of 2)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 eaLnBrk="1" hangingPunct="1"/>
            <a:r>
              <a:rPr lang="en-US" altLang="en-US" dirty="0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 dirty="0"/>
              <a:t>Composition (aggregation) is a “has-a” relation</a:t>
            </a:r>
          </a:p>
          <a:p>
            <a:pPr eaLnBrk="1" hangingPunct="1"/>
            <a:r>
              <a:rPr lang="en-US" altLang="en-US" dirty="0"/>
              <a:t>Arguments to the constructor of a member-object are specified in the heading part of the definition of the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(Aggregation) (2 of 2)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Member-objects of a class are constructed in the order they are declared</a:t>
            </a:r>
          </a:p>
          <a:p>
            <a:pPr lvl="1" eaLnBrk="1" hangingPunct="1"/>
            <a:r>
              <a:rPr lang="en-US" altLang="en-US" dirty="0"/>
              <a:t>Not in the order listed in the constructor’s member initialization list</a:t>
            </a:r>
          </a:p>
          <a:p>
            <a:pPr eaLnBrk="1" hangingPunct="1"/>
            <a:r>
              <a:rPr lang="en-US" altLang="en-US" dirty="0"/>
              <a:t>They are constructed before the containing class objects are constructed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605"/>
            <a:ext cx="8026400" cy="575542"/>
          </a:xfrm>
        </p:spPr>
        <p:txBody>
          <a:bodyPr/>
          <a:lstStyle/>
          <a:p>
            <a:r>
              <a:rPr lang="en-US" altLang="en-US" dirty="0"/>
              <a:t>Object-Oriented Design (OOD) and Object-Oriented Programming (OOP) (1 of 5)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altLang="en-US" dirty="0"/>
              <a:t>The fundamental principles of object-oriented design (OOD) are:</a:t>
            </a:r>
          </a:p>
          <a:p>
            <a:pPr lvl="1"/>
            <a:r>
              <a:rPr lang="en-US" altLang="en-US" u="sng" dirty="0"/>
              <a:t>Encapsulation</a:t>
            </a:r>
            <a:r>
              <a:rPr lang="en-US" altLang="en-US" dirty="0"/>
              <a:t>: combines data and operations on data in a single unit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: creates new objects (classes) from existing objects (classes)</a:t>
            </a:r>
          </a:p>
          <a:p>
            <a:pPr lvl="1"/>
            <a:r>
              <a:rPr lang="en-US" altLang="en-US" u="sng" dirty="0"/>
              <a:t>Polymorphism</a:t>
            </a:r>
            <a:r>
              <a:rPr lang="en-US" altLang="en-US" dirty="0"/>
              <a:t>: the ability to use the same expression to denote different operations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(2 of 5)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OOD:</a:t>
            </a:r>
          </a:p>
          <a:p>
            <a:pPr lvl="1" eaLnBrk="1" hangingPunct="1"/>
            <a:r>
              <a:rPr lang="en-US" altLang="en-US" dirty="0"/>
              <a:t>Object is a fundamental entity</a:t>
            </a:r>
          </a:p>
          <a:p>
            <a:pPr lvl="1" eaLnBrk="1" hangingPunct="1"/>
            <a:r>
              <a:rPr lang="en-US" altLang="en-US" dirty="0"/>
              <a:t>Debug at the class level</a:t>
            </a:r>
          </a:p>
          <a:p>
            <a:pPr lvl="1" eaLnBrk="1" hangingPunct="1"/>
            <a:r>
              <a:rPr lang="en-US" altLang="en-US" dirty="0"/>
              <a:t>A program is a collection of interacting objects</a:t>
            </a:r>
          </a:p>
          <a:p>
            <a:pPr eaLnBrk="1" hangingPunct="1"/>
            <a:r>
              <a:rPr lang="en-US" altLang="en-US" dirty="0"/>
              <a:t>OOD encourages code reuse</a:t>
            </a:r>
          </a:p>
          <a:p>
            <a:pPr eaLnBrk="1" hangingPunct="1"/>
            <a:r>
              <a:rPr lang="en-US" altLang="en-US" dirty="0"/>
              <a:t>Object-oriented programming (OOP) implements OOD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(3 of 5)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C++ supports OOP through the use of classes </a:t>
            </a:r>
          </a:p>
          <a:p>
            <a:pPr eaLnBrk="1" hangingPunct="1"/>
            <a:r>
              <a:rPr lang="en-US" altLang="en-US" dirty="0"/>
              <a:t>A function name and operators can be overloaded</a:t>
            </a:r>
          </a:p>
          <a:p>
            <a:pPr eaLnBrk="1" hangingPunct="1"/>
            <a:r>
              <a:rPr lang="en-US" altLang="en-US" dirty="0"/>
              <a:t>A polymorphic function or operator has many forms</a:t>
            </a:r>
          </a:p>
          <a:p>
            <a:pPr lvl="1" eaLnBrk="1" hangingPunct="1"/>
            <a:r>
              <a:rPr lang="en-US" altLang="en-US" dirty="0"/>
              <a:t>Example: division with floating point and division with integer operands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(4 of 5)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Templates provide parametric polymorphism</a:t>
            </a:r>
          </a:p>
          <a:p>
            <a:pPr eaLnBrk="1" hangingPunct="1"/>
            <a:r>
              <a:rPr lang="en-US" altLang="en-US" dirty="0"/>
              <a:t>C++ provides virtual functions to implement polymorphism in an inheritance hierarchy</a:t>
            </a:r>
          </a:p>
          <a:p>
            <a:pPr lvl="1" eaLnBrk="1" hangingPunct="1"/>
            <a:r>
              <a:rPr lang="en-US" altLang="en-US" dirty="0"/>
              <a:t>Allows run-time selection of appropriate member functions</a:t>
            </a:r>
          </a:p>
          <a:p>
            <a:pPr eaLnBrk="1" hangingPunct="1"/>
            <a:r>
              <a:rPr lang="en-US" altLang="en-US" dirty="0"/>
              <a:t>Objects are created when class variables are declared</a:t>
            </a:r>
          </a:p>
          <a:p>
            <a:pPr eaLnBrk="1" hangingPunct="1"/>
            <a:r>
              <a:rPr lang="en-US" altLang="en-US" dirty="0"/>
              <a:t>Objects interact with each other via function calls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(5 of 5)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Every object has an internal state and an external state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form the internal state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 members form the external state</a:t>
            </a:r>
          </a:p>
          <a:p>
            <a:pPr eaLnBrk="1" hangingPunct="1"/>
            <a:r>
              <a:rPr lang="en-US" altLang="en-US" dirty="0"/>
              <a:t>Only the object can manipulate its internal state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Learn how to construct the header file of a derived class</a:t>
            </a:r>
          </a:p>
          <a:p>
            <a:pPr lvl="1"/>
            <a:r>
              <a:rPr lang="en-US" altLang="en-US" dirty="0"/>
              <a:t>Become aware of stream classes hierarchy</a:t>
            </a:r>
          </a:p>
          <a:p>
            <a:pPr lvl="1"/>
            <a:r>
              <a:rPr lang="en-US" altLang="en-US" dirty="0"/>
              <a:t>Explore three types of inheritance: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en-US" dirty="0"/>
              <a:t>Learn about composition (aggregation)</a:t>
            </a:r>
          </a:p>
          <a:p>
            <a:pPr lvl="1"/>
            <a:r>
              <a:rPr lang="en-US" altLang="en-US" dirty="0"/>
              <a:t>Become familiar with the three basic principles of object-oriented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(1 of 5)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 eaLnBrk="1" hangingPunct="1"/>
            <a:r>
              <a:rPr lang="en-US" altLang="en-US" dirty="0"/>
              <a:t>To find classes, begin with a problem description and identify all nouns and verbs </a:t>
            </a:r>
          </a:p>
          <a:p>
            <a:pPr lvl="1" eaLnBrk="1" hangingPunct="1"/>
            <a:r>
              <a:rPr lang="en-US" altLang="en-US" dirty="0"/>
              <a:t>From the list of nouns choose the classes</a:t>
            </a:r>
          </a:p>
          <a:p>
            <a:pPr lvl="1" eaLnBrk="1" hangingPunct="1"/>
            <a:r>
              <a:rPr lang="en-US" altLang="en-US" dirty="0"/>
              <a:t>From the list of verbs choose the operations</a:t>
            </a:r>
          </a:p>
          <a:p>
            <a:pPr eaLnBrk="1" hangingPunct="1"/>
            <a:r>
              <a:rPr lang="en-US" altLang="en-US" dirty="0"/>
              <a:t>Suppose we want to write a program that calculates and prints the volume and surface area of a cylinder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Identifying Classes, Objects, and Operations (2 of 5)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38965"/>
          </a:xfrm>
        </p:spPr>
        <p:txBody>
          <a:bodyPr/>
          <a:lstStyle/>
          <a:p>
            <a:r>
              <a:rPr lang="en-US" altLang="en-US" dirty="0"/>
              <a:t>State this problem as follows: </a:t>
            </a:r>
          </a:p>
          <a:p>
            <a:pPr lvl="1"/>
            <a:r>
              <a:rPr lang="en-US" altLang="en-US" i="1" dirty="0"/>
              <a:t>Write</a:t>
            </a:r>
            <a:r>
              <a:rPr lang="en-US" altLang="en-US" dirty="0"/>
              <a:t> a </a:t>
            </a:r>
            <a:r>
              <a:rPr lang="en-US" altLang="en-US" b="1" dirty="0"/>
              <a:t>program</a:t>
            </a:r>
            <a:r>
              <a:rPr lang="en-US" altLang="en-US" dirty="0"/>
              <a:t> to </a:t>
            </a:r>
            <a:r>
              <a:rPr lang="en-US" altLang="en-US" i="1" dirty="0"/>
              <a:t>input</a:t>
            </a:r>
            <a:r>
              <a:rPr lang="en-US" altLang="en-US" dirty="0"/>
              <a:t> the </a:t>
            </a:r>
            <a:r>
              <a:rPr lang="en-US" altLang="en-US" b="1" dirty="0"/>
              <a:t>dimensions</a:t>
            </a:r>
            <a:r>
              <a:rPr lang="en-US" altLang="en-US" dirty="0"/>
              <a:t> of a </a:t>
            </a:r>
            <a:r>
              <a:rPr lang="en-US" altLang="en-US" b="1" dirty="0"/>
              <a:t>cylinder</a:t>
            </a:r>
            <a:r>
              <a:rPr lang="en-US" altLang="en-US" dirty="0"/>
              <a:t> and </a:t>
            </a:r>
            <a:r>
              <a:rPr lang="en-US" altLang="en-US" i="1" dirty="0"/>
              <a:t>calculate</a:t>
            </a:r>
            <a:r>
              <a:rPr lang="en-US" altLang="en-US" dirty="0"/>
              <a:t> and </a:t>
            </a:r>
            <a:r>
              <a:rPr lang="en-US" altLang="en-US" i="1" dirty="0"/>
              <a:t>print</a:t>
            </a:r>
            <a:r>
              <a:rPr lang="en-US" altLang="en-US" dirty="0"/>
              <a:t> the </a:t>
            </a:r>
            <a:r>
              <a:rPr lang="en-US" altLang="en-US" b="1" dirty="0"/>
              <a:t>surface area </a:t>
            </a:r>
            <a:r>
              <a:rPr lang="en-US" altLang="en-US" dirty="0"/>
              <a:t>and </a:t>
            </a:r>
            <a:r>
              <a:rPr lang="en-US" altLang="en-US" b="1" dirty="0"/>
              <a:t>volume</a:t>
            </a:r>
          </a:p>
          <a:p>
            <a:pPr lvl="1"/>
            <a:r>
              <a:rPr lang="en-US" altLang="en-US" dirty="0"/>
              <a:t>Nouns are bold and verbs are italic</a:t>
            </a:r>
          </a:p>
          <a:p>
            <a:pPr lvl="1"/>
            <a:r>
              <a:rPr lang="en-US" altLang="en-US" dirty="0"/>
              <a:t>From the list of nouns, one can visualize a cylinder as a class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cylinderType</a:t>
            </a:r>
            <a:r>
              <a:rPr lang="en-US" altLang="en-US" dirty="0"/>
              <a:t>) from which we can create many cylinder objects of various dimensions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Identifying Classes, Objects, and Operations (3 of 5)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nouns are characteristics of a cylinder, so they will not be classes: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Surface area</a:t>
            </a:r>
          </a:p>
          <a:p>
            <a:pPr lvl="1"/>
            <a:r>
              <a:rPr lang="en-US" dirty="0"/>
              <a:t>Volume</a:t>
            </a:r>
          </a:p>
          <a:p>
            <a:r>
              <a:rPr lang="en-US" dirty="0"/>
              <a:t>Next, determine three pieces of information about this class:</a:t>
            </a:r>
          </a:p>
          <a:p>
            <a:pPr lvl="1"/>
            <a:r>
              <a:rPr lang="en-US" dirty="0"/>
              <a:t>Operations that an object can perform</a:t>
            </a:r>
          </a:p>
          <a:p>
            <a:pPr lvl="1"/>
            <a:r>
              <a:rPr lang="en-US" dirty="0"/>
              <a:t>Operations that can be performed on an object</a:t>
            </a:r>
          </a:p>
          <a:p>
            <a:pPr lvl="1"/>
            <a:r>
              <a:rPr lang="en-US" dirty="0"/>
              <a:t>Information that an object must maintain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(4 of 5)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4425"/>
          </a:xfrm>
        </p:spPr>
        <p:txBody>
          <a:bodyPr/>
          <a:lstStyle/>
          <a:p>
            <a:pPr eaLnBrk="1" hangingPunct="1"/>
            <a:r>
              <a:rPr lang="en-US" altLang="en-US" dirty="0"/>
              <a:t>From the verbs, list possible operations that an object of that class can perform, or have performed, on itself</a:t>
            </a:r>
          </a:p>
          <a:p>
            <a:pPr lvl="1" eaLnBrk="1" hangingPunct="1"/>
            <a:r>
              <a:rPr lang="en-US" altLang="en-US" dirty="0"/>
              <a:t>For the </a:t>
            </a:r>
            <a:r>
              <a:rPr lang="en-US" altLang="en-US" b="1" dirty="0">
                <a:latin typeface="Courier New" pitchFamily="49" charset="0"/>
              </a:rPr>
              <a:t>cylinderType</a:t>
            </a:r>
            <a:r>
              <a:rPr lang="en-US" altLang="en-US" dirty="0"/>
              <a:t> class:</a:t>
            </a:r>
          </a:p>
          <a:p>
            <a:pPr lvl="2" eaLnBrk="1" hangingPunct="1"/>
            <a:r>
              <a:rPr lang="en-US" altLang="en-US" dirty="0"/>
              <a:t>Input</a:t>
            </a:r>
          </a:p>
          <a:p>
            <a:pPr lvl="2" eaLnBrk="1" hangingPunct="1"/>
            <a:r>
              <a:rPr lang="en-US" altLang="en-US" dirty="0"/>
              <a:t>Calculate</a:t>
            </a:r>
          </a:p>
          <a:p>
            <a:pPr lvl="2" eaLnBrk="1" hangingPunct="1"/>
            <a:r>
              <a:rPr lang="en-US" altLang="en-US" dirty="0"/>
              <a:t>Print </a:t>
            </a:r>
          </a:p>
          <a:p>
            <a:pPr lvl="1" eaLnBrk="1" hangingPunct="1"/>
            <a:r>
              <a:rPr lang="en-US" altLang="en-US" dirty="0"/>
              <a:t>Dimensions of the cylinder represent the class’s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(5 of 5)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 via nouns and verbs from problem descriptions is not the only technique possible</a:t>
            </a:r>
          </a:p>
          <a:p>
            <a:pPr eaLnBrk="1" hangingPunct="1"/>
            <a:r>
              <a:rPr lang="en-US" altLang="en-US" dirty="0"/>
              <a:t>There are several other OOD techniques in the literature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4)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and composition are meaningful ways to relate two or more classes</a:t>
            </a:r>
          </a:p>
          <a:p>
            <a:pPr eaLnBrk="1" hangingPunct="1"/>
            <a:r>
              <a:rPr lang="en-US" altLang="en-US" dirty="0"/>
              <a:t>Inheritance is an “is-a” relation</a:t>
            </a:r>
          </a:p>
          <a:p>
            <a:pPr lvl="1"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a derived class is derived from one class, called the base class</a:t>
            </a:r>
          </a:p>
          <a:p>
            <a:pPr lvl="1"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a derived class is derived from more than one base class</a:t>
            </a:r>
          </a:p>
          <a:p>
            <a:pPr eaLnBrk="1" hangingPunct="1"/>
            <a:r>
              <a:rPr lang="en-US" altLang="en-US" dirty="0"/>
              <a:t>Composition is a “has-a” relation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4)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members of a base class can be inherited either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A derived class can redefine function members of a base class</a:t>
            </a:r>
          </a:p>
          <a:p>
            <a:pPr lvl="1" eaLnBrk="1" hangingPunct="1"/>
            <a:r>
              <a:rPr lang="en-US" altLang="en-US" dirty="0"/>
              <a:t>Redefinition applies only to objects of derived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4)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59326"/>
          </a:xfrm>
        </p:spPr>
        <p:txBody>
          <a:bodyPr/>
          <a:lstStyle/>
          <a:p>
            <a:r>
              <a:rPr lang="en-US" dirty="0"/>
              <a:t>A call to a base class constructor (with parameters) is specified in the heading of the definition of the derived class constructor</a:t>
            </a:r>
          </a:p>
          <a:p>
            <a:r>
              <a:rPr lang="en-US" dirty="0"/>
              <a:t>When initializing object of a derived class, the base class constructor is executed first</a:t>
            </a:r>
          </a:p>
          <a:p>
            <a:r>
              <a:rPr lang="en-US" dirty="0"/>
              <a:t>In composition (aggregation):</a:t>
            </a:r>
          </a:p>
          <a:p>
            <a:pPr lvl="1"/>
            <a:r>
              <a:rPr lang="en-US" dirty="0"/>
              <a:t>A class member is an object of another class</a:t>
            </a:r>
          </a:p>
          <a:p>
            <a:pPr lvl="1"/>
            <a:r>
              <a:rPr lang="en-US" dirty="0"/>
              <a:t>A call to constructor of member objects is specified in heading of the definition of class’s constructor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(4 of 4)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basic principles of OOD:</a:t>
            </a:r>
          </a:p>
          <a:p>
            <a:pPr lvl="1" eaLnBrk="1" hangingPunct="1"/>
            <a:r>
              <a:rPr lang="en-US" altLang="en-US" dirty="0"/>
              <a:t>Encapsulation</a:t>
            </a:r>
          </a:p>
          <a:p>
            <a:pPr lvl="1" eaLnBrk="1" hangingPunct="1"/>
            <a:r>
              <a:rPr lang="en-US" altLang="en-US" dirty="0"/>
              <a:t>Inheritance</a:t>
            </a:r>
          </a:p>
          <a:p>
            <a:pPr lvl="1" eaLnBrk="1" hangingPunct="1"/>
            <a:r>
              <a:rPr lang="en-US" altLang="en-US" dirty="0"/>
              <a:t>Polymorphism</a:t>
            </a:r>
          </a:p>
          <a:p>
            <a:pPr eaLnBrk="1" hangingPunct="1"/>
            <a:r>
              <a:rPr lang="en-US" altLang="en-US" dirty="0"/>
              <a:t>To find classes:</a:t>
            </a:r>
          </a:p>
          <a:p>
            <a:pPr lvl="1" eaLnBrk="1" hangingPunct="1"/>
            <a:r>
              <a:rPr lang="en-US" altLang="en-US" dirty="0"/>
              <a:t>Describe the problem</a:t>
            </a:r>
          </a:p>
          <a:p>
            <a:pPr lvl="1" eaLnBrk="1" hangingPunct="1"/>
            <a:r>
              <a:rPr lang="en-US" altLang="en-US" dirty="0"/>
              <a:t>Choose classes from the list of nouns</a:t>
            </a:r>
          </a:p>
          <a:p>
            <a:pPr lvl="1" eaLnBrk="1" hangingPunct="1"/>
            <a:r>
              <a:rPr lang="en-US" altLang="en-US" dirty="0"/>
              <a:t>Choose operations from the list of verbs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common ways to relate two classes in a meaningful way are: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 (“is-a” relationship)</a:t>
            </a:r>
          </a:p>
          <a:p>
            <a:pPr lvl="1"/>
            <a:r>
              <a:rPr lang="en-US" altLang="en-US" u="sng" dirty="0"/>
              <a:t>Composition</a:t>
            </a:r>
            <a:r>
              <a:rPr lang="en-US" altLang="en-US" dirty="0"/>
              <a:t> or </a:t>
            </a:r>
            <a:r>
              <a:rPr lang="en-US" altLang="en-US" u="sng" dirty="0"/>
              <a:t>aggregation</a:t>
            </a:r>
            <a:r>
              <a:rPr lang="en-US" altLang="en-US" dirty="0"/>
              <a:t>: (“has-a” relationship)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(1 of 5)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is an “is-a” relationship</a:t>
            </a:r>
          </a:p>
          <a:p>
            <a:pPr lvl="1" eaLnBrk="1" hangingPunct="1"/>
            <a:r>
              <a:rPr lang="en-US" altLang="en-US" dirty="0"/>
              <a:t>Example: “every employee is a person”</a:t>
            </a:r>
          </a:p>
          <a:p>
            <a:pPr eaLnBrk="1" hangingPunct="1"/>
            <a:r>
              <a:rPr lang="en-US" altLang="en-US" dirty="0"/>
              <a:t>Inheritance allows creation of new classes from existing classes</a:t>
            </a:r>
          </a:p>
          <a:p>
            <a:pPr lvl="1" eaLnBrk="1" hangingPunct="1"/>
            <a:r>
              <a:rPr lang="en-US" altLang="en-US" u="sng" dirty="0"/>
              <a:t>Derived classes</a:t>
            </a:r>
            <a:r>
              <a:rPr lang="en-US" altLang="en-US" dirty="0"/>
              <a:t>: new classes created from the existing classes</a:t>
            </a:r>
          </a:p>
          <a:p>
            <a:pPr lvl="1" eaLnBrk="1" hangingPunct="1"/>
            <a:r>
              <a:rPr lang="en-US" altLang="en-US" u="sng" dirty="0"/>
              <a:t>Base class</a:t>
            </a:r>
            <a:r>
              <a:rPr lang="en-US" altLang="en-US" dirty="0"/>
              <a:t>: the original class</a:t>
            </a:r>
          </a:p>
          <a:p>
            <a:pPr eaLnBrk="1" hangingPunct="1"/>
            <a:r>
              <a:rPr lang="en-US" altLang="en-US" dirty="0"/>
              <a:t>A derived class inherits the properties of its base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(2 of 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69880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helps reduce software development complexity</a:t>
            </a:r>
          </a:p>
          <a:p>
            <a:pPr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derived class has a single base class</a:t>
            </a:r>
          </a:p>
          <a:p>
            <a:pPr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derived class has more than one base class</a:t>
            </a:r>
          </a:p>
          <a:p>
            <a:pPr eaLnBrk="1" hangingPunct="1"/>
            <a:r>
              <a:rPr lang="en-US" altLang="en-US" u="sng" dirty="0"/>
              <a:t>Public inheritance</a:t>
            </a:r>
            <a:r>
              <a:rPr lang="en-US" altLang="en-US" dirty="0"/>
              <a:t>: all public members of base class are inherited as public members by derived class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(3 of 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can be viewed as a tree-like, or hierarchical, structure between the base class and its derived classes</a:t>
            </a:r>
          </a:p>
        </p:txBody>
      </p:sp>
      <p:pic>
        <p:nvPicPr>
          <p:cNvPr id="20489" name="Picture 9" descr="Figure 11-1 illustrates inheritance as a treelike, or hierarchical, structure. In this case, the base class shape is shown with its derived classes circle, rectangle, and squa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9411"/>
            <a:ext cx="6400800" cy="21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371600" y="4664242"/>
            <a:ext cx="6400800" cy="29700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11-1 </a:t>
            </a:r>
            <a:r>
              <a:rPr lang="en-US" sz="1400" dirty="0"/>
              <a:t>Inheritance hierarchy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(4 of 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385231"/>
          </a:xfrm>
        </p:spPr>
        <p:txBody>
          <a:bodyPr/>
          <a:lstStyle/>
          <a:p>
            <a:r>
              <a:rPr lang="en-US" altLang="en-US" dirty="0"/>
              <a:t>Syntax of a derived class:</a:t>
            </a:r>
          </a:p>
          <a:p>
            <a:endParaRPr lang="en-US" altLang="en-US" dirty="0"/>
          </a:p>
        </p:txBody>
      </p:sp>
      <p:pic>
        <p:nvPicPr>
          <p:cNvPr id="21511" name="Picture 7" descr="class className: memberAccessSpecifier baseClassName&#10;{&#10;    member 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24050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276601"/>
            <a:ext cx="8415338" cy="1817421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(default) </a:t>
            </a:r>
          </a:p>
          <a:p>
            <a:pPr lvl="0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lvl="1"/>
            <a:r>
              <a:rPr lang="en-US" altLang="en-US" dirty="0"/>
              <a:t>Derived class cannot directly access them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(5 of 5)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6084"/>
          </a:xfrm>
        </p:spPr>
        <p:txBody>
          <a:bodyPr/>
          <a:lstStyle/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the base class can be inherited as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The derived class can include additional members (data and/or functions)</a:t>
            </a:r>
          </a:p>
          <a:p>
            <a:r>
              <a:rPr lang="en-US" dirty="0"/>
              <a:t>The derived class can redefine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functions of the base class</a:t>
            </a:r>
          </a:p>
          <a:p>
            <a:pPr lvl="1"/>
            <a:r>
              <a:rPr lang="en-US" dirty="0"/>
              <a:t>Applies only to the objects of the derived class</a:t>
            </a:r>
          </a:p>
          <a:p>
            <a:r>
              <a:rPr lang="en-US" dirty="0"/>
              <a:t>All member variables of the base class are also member variables of the derived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3782</Words>
  <Application>Microsoft Office PowerPoint</Application>
  <PresentationFormat>On-screen Show (4:3)</PresentationFormat>
  <Paragraphs>273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Malik_CS1</vt:lpstr>
      <vt:lpstr>Malik_cpp</vt:lpstr>
      <vt:lpstr>Chapter 11</vt:lpstr>
      <vt:lpstr>Objectives (1 of 2)</vt:lpstr>
      <vt:lpstr>Objectives (2 of 2)</vt:lpstr>
      <vt:lpstr>Introduction</vt:lpstr>
      <vt:lpstr>Inheritance (1 of 5)</vt:lpstr>
      <vt:lpstr>Inheritance (2 of 5)</vt:lpstr>
      <vt:lpstr>Inheritance (3 of 5)</vt:lpstr>
      <vt:lpstr>Inheritance (4 of 5)</vt:lpstr>
      <vt:lpstr>Inheritance (5 of 5)</vt:lpstr>
      <vt:lpstr>Redefining (Overriding) Member Functions of the Base Class (1 of 3)</vt:lpstr>
      <vt:lpstr>Redefining (Overriding) Member Functions of the Base Class (2 of 3)</vt:lpstr>
      <vt:lpstr>Redefining (Overriding) Member Functions of the Base Class (3 of 3)</vt:lpstr>
      <vt:lpstr>Constructors of Derived and Base Classes</vt:lpstr>
      <vt:lpstr>Destructors in a Derived Class</vt:lpstr>
      <vt:lpstr>Header File of a Derived Class</vt:lpstr>
      <vt:lpstr>Multiple Inclusions of a Header File</vt:lpstr>
      <vt:lpstr>C++ Stream Classes (1 of 2)</vt:lpstr>
      <vt:lpstr>C++ Stream Classes (2 of 2)</vt:lpstr>
      <vt:lpstr>Protected Members of a Class</vt:lpstr>
      <vt:lpstr>Inheritance as public, protected, or private (1 of 3) </vt:lpstr>
      <vt:lpstr>Inheritance as public, protected, or private (2 of 3) </vt:lpstr>
      <vt:lpstr>Inheritance as public, protected, or private (3 of 3) </vt:lpstr>
      <vt:lpstr>Composition (Aggregation) (1 of 2)</vt:lpstr>
      <vt:lpstr>Composition (Aggregation) (2 of 2)</vt:lpstr>
      <vt:lpstr>Object-Oriented Design (OOD) and Object-Oriented Programming (OOP) (1 of 5)</vt:lpstr>
      <vt:lpstr>OOD and OOP (2 of 5)</vt:lpstr>
      <vt:lpstr>OOD and OOP (3 of 5)</vt:lpstr>
      <vt:lpstr>OOD and OOP (4 of 5)</vt:lpstr>
      <vt:lpstr>OOD and OOP (5 of 5)</vt:lpstr>
      <vt:lpstr>Identifying Classes, Objects, and Operations (1 of 5)</vt:lpstr>
      <vt:lpstr>Identifying Classes, Objects, and Operations (2 of 5)</vt:lpstr>
      <vt:lpstr>Identifying Classes, Objects, and Operations (3 of 5)</vt:lpstr>
      <vt:lpstr>Identifying Classes, Objects, and Operations (4 of 5)</vt:lpstr>
      <vt:lpstr>Identifying Classes, Objects, and Operations (5 of 5)</vt:lpstr>
      <vt:lpstr>Quick Review (1 of 4)</vt:lpstr>
      <vt:lpstr>Quick Review (2 of 4)</vt:lpstr>
      <vt:lpstr>Quick Review (3 of 4)</vt:lpstr>
      <vt:lpstr>Quick Review (4 of 4)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224</cp:revision>
  <cp:lastPrinted>2009-04-22T19:24:48Z</cp:lastPrinted>
  <dcterms:created xsi:type="dcterms:W3CDTF">2002-08-17T03:16:27Z</dcterms:created>
  <dcterms:modified xsi:type="dcterms:W3CDTF">2016-11-27T06:42:58Z</dcterms:modified>
</cp:coreProperties>
</file>