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8" r:id="rId1"/>
    <p:sldMasterId id="2147484029" r:id="rId2"/>
  </p:sldMasterIdLst>
  <p:notesMasterIdLst>
    <p:notesMasterId r:id="rId49"/>
  </p:notesMasterIdLst>
  <p:sldIdLst>
    <p:sldId id="438" r:id="rId3"/>
    <p:sldId id="261" r:id="rId4"/>
    <p:sldId id="262" r:id="rId5"/>
    <p:sldId id="435" r:id="rId6"/>
    <p:sldId id="388" r:id="rId7"/>
    <p:sldId id="263" r:id="rId8"/>
    <p:sldId id="264" r:id="rId9"/>
    <p:sldId id="266" r:id="rId10"/>
    <p:sldId id="267" r:id="rId11"/>
    <p:sldId id="389" r:id="rId12"/>
    <p:sldId id="390" r:id="rId13"/>
    <p:sldId id="391" r:id="rId14"/>
    <p:sldId id="392" r:id="rId15"/>
    <p:sldId id="291" r:id="rId16"/>
    <p:sldId id="393" r:id="rId17"/>
    <p:sldId id="394" r:id="rId18"/>
    <p:sldId id="436" r:id="rId19"/>
    <p:sldId id="398" r:id="rId20"/>
    <p:sldId id="400" r:id="rId21"/>
    <p:sldId id="401" r:id="rId22"/>
    <p:sldId id="402" r:id="rId23"/>
    <p:sldId id="404" r:id="rId24"/>
    <p:sldId id="405" r:id="rId25"/>
    <p:sldId id="406" r:id="rId26"/>
    <p:sldId id="408" r:id="rId27"/>
    <p:sldId id="411" r:id="rId28"/>
    <p:sldId id="437" r:id="rId29"/>
    <p:sldId id="412" r:id="rId30"/>
    <p:sldId id="415" r:id="rId31"/>
    <p:sldId id="416" r:id="rId32"/>
    <p:sldId id="418" r:id="rId33"/>
    <p:sldId id="419" r:id="rId34"/>
    <p:sldId id="421" r:id="rId35"/>
    <p:sldId id="423" r:id="rId36"/>
    <p:sldId id="434" r:id="rId37"/>
    <p:sldId id="424" r:id="rId38"/>
    <p:sldId id="425" r:id="rId39"/>
    <p:sldId id="426" r:id="rId40"/>
    <p:sldId id="427" r:id="rId41"/>
    <p:sldId id="439" r:id="rId42"/>
    <p:sldId id="441" r:id="rId43"/>
    <p:sldId id="440" r:id="rId44"/>
    <p:sldId id="298" r:id="rId45"/>
    <p:sldId id="430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89"/>
    <a:srgbClr val="638DAD"/>
    <a:srgbClr val="3333FF"/>
    <a:srgbClr val="333399"/>
    <a:srgbClr val="B2B2B2"/>
    <a:srgbClr val="800000"/>
    <a:srgbClr val="996600"/>
    <a:srgbClr val="FF9999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89" autoAdjust="0"/>
  </p:normalViewPr>
  <p:slideViewPr>
    <p:cSldViewPr>
      <p:cViewPr varScale="1">
        <p:scale>
          <a:sx n="81" d="100"/>
          <a:sy n="81" d="100"/>
        </p:scale>
        <p:origin x="-77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83910C-C895-4A62-9C0D-D4CB342A2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1CD1C4-8DBE-4BA3-BA49-6203C1C10557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397F0-DDF6-44DC-AD83-C9956B05BD23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2707DF-100E-48A3-982B-C87F0846B5B9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E0C08-49DF-411C-B74B-78995489F36D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F5D0D-5F17-420B-A57C-9CE154B7B67D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E99590-BD62-4D51-83C6-92DAB8BC4F92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9430F0-AFD9-4A19-BC23-86B760BEBAA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AFDC-9651-49CA-B8D3-8B0CE869080A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F23C81-6DFC-40F0-810E-98C1B6B89A99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04C131-28A9-4220-B14A-2541D40D4419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1AFC2-3A78-440D-AC22-00D0A47CBB46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FF33F6-3E34-4BAF-9128-820CCAC3AAF0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13AE75-374C-4039-8A8E-73373573D2C3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7E3B1B-A455-496D-BFF7-DB586856FDE3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89E4DB-059A-4C99-8FDA-6E359CE527CD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432790-75B8-43A3-80F9-995A6B80627A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D22F4-30F3-4781-8218-AB23ECEB3C50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61825F-6996-4FEB-B6F6-D7518BC5E8DA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F64CFF-8B65-41BE-9128-23D60871CE3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C1020-FF87-4B1F-9766-111CC33D5C42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BFFEFE-940E-4942-998F-37982F18C161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1C736-7711-4E1A-BC82-5C31B0D4C6FA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F6EA61-55DA-48DB-ABC1-C3048464FA9B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76874-0C52-4285-A4B1-A2A3F1716B9C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6AC46-B641-4C53-BECB-CEE7049A2971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6B2FB-515E-4123-AE4F-C91642D8B114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96FF1-8F41-4D2D-B422-5FDAE8E6DC63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744133-FEDE-43A3-B93D-E5D61D22301E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4FA70-045C-4FCB-BA35-A720928EFAAD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A795F-FC48-4C5F-ACC8-2848AE12054C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E21877-13B2-47E4-957D-F7A21B84C2B8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8E11AC-815C-4F37-B043-D5B9C693F37F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D314BC-E2AE-4F66-AA3A-E23BADEBA4FF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BDB5EF-AEE1-40C9-9A0E-1FA3732365A7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F3FC5-20DA-4D5D-AEC0-9C34B51E6248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AD3F91-233C-4247-B800-A1395C3056DB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D5C412-EF86-49D7-B003-264BF8204B14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8361C-51CC-4FBF-B976-9E3257726277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9FB49C-D10A-4F7B-801C-5520004326D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3D675-CD83-4E01-AC2D-B0AA9696E786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55C91"/>
                </a:solidFill>
                <a:cs typeface="Arial" charset="0"/>
              </a:rPr>
              <a:t>C++ Programming: Program Design Including Data Structures, Eighth Edition</a:t>
            </a:r>
          </a:p>
        </p:txBody>
      </p:sp>
    </p:spTree>
    <p:extLst>
      <p:ext uri="{BB962C8B-B14F-4D97-AF65-F5344CB8AC3E}">
        <p14:creationId xmlns:p14="http://schemas.microsoft.com/office/powerpoint/2010/main" val="88275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599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784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6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277107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</p:spTree>
    <p:extLst>
      <p:ext uri="{BB962C8B-B14F-4D97-AF65-F5344CB8AC3E}">
        <p14:creationId xmlns:p14="http://schemas.microsoft.com/office/powerpoint/2010/main" val="345519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2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14482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337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55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8B40067-BD2A-418A-98BB-08A98047DC47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tint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  <a:cs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1088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98500" y="3086336"/>
            <a:ext cx="7747000" cy="377026"/>
          </a:xfrm>
        </p:spPr>
        <p:txBody>
          <a:bodyPr/>
          <a:lstStyle/>
          <a:p>
            <a:r>
              <a:rPr lang="en-US" altLang="en-US" dirty="0"/>
              <a:t>Chapter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98500" y="3726438"/>
            <a:ext cx="7747000" cy="235962"/>
          </a:xfrm>
        </p:spPr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tint val="75000"/>
                  </a:srgbClr>
                </a:solidFill>
              </a:rPr>
              <a:t>Pointers, Classes, Virtual Functions, Abstract Classes, and Lists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97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(1 of 3)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882601"/>
          </a:xfrm>
        </p:spPr>
        <p:txBody>
          <a:bodyPr/>
          <a:lstStyle/>
          <a:p>
            <a:r>
              <a:rPr lang="en-US" dirty="0"/>
              <a:t>You can declare pointers to other data types, such as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:</a:t>
            </a:r>
            <a:endParaRPr lang="en-US" sz="1800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studentType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name[26];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gpa;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 student;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studentType* studentPtr;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object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</a:t>
            </a:r>
            <a:r>
              <a:rPr lang="en-US" dirty="0"/>
              <a:t>is a pointer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(2 of 3)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dirty="0"/>
              <a:t>To store address of student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dirty="0"/>
              <a:t>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= &amp;student;</a:t>
            </a:r>
          </a:p>
          <a:p>
            <a:r>
              <a:rPr lang="en-US" dirty="0"/>
              <a:t>To store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3.9</a:t>
            </a:r>
            <a:r>
              <a:rPr lang="en-US" dirty="0"/>
              <a:t> in component gpa of student: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(*studentPtr).gpa = 3.9;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used because dot operator has higher precedence than dereferencing operator</a:t>
            </a:r>
          </a:p>
          <a:p>
            <a:pPr lvl="1"/>
            <a:r>
              <a:rPr lang="en-US" dirty="0"/>
              <a:t>Alternative: use member access operator arrow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(3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to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b="1" dirty="0"/>
              <a:t>) </a:t>
            </a:r>
            <a:r>
              <a:rPr lang="en-US" altLang="en-US" dirty="0"/>
              <a:t>member using the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/>
              <a:t> :</a:t>
            </a:r>
          </a:p>
        </p:txBody>
      </p:sp>
      <p:pic>
        <p:nvPicPr>
          <p:cNvPr id="14343" name="Picture 7" descr="pointerVariableName-&gt;class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857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743201"/>
            <a:ext cx="8415338" cy="2099036"/>
          </a:xfrm>
        </p:spPr>
        <p:txBody>
          <a:bodyPr/>
          <a:lstStyle/>
          <a:p>
            <a:r>
              <a:rPr lang="en-US" altLang="en-US" dirty="0"/>
              <a:t>Thus,</a:t>
            </a:r>
          </a:p>
          <a:p>
            <a:pPr lvl="1">
              <a:buNone/>
            </a:pPr>
            <a:r>
              <a:rPr lang="en-US" altLang="en-US" b="1" dirty="0">
                <a:latin typeface="Courier New" pitchFamily="49" charset="0"/>
              </a:rPr>
              <a:t>(*studentPtr).gpa = 3.9;</a:t>
            </a:r>
            <a:endParaRPr lang="en-US" altLang="en-US" b="1" dirty="0"/>
          </a:p>
          <a:p>
            <a:pPr lvl="1">
              <a:buNone/>
            </a:pPr>
            <a:r>
              <a:rPr lang="en-US" altLang="en-US" dirty="0"/>
              <a:t>is equivalent to:</a:t>
            </a:r>
          </a:p>
          <a:p>
            <a:pPr lvl="1">
              <a:buNone/>
            </a:pPr>
            <a:r>
              <a:rPr lang="en-US" altLang="en-US" b="1" dirty="0">
                <a:latin typeface="Courier New" pitchFamily="49" charset="0"/>
              </a:rPr>
              <a:t>studentPtr-&gt;gpa = 3.9;</a:t>
            </a:r>
            <a:endParaRPr lang="en-US" altLang="en-US" b="1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Initializing Pointer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96177"/>
          </a:xfrm>
        </p:spPr>
        <p:txBody>
          <a:bodyPr/>
          <a:lstStyle/>
          <a:p>
            <a:pPr eaLnBrk="1" hangingPunct="1"/>
            <a:r>
              <a:rPr lang="en-US" altLang="en-US" dirty="0"/>
              <a:t>C++ does not automatically initialize variables</a:t>
            </a:r>
          </a:p>
          <a:p>
            <a:pPr eaLnBrk="1" hangingPunct="1"/>
            <a:r>
              <a:rPr lang="en-US" altLang="en-US" dirty="0"/>
              <a:t>Pointer variables must be initialized if you do not want them to point to anything</a:t>
            </a:r>
          </a:p>
          <a:p>
            <a:pPr lvl="1"/>
            <a:r>
              <a:rPr lang="en-US" altLang="en-US" dirty="0"/>
              <a:t>Initialized to the</a:t>
            </a:r>
            <a:r>
              <a:rPr lang="en-US" altLang="en-US" b="1" dirty="0"/>
              <a:t> </a:t>
            </a:r>
            <a:r>
              <a:rPr lang="en-US" altLang="en-US" dirty="0"/>
              <a:t>value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using the </a:t>
            </a:r>
            <a:r>
              <a:rPr lang="en-US" altLang="en-US" u="sng" dirty="0"/>
              <a:t>null pointer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Or, use the </a:t>
            </a:r>
            <a:r>
              <a:rPr lang="en-US" altLang="en-US" b="1" dirty="0">
                <a:latin typeface="Courier New" pitchFamily="49" charset="0"/>
              </a:rPr>
              <a:t>NULL</a:t>
            </a:r>
            <a:r>
              <a:rPr lang="en-US" altLang="en-US" dirty="0"/>
              <a:t> named constant</a:t>
            </a:r>
          </a:p>
          <a:p>
            <a:r>
              <a:rPr lang="en-US" altLang="en-US" dirty="0"/>
              <a:t>The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the only number that can be directly assigned to a pointer variable</a:t>
            </a:r>
          </a:p>
          <a:p>
            <a:pPr eaLnBrk="1" hangingPunct="1"/>
            <a:r>
              <a:rPr lang="en-US" altLang="en-US" dirty="0"/>
              <a:t>C++11 Standard includes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nullptr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Dynamic variables</a:t>
            </a:r>
            <a:r>
              <a:rPr lang="en-US" altLang="en-US" dirty="0"/>
              <a:t> are created during execution</a:t>
            </a:r>
          </a:p>
          <a:p>
            <a:pPr eaLnBrk="1" hangingPunct="1"/>
            <a:r>
              <a:rPr lang="en-US" altLang="en-US" dirty="0"/>
              <a:t>C++ creates dynamic variables using pointers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operators: used to create and destroy dynamic variables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are reserved words in C++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/>
              <a:t>(1 of 2)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has two forms:</a:t>
            </a:r>
          </a:p>
        </p:txBody>
      </p:sp>
      <p:pic>
        <p:nvPicPr>
          <p:cNvPr id="17415" name="Picture 7" descr="new dataType;    //to allocate a single variable&#10;new dataType[intExp];    //to allocate an array of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81200"/>
            <a:ext cx="7734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895601"/>
            <a:ext cx="8415338" cy="1523999"/>
          </a:xfrm>
        </p:spPr>
        <p:txBody>
          <a:bodyPr/>
          <a:lstStyle/>
          <a:p>
            <a:pPr lvl="1"/>
            <a:r>
              <a:rPr lang="en-US" altLang="en-US" b="1" dirty="0">
                <a:latin typeface="Courier New" pitchFamily="49" charset="0"/>
              </a:rPr>
              <a:t>intExp</a:t>
            </a:r>
            <a:r>
              <a:rPr lang="en-US" altLang="en-US" dirty="0"/>
              <a:t> is any expression evaluating to a positive integer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allocates memory (a variable) of the designated type and returns a pointer to it</a:t>
            </a:r>
          </a:p>
          <a:p>
            <a:pPr lvl="1"/>
            <a:r>
              <a:rPr lang="en-US" altLang="en-US" dirty="0"/>
              <a:t>The allocated memory is uninitialized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Operator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/>
              <a:t> (2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>
                <a:latin typeface="Courier New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Creates a variable during program execution somewhere in memory</a:t>
            </a:r>
          </a:p>
          <a:p>
            <a:pPr lvl="1" eaLnBrk="1" hangingPunct="1"/>
            <a:r>
              <a:rPr lang="en-US" altLang="en-US" dirty="0"/>
              <a:t>Stores the address of the allocated memory in </a:t>
            </a:r>
            <a:r>
              <a:rPr lang="en-US" altLang="en-US" b="1" dirty="0">
                <a:latin typeface="Courier New" pitchFamily="49" charset="0"/>
              </a:rPr>
              <a:t>p</a:t>
            </a:r>
          </a:p>
          <a:p>
            <a:pPr eaLnBrk="1" hangingPunct="1"/>
            <a:r>
              <a:rPr lang="en-US" altLang="en-US" dirty="0"/>
              <a:t>To access allocated memory, use </a:t>
            </a:r>
            <a:r>
              <a:rPr lang="en-US" altLang="en-US" b="1" dirty="0">
                <a:latin typeface="Courier New" pitchFamily="49" charset="0"/>
              </a:rPr>
              <a:t>*p</a:t>
            </a:r>
          </a:p>
          <a:p>
            <a:pPr eaLnBrk="1" hangingPunct="1"/>
            <a:r>
              <a:rPr lang="en-US" altLang="en-US" dirty="0"/>
              <a:t>A dynamic variable cannot be accessed directly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Because it is unnamed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88182"/>
          </a:xfrm>
        </p:spPr>
        <p:txBody>
          <a:bodyPr/>
          <a:lstStyle/>
          <a:p>
            <a:r>
              <a:rPr lang="en-US" altLang="en-US" u="sng" dirty="0"/>
              <a:t>Memory leak</a:t>
            </a:r>
            <a:r>
              <a:rPr lang="en-US" altLang="en-US" dirty="0"/>
              <a:t>: previously allocated memory that cannot be reallocated</a:t>
            </a:r>
          </a:p>
          <a:p>
            <a:pPr lvl="1"/>
            <a:r>
              <a:rPr lang="en-US" altLang="en-US" dirty="0"/>
              <a:t>To avoid a memory leak, when a dynamic variable is no longer needed, destroy it to deallocate its memory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operator: used to destroy dynamic variables</a:t>
            </a:r>
          </a:p>
          <a:p>
            <a:r>
              <a:rPr lang="en-US" altLang="en-US" dirty="0"/>
              <a:t>Syntax:</a:t>
            </a:r>
          </a:p>
        </p:txBody>
      </p:sp>
      <p:pic>
        <p:nvPicPr>
          <p:cNvPr id="19463" name="Picture 7" descr="delete pointerVariable; //to deallocate a single dynamic variable&#10;delete [] pointerVariable; //to deallocate a dynamically create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8" y="3450771"/>
            <a:ext cx="741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Pointer Variables (1 of 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r>
              <a:rPr lang="en-US" dirty="0"/>
              <a:t>Assignment: value of one pointer variable can be assigned to another pointer of same type</a:t>
            </a:r>
          </a:p>
          <a:p>
            <a:r>
              <a:rPr lang="en-US" dirty="0"/>
              <a:t>Relational operations: two pointer variables of same type can be compared for equality, etc.</a:t>
            </a:r>
          </a:p>
          <a:p>
            <a:r>
              <a:rPr lang="en-US" dirty="0"/>
              <a:t>Some limited arithmetic operations</a:t>
            </a:r>
          </a:p>
          <a:p>
            <a:pPr lvl="1"/>
            <a:r>
              <a:rPr lang="en-US" dirty="0"/>
              <a:t>Integer values can be added and subtracted from a pointer variable </a:t>
            </a:r>
          </a:p>
          <a:p>
            <a:pPr lvl="1"/>
            <a:r>
              <a:rPr lang="en-US" dirty="0"/>
              <a:t>Value of one pointer variable can be subtracted from another pointer variable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Pointer Variables (2 of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 arithmetic can be very dangerous:</a:t>
            </a:r>
          </a:p>
          <a:p>
            <a:pPr lvl="1"/>
            <a:r>
              <a:rPr lang="en-US" altLang="en-US" dirty="0"/>
              <a:t>Program can accidentally access memory locations of other variables and change their content without warning</a:t>
            </a:r>
          </a:p>
          <a:p>
            <a:pPr lvl="2"/>
            <a:r>
              <a:rPr lang="en-US" altLang="en-US" dirty="0"/>
              <a:t>Some systems might terminate the program with an appropriate error message</a:t>
            </a:r>
          </a:p>
          <a:p>
            <a:r>
              <a:rPr lang="en-US" altLang="en-US" dirty="0"/>
              <a:t>Always exercise extra care when doing pointer arithmetic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3)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1992853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the pointer data type and pointer variables</a:t>
            </a:r>
          </a:p>
          <a:p>
            <a:pPr lvl="1"/>
            <a:r>
              <a:rPr lang="en-US" altLang="en-US" dirty="0"/>
              <a:t>Explore how to declare and manipulate pointer variables</a:t>
            </a:r>
          </a:p>
          <a:p>
            <a:pPr lvl="1"/>
            <a:r>
              <a:rPr lang="en-US" altLang="en-US" dirty="0"/>
              <a:t>Learn about the address of the operator and the dereferencing operator</a:t>
            </a:r>
          </a:p>
          <a:p>
            <a:pPr lvl="1"/>
            <a:r>
              <a:rPr lang="en-US" altLang="en-US" dirty="0"/>
              <a:t>Learn how pointers work 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b="1" dirty="0"/>
              <a:t>es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/>
              <a:t>s</a:t>
            </a:r>
          </a:p>
          <a:p>
            <a:pPr lvl="1"/>
            <a:r>
              <a:rPr lang="en-US" altLang="en-US" dirty="0"/>
              <a:t>Discover dynamic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Arrays (1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5416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Dynamic array</a:t>
            </a:r>
            <a:r>
              <a:rPr lang="en-US" altLang="en-US" dirty="0"/>
              <a:t>: array created during program execution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7663" lvl="1" indent="0" eaLnBrk="1" hangingPunct="1">
              <a:buFontTx/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 *p;</a:t>
            </a:r>
          </a:p>
          <a:p>
            <a:pPr marL="347663" lvl="1" indent="0"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p =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[10];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 marL="347663" lvl="1" indent="0" eaLnBrk="1" hangingPunct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*p = 25;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//stores 25 in the first memory location</a:t>
            </a:r>
            <a:endParaRPr lang="en-US" altLang="en-US" b="1" dirty="0">
              <a:solidFill>
                <a:srgbClr val="00A589"/>
              </a:solidFill>
            </a:endParaRPr>
          </a:p>
          <a:p>
            <a:pPr marL="347663" lvl="1" indent="0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p++;    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//to point to next array component</a:t>
            </a:r>
          </a:p>
          <a:p>
            <a:pPr marL="347663" lvl="1" indent="0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*p = 35;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 stores 35 into the second memory location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Arrays (2 of 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53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Can use array notation to access these memory locations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7663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p[0] = 25;</a:t>
            </a:r>
          </a:p>
          <a:p>
            <a:pPr marL="347663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p[1] = 35;</a:t>
            </a:r>
          </a:p>
          <a:p>
            <a:pPr lvl="1" eaLnBrk="1" hangingPunct="1">
              <a:defRPr/>
            </a:pPr>
            <a:r>
              <a:rPr lang="en-US" dirty="0"/>
              <a:t>Stores </a:t>
            </a:r>
            <a:r>
              <a:rPr lang="en-US" b="1" dirty="0">
                <a:latin typeface="Courier New" pitchFamily="49" charset="0"/>
              </a:rPr>
              <a:t>25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35</a:t>
            </a:r>
            <a:r>
              <a:rPr lang="en-US" dirty="0"/>
              <a:t> into the first and second array components, respectively</a:t>
            </a: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i="1" dirty="0"/>
              <a:t>array name</a:t>
            </a:r>
            <a:r>
              <a:rPr lang="en-US" dirty="0"/>
              <a:t> is a </a:t>
            </a:r>
            <a:r>
              <a:rPr lang="en-US" i="1" dirty="0"/>
              <a:t>constant pointer</a:t>
            </a:r>
            <a:endParaRPr lang="en-US" dirty="0">
              <a:latin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23658"/>
          </a:xfrm>
        </p:spPr>
        <p:txBody>
          <a:bodyPr/>
          <a:lstStyle/>
          <a:p>
            <a:pPr eaLnBrk="1" hangingPunct="1"/>
            <a:r>
              <a:rPr lang="en-US" altLang="en-US" dirty="0"/>
              <a:t>Pointer variable can be passed as a parameter either by value or by reference</a:t>
            </a:r>
          </a:p>
          <a:p>
            <a:pPr eaLnBrk="1" hangingPunct="1"/>
            <a:r>
              <a:rPr lang="en-US" altLang="en-US" dirty="0"/>
              <a:t>As a reference parameter in a function heading, use 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: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pointerParameters(</a:t>
            </a: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* &amp;p, </a:t>
            </a: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sz="1800" b="1" dirty="0">
                <a:latin typeface="Courier New" pitchFamily="49" charset="0"/>
              </a:rPr>
              <a:t> *q)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. . .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Pointers and Function Return Values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69934"/>
          </a:xfrm>
        </p:spPr>
        <p:txBody>
          <a:bodyPr/>
          <a:lstStyle/>
          <a:p>
            <a:pPr eaLnBrk="1" hangingPunct="1"/>
            <a:r>
              <a:rPr lang="en-US" altLang="en-US" dirty="0"/>
              <a:t>A function can return a value of type pointer:</a:t>
            </a:r>
            <a:endParaRPr lang="en-US" altLang="en-US" sz="2400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* testExp(...)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. . .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Two-Dimensional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56221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create dynamic multidimensional arrays</a:t>
            </a:r>
          </a:p>
          <a:p>
            <a:pPr eaLnBrk="1" hangingPunct="1"/>
            <a:r>
              <a:rPr lang="en-US" altLang="en-US" dirty="0"/>
              <a:t>Examples:</a:t>
            </a:r>
          </a:p>
          <a:p>
            <a:pPr marL="279400" indent="3175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*board[4];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an array of four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//pointers wherein each pointer is of type</a:t>
            </a:r>
            <a:endParaRPr lang="en-US" altLang="en-US" sz="1800" dirty="0">
              <a:solidFill>
                <a:srgbClr val="00A589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4; row++)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board[row]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the rows of board</a:t>
            </a:r>
          </a:p>
          <a:p>
            <a:pPr marL="174625" indent="0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**board;  </a:t>
            </a:r>
            <a:r>
              <a:rPr lang="en-US" alt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 pointer to a pointer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versus Deep Copy and Pointers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Shallow copy</a:t>
            </a:r>
            <a:r>
              <a:rPr lang="en-US" altLang="en-US" dirty="0"/>
              <a:t>: when two or more pointers of the same types point to the same memory </a:t>
            </a:r>
          </a:p>
          <a:p>
            <a:pPr lvl="1" eaLnBrk="1" hangingPunct="1"/>
            <a:r>
              <a:rPr lang="en-US" altLang="en-US" dirty="0"/>
              <a:t>They point to the same data</a:t>
            </a:r>
          </a:p>
          <a:p>
            <a:pPr lvl="1" eaLnBrk="1" hangingPunct="1"/>
            <a:r>
              <a:rPr lang="en-US" altLang="en-US" dirty="0"/>
              <a:t>Danger: deleting one deletes the data pointed to by all of them</a:t>
            </a:r>
          </a:p>
          <a:p>
            <a:pPr eaLnBrk="1" hangingPunct="1"/>
            <a:r>
              <a:rPr lang="en-US" altLang="en-US" u="sng" dirty="0"/>
              <a:t>Deep copy</a:t>
            </a:r>
            <a:r>
              <a:rPr lang="en-US" altLang="en-US" dirty="0"/>
              <a:t>: when the contents of the memory pointed to by a pointer are copied to the memory location of another pointer</a:t>
            </a:r>
          </a:p>
          <a:p>
            <a:pPr lvl="1" eaLnBrk="1" hangingPunct="1"/>
            <a:r>
              <a:rPr lang="en-US" altLang="en-US" dirty="0"/>
              <a:t>Two copies of the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Pointers: Some Peculiarities (1 of 2)</a:t>
            </a: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206041"/>
          </a:xfrm>
        </p:spPr>
        <p:txBody>
          <a:bodyPr/>
          <a:lstStyle/>
          <a:p>
            <a:r>
              <a:rPr lang="en-US" altLang="en-US" dirty="0"/>
              <a:t>Example class: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ptrMemberVarType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dirty="0"/>
              <a:t>Example program statements: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objectOne;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objectTwo;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Pointers: Some Peculiarities (2 of 2)</a:t>
            </a:r>
            <a:endParaRPr lang="en-US" dirty="0"/>
          </a:p>
        </p:txBody>
      </p:sp>
      <p:pic>
        <p:nvPicPr>
          <p:cNvPr id="101378" name="Picture 2" descr="Figure 12-13 illustrates objectOne and obmectTwo declared in teh following statements:&#10;ptrMemberVarType objectOne;&#10;ptrMemberVarType objectTwo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133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82486" y="3774594"/>
            <a:ext cx="6949440" cy="297004"/>
          </a:xfrm>
        </p:spPr>
        <p:txBody>
          <a:bodyPr/>
          <a:lstStyle/>
          <a:p>
            <a:r>
              <a:rPr lang="en-US" b="1" dirty="0"/>
              <a:t>FIGURE 12-13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1491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96314"/>
          </a:xfrm>
        </p:spPr>
        <p:txBody>
          <a:bodyPr/>
          <a:lstStyle/>
          <a:p>
            <a:pPr eaLnBrk="1" hangingPunct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member variables are destroyed</a:t>
            </a:r>
          </a:p>
          <a:p>
            <a:pPr lvl="1" eaLnBrk="1" hangingPunct="1"/>
            <a:r>
              <a:rPr lang="en-US" altLang="en-US" dirty="0"/>
              <a:t>Memory space of a dynamic array stays marked as allocated, even though it cannot be accessed</a:t>
            </a:r>
          </a:p>
          <a:p>
            <a:pPr eaLnBrk="1" hangingPunct="1"/>
            <a:r>
              <a:rPr lang="en-US" altLang="en-US" dirty="0"/>
              <a:t>Solution: in destructor, ensure that when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array memory is deallocated: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ptrMemberVarType::~ptrMemberVarType()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–"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588623"/>
          </a:xfrm>
        </p:spPr>
        <p:txBody>
          <a:bodyPr/>
          <a:lstStyle/>
          <a:p>
            <a:pPr eaLnBrk="1" hangingPunct="1"/>
            <a:r>
              <a:rPr lang="en-US" altLang="en-US" dirty="0"/>
              <a:t>After a shallow copy: if </a:t>
            </a:r>
            <a:r>
              <a:rPr lang="en-US" altLang="en-US" b="1" dirty="0">
                <a:latin typeface="Courier New" pitchFamily="49" charset="0"/>
              </a:rPr>
              <a:t>objectTwo.p </a:t>
            </a:r>
            <a:r>
              <a:rPr lang="en-US" altLang="en-US" dirty="0"/>
              <a:t>deallocates memory space to which it points, </a:t>
            </a:r>
            <a:r>
              <a:rPr lang="en-US" altLang="en-US" b="1" dirty="0">
                <a:latin typeface="Courier New" pitchFamily="49" charset="0"/>
              </a:rPr>
              <a:t>objectOne.p </a:t>
            </a:r>
            <a:r>
              <a:rPr lang="en-US" altLang="en-US" dirty="0"/>
              <a:t>becomes invalid</a:t>
            </a:r>
          </a:p>
        </p:txBody>
      </p:sp>
      <p:pic>
        <p:nvPicPr>
          <p:cNvPr id="30727" name="Picture 7" descr="Figure 12-15 shows objectOne and objectTwo objec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3372"/>
            <a:ext cx="6400800" cy="179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360715" y="4212236"/>
            <a:ext cx="6400800" cy="20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12-15 </a:t>
            </a:r>
            <a:r>
              <a:rPr lang="en-US" sz="1400" dirty="0"/>
              <a:t>Objects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4760149"/>
            <a:ext cx="8415338" cy="1031051"/>
          </a:xfrm>
        </p:spPr>
        <p:txBody>
          <a:bodyPr/>
          <a:lstStyle/>
          <a:p>
            <a:r>
              <a:rPr lang="en-US" altLang="en-US" dirty="0"/>
              <a:t>Solution: extend definition of the assignment operator to avoid shallow copying of data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86670"/>
          </a:xfrm>
        </p:spPr>
        <p:txBody>
          <a:bodyPr/>
          <a:lstStyle/>
          <a:p>
            <a:pPr lvl="1"/>
            <a:r>
              <a:rPr lang="en-US" altLang="en-US" dirty="0"/>
              <a:t>Explore how to use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/>
              <a:t> operators to manipulate dynamic variables</a:t>
            </a:r>
          </a:p>
          <a:p>
            <a:pPr lvl="1"/>
            <a:r>
              <a:rPr lang="en-US" altLang="en-US" dirty="0"/>
              <a:t>Learn about pointer arithmetic</a:t>
            </a:r>
          </a:p>
          <a:p>
            <a:pPr lvl="1"/>
            <a:r>
              <a:rPr lang="en-US" altLang="en-US" dirty="0"/>
              <a:t>Learn how to work with dynamic arrays</a:t>
            </a:r>
          </a:p>
          <a:p>
            <a:pPr lvl="1"/>
            <a:r>
              <a:rPr lang="en-US" altLang="en-US" dirty="0"/>
              <a:t>Become familiar with the limitations of range-based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with dynamic arrays</a:t>
            </a:r>
          </a:p>
          <a:p>
            <a:pPr lvl="1"/>
            <a:r>
              <a:rPr lang="en-US" altLang="en-US" dirty="0"/>
              <a:t>Explore how pointers work with functions as parameters and functions as return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 Constructor (1 of 3)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1495"/>
          </a:xfrm>
        </p:spPr>
        <p:txBody>
          <a:bodyPr/>
          <a:lstStyle/>
          <a:p>
            <a:r>
              <a:rPr lang="en-US" dirty="0"/>
              <a:t>Default member-wise initialization:</a:t>
            </a:r>
          </a:p>
          <a:p>
            <a:pPr lvl="1"/>
            <a:r>
              <a:rPr lang="en-US" dirty="0"/>
              <a:t>Initializing a class object by using the value of an existing object of the same type</a:t>
            </a:r>
          </a:p>
          <a:p>
            <a:r>
              <a:rPr lang="en-US" dirty="0"/>
              <a:t>Example:</a:t>
            </a:r>
          </a:p>
          <a:p>
            <a:pPr marL="347663" indent="0">
              <a:buNone/>
            </a:pPr>
            <a:r>
              <a:rPr lang="en-US" dirty="0"/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objectThree(objectOne);</a:t>
            </a:r>
          </a:p>
          <a:p>
            <a:r>
              <a:rPr lang="en-US" u="sng" dirty="0"/>
              <a:t>Copy constructor</a:t>
            </a:r>
            <a:r>
              <a:rPr lang="en-US" dirty="0"/>
              <a:t>: provided by the compiler</a:t>
            </a:r>
          </a:p>
          <a:p>
            <a:pPr lvl="1"/>
            <a:r>
              <a:rPr lang="en-US" dirty="0"/>
              <a:t>Performs this initialization</a:t>
            </a:r>
          </a:p>
          <a:p>
            <a:pPr lvl="1"/>
            <a:r>
              <a:rPr lang="en-US" dirty="0"/>
              <a:t>Leads to a shallow copying of the data if class has pointer member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(2 of 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Similar problem occurs when passing objects by value</a:t>
            </a:r>
          </a:p>
          <a:p>
            <a:pPr eaLnBrk="1" hangingPunct="1"/>
            <a:r>
              <a:rPr lang="en-US" altLang="en-US" dirty="0"/>
              <a:t>Copy constructor automatically executes in three situations:</a:t>
            </a:r>
          </a:p>
          <a:p>
            <a:pPr lvl="1" eaLnBrk="1" hangingPunct="1"/>
            <a:r>
              <a:rPr lang="en-US" altLang="en-US" dirty="0"/>
              <a:t>When an object is declared and initialized by using the value of another object</a:t>
            </a:r>
          </a:p>
          <a:p>
            <a:pPr lvl="1" eaLnBrk="1" hangingPunct="1"/>
            <a:r>
              <a:rPr lang="en-US" altLang="en-US" dirty="0"/>
              <a:t>When an object is passed by value as a parameter</a:t>
            </a:r>
          </a:p>
          <a:p>
            <a:pPr lvl="1" eaLnBrk="1" hangingPunct="1"/>
            <a:r>
              <a:rPr lang="en-US" altLang="en-US" dirty="0"/>
              <a:t>When the return value of a function is an object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(3 of 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Solution: override the copy constructor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3799" name="Picture 7" descr="className(const className&amp; otherObjec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295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819400"/>
            <a:ext cx="8415338" cy="1312667"/>
          </a:xfrm>
        </p:spPr>
        <p:txBody>
          <a:bodyPr/>
          <a:lstStyle/>
          <a:p>
            <a:r>
              <a:rPr lang="en-US" altLang="en-US" dirty="0"/>
              <a:t>For classes with pointer member variables, three things are normally done:</a:t>
            </a:r>
          </a:p>
          <a:p>
            <a:pPr lvl="1"/>
            <a:r>
              <a:rPr lang="en-US" altLang="en-US" dirty="0"/>
              <a:t>Include the destructor in the class</a:t>
            </a:r>
          </a:p>
          <a:p>
            <a:pPr lvl="1"/>
            <a:r>
              <a:rPr lang="en-US" altLang="en-US" dirty="0"/>
              <a:t>Overload the assignment operator for the class</a:t>
            </a:r>
          </a:p>
          <a:p>
            <a:pPr lvl="1"/>
            <a:r>
              <a:rPr lang="en-US" altLang="en-US" dirty="0"/>
              <a:t>Include the copy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(1 of 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 eaLnBrk="1" hangingPunct="1"/>
            <a:r>
              <a:rPr lang="en-US" altLang="en-US" dirty="0"/>
              <a:t>Can pass an object of a derived class to a formal parameter of the base class type</a:t>
            </a:r>
          </a:p>
          <a:p>
            <a:pPr eaLnBrk="1" hangingPunct="1"/>
            <a:r>
              <a:rPr lang="en-US" altLang="en-US" u="sng" dirty="0"/>
              <a:t>Compile-time binding</a:t>
            </a:r>
            <a:r>
              <a:rPr lang="en-US" altLang="en-US" dirty="0"/>
              <a:t>: the necessary code to call specific function is generated by compiler</a:t>
            </a:r>
          </a:p>
          <a:p>
            <a:pPr lvl="1" eaLnBrk="1" hangingPunct="1"/>
            <a:r>
              <a:rPr lang="en-US" altLang="en-US" dirty="0"/>
              <a:t>Also known as </a:t>
            </a:r>
            <a:r>
              <a:rPr lang="en-US" altLang="en-US" u="sng" dirty="0"/>
              <a:t>static binding</a:t>
            </a:r>
            <a:r>
              <a:rPr lang="en-US" altLang="en-US" dirty="0"/>
              <a:t> or</a:t>
            </a:r>
            <a:r>
              <a:rPr lang="en-US" altLang="en-US" b="1" dirty="0"/>
              <a:t> </a:t>
            </a:r>
            <a:r>
              <a:rPr lang="en-US" altLang="en-US" u="sng" dirty="0"/>
              <a:t>early binding</a:t>
            </a:r>
          </a:p>
          <a:p>
            <a:pPr eaLnBrk="1" hangingPunct="1"/>
            <a:r>
              <a:rPr lang="en-US" altLang="en-US" u="sng" dirty="0"/>
              <a:t>Virtual function</a:t>
            </a:r>
            <a:r>
              <a:rPr lang="en-US" altLang="en-US" dirty="0"/>
              <a:t>: binding occurs at program execution time, not at compile time</a:t>
            </a:r>
          </a:p>
          <a:p>
            <a:pPr lvl="1" eaLnBrk="1" hangingPunct="1"/>
            <a:r>
              <a:rPr lang="en-US" altLang="en-US" dirty="0"/>
              <a:t>Declared with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(2 of 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74488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Run-time binding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Compiler does not generate code to call a specific function: it generates information to enable run-time system to generate specific code for the function call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Also known as </a:t>
            </a:r>
            <a:r>
              <a:rPr lang="en-US" altLang="en-US" u="sng" dirty="0"/>
              <a:t>late binding</a:t>
            </a:r>
            <a:r>
              <a:rPr lang="en-US" altLang="en-US" dirty="0"/>
              <a:t> or </a:t>
            </a:r>
            <a:r>
              <a:rPr lang="en-US" altLang="en-US" u="sng" dirty="0"/>
              <a:t>dynamic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Note: cannot pass an object of base class type to a formal parameter of the derived class 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(3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Values of a derived class object can be copied into a base class object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Slicing problem</a:t>
            </a:r>
            <a:r>
              <a:rPr lang="en-US" altLang="en-US" dirty="0"/>
              <a:t>: if derived class has more data members than base class, some data could be lost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Solution: use pointers for both base and derived class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Virtual Destructors (1 of 2)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r>
              <a:rPr lang="en-US" dirty="0"/>
              <a:t>Classes with pointer member variables should have the destructor</a:t>
            </a:r>
          </a:p>
          <a:p>
            <a:pPr lvl="1"/>
            <a:r>
              <a:rPr lang="en-US" dirty="0"/>
              <a:t>Destructor should deallocate storage for dynamic objects</a:t>
            </a:r>
          </a:p>
          <a:p>
            <a:r>
              <a:rPr lang="en-US" dirty="0"/>
              <a:t>If a derived class object is passed to a formal parameter of the base class type, destructor of the base class executes</a:t>
            </a:r>
          </a:p>
          <a:p>
            <a:pPr lvl="1"/>
            <a:r>
              <a:rPr lang="en-US" dirty="0"/>
              <a:t>Regardless of whether object is passed by reference or by value</a:t>
            </a:r>
          </a:p>
          <a:p>
            <a:r>
              <a:rPr lang="en-US" dirty="0"/>
              <a:t>Solution: use a </a:t>
            </a:r>
            <a:r>
              <a:rPr lang="en-US" u="sng" dirty="0"/>
              <a:t>virtual destructor</a:t>
            </a:r>
            <a:r>
              <a:rPr lang="en-US" dirty="0"/>
              <a:t> (base class)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Virtual Destructors (2 of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668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Virtual destructor</a:t>
            </a:r>
            <a:r>
              <a:rPr lang="en-US" altLang="en-US" dirty="0"/>
              <a:t> of a base class automatically makes the destructor of a derived class virtual</a:t>
            </a:r>
          </a:p>
          <a:p>
            <a:pPr lvl="1" eaLnBrk="1" hangingPunct="1"/>
            <a:r>
              <a:rPr lang="en-US" altLang="en-US" dirty="0"/>
              <a:t>After executing the destructor of the derived class, the destructor of the base class executes</a:t>
            </a:r>
          </a:p>
          <a:p>
            <a:pPr eaLnBrk="1" hangingPunct="1"/>
            <a:r>
              <a:rPr lang="en-US" altLang="en-US" dirty="0"/>
              <a:t>If a base class contains virtual functions, make the destructor of the base class virtual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Abstract Classes and Pure Virtual Functions (1 of 2)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9420"/>
          </a:xfrm>
        </p:spPr>
        <p:txBody>
          <a:bodyPr/>
          <a:lstStyle/>
          <a:p>
            <a:r>
              <a:rPr lang="en-US" dirty="0"/>
              <a:t>New classes can be derived through inheritance without designing them from scratch</a:t>
            </a:r>
          </a:p>
          <a:p>
            <a:r>
              <a:rPr lang="en-US" dirty="0"/>
              <a:t>Derived classes:</a:t>
            </a:r>
          </a:p>
          <a:p>
            <a:pPr lvl="1"/>
            <a:r>
              <a:rPr lang="en-US" dirty="0"/>
              <a:t>Inherit existing members of base class</a:t>
            </a:r>
          </a:p>
          <a:p>
            <a:pPr lvl="1"/>
            <a:r>
              <a:rPr lang="en-US" dirty="0"/>
              <a:t>Can add their own members</a:t>
            </a:r>
          </a:p>
          <a:p>
            <a:pPr lvl="1"/>
            <a:r>
              <a:rPr lang="en-US" dirty="0"/>
              <a:t>Can redefine or override public and protected member functions</a:t>
            </a:r>
          </a:p>
          <a:p>
            <a:r>
              <a:rPr lang="en-US" dirty="0"/>
              <a:t>Base class can contain functions that you would want each derived class to implement</a:t>
            </a:r>
          </a:p>
          <a:p>
            <a:pPr lvl="1"/>
            <a:r>
              <a:rPr lang="en-US" dirty="0"/>
              <a:t>However, base class may contain functions that may not have meaningful definitions in the base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 Classes and Pure Virtual Functions (2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9777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Pure virtual functions</a:t>
            </a:r>
            <a:r>
              <a:rPr lang="en-US" altLang="en-US" dirty="0"/>
              <a:t> do not have definitions (bodies have no code)</a:t>
            </a:r>
          </a:p>
          <a:p>
            <a:pPr eaLnBrk="1" hangingPunct="1"/>
            <a:r>
              <a:rPr lang="en-US" altLang="en-US" dirty="0"/>
              <a:t>Example:  </a:t>
            </a:r>
          </a:p>
          <a:p>
            <a:pPr marL="347663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draw() = 0;</a:t>
            </a: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abstract class</a:t>
            </a:r>
            <a:r>
              <a:rPr lang="en-US" altLang="en-US" dirty="0"/>
              <a:t> is a class with one or more virtual functions</a:t>
            </a:r>
          </a:p>
          <a:p>
            <a:pPr lvl="1" eaLnBrk="1" hangingPunct="1"/>
            <a:r>
              <a:rPr lang="en-US" altLang="en-US" dirty="0"/>
              <a:t>It can contain instance variables, constructors, and functions that are not pure virtual</a:t>
            </a:r>
          </a:p>
          <a:p>
            <a:pPr lvl="1"/>
            <a:r>
              <a:rPr lang="en-US" altLang="en-US" dirty="0"/>
              <a:t>It must provide the definitions of the constructor and functions that are not pure virtual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(3 of 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63614"/>
          </a:xfrm>
        </p:spPr>
        <p:txBody>
          <a:bodyPr/>
          <a:lstStyle/>
          <a:p>
            <a:pPr lvl="1"/>
            <a:r>
              <a:rPr lang="en-US" altLang="en-US" dirty="0"/>
              <a:t>Become familiar with the shallow and deep copies of data</a:t>
            </a:r>
          </a:p>
          <a:p>
            <a:pPr lvl="1"/>
            <a:r>
              <a:rPr lang="en-US" altLang="en-US" dirty="0"/>
              <a:t>Discover the peculiarities of classes with pointer member variables</a:t>
            </a:r>
          </a:p>
          <a:p>
            <a:pPr lvl="1"/>
            <a:r>
              <a:rPr lang="en-US" altLang="en-US" dirty="0"/>
              <a:t>Learn about virtual functions</a:t>
            </a:r>
          </a:p>
          <a:p>
            <a:pPr lvl="1"/>
            <a:r>
              <a:rPr lang="en-US" altLang="en-US" dirty="0"/>
              <a:t>Become aware of abstract </a:t>
            </a:r>
            <a:r>
              <a:rPr lang="en-US" altLang="en-US" dirty="0" smtClean="0"/>
              <a:t>classes</a:t>
            </a:r>
          </a:p>
          <a:p>
            <a:pPr lvl="1"/>
            <a:r>
              <a:rPr lang="en-US" altLang="en-US" dirty="0" smtClean="0"/>
              <a:t>Learn about array based lists and the basic operations on them</a:t>
            </a:r>
            <a:endParaRPr lang="en-US" altLang="en-US" dirty="0"/>
          </a:p>
          <a:p>
            <a:pPr lvl="1"/>
            <a:r>
              <a:rPr lang="en-US" altLang="en-US" dirty="0"/>
              <a:t>Examine the relationship between the address of operator and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Array-Based Lists (1 </a:t>
            </a:r>
            <a:r>
              <a:rPr lang="en-US" altLang="en-US" dirty="0"/>
              <a:t>of </a:t>
            </a:r>
            <a:r>
              <a:rPr lang="en-US" altLang="en-US" dirty="0" smtClean="0"/>
              <a:t>3)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925964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List</a:t>
            </a:r>
            <a:r>
              <a:rPr lang="en-US" altLang="en-US" dirty="0" smtClean="0"/>
              <a:t> is a collection of elements of the same type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Common set of list operations</a:t>
            </a:r>
          </a:p>
          <a:p>
            <a:pPr lvl="1"/>
            <a:r>
              <a:rPr lang="en-US" dirty="0" smtClean="0">
                <a:latin typeface="WarnockPro-Regular"/>
              </a:rPr>
              <a:t>1. Create </a:t>
            </a:r>
            <a:r>
              <a:rPr lang="en-US" dirty="0">
                <a:latin typeface="WarnockPro-Regular"/>
              </a:rPr>
              <a:t>the list. The list is initialized to an empty state.</a:t>
            </a:r>
          </a:p>
          <a:p>
            <a:pPr lvl="1"/>
            <a:r>
              <a:rPr lang="en-US" dirty="0">
                <a:latin typeface="WarnockPro-Regular"/>
              </a:rPr>
              <a:t>2. Determine whether the list is empty.</a:t>
            </a:r>
          </a:p>
          <a:p>
            <a:pPr lvl="1"/>
            <a:r>
              <a:rPr lang="en-US" dirty="0">
                <a:latin typeface="WarnockPro-Regular"/>
              </a:rPr>
              <a:t>3. Determine whether the list is full.</a:t>
            </a:r>
          </a:p>
          <a:p>
            <a:pPr lvl="1"/>
            <a:r>
              <a:rPr lang="en-US" dirty="0">
                <a:latin typeface="WarnockPro-Regular"/>
              </a:rPr>
              <a:t>4. Find the size of the list.</a:t>
            </a:r>
          </a:p>
          <a:p>
            <a:pPr lvl="1"/>
            <a:r>
              <a:rPr lang="en-US" dirty="0">
                <a:latin typeface="WarnockPro-Regular"/>
              </a:rPr>
              <a:t>5. Destroy, or clear, the list.</a:t>
            </a:r>
          </a:p>
          <a:p>
            <a:pPr lvl="1"/>
            <a:r>
              <a:rPr lang="en-US" dirty="0">
                <a:latin typeface="WarnockPro-Regular"/>
              </a:rPr>
              <a:t>6. Determine whether an item is the same as a given list element.</a:t>
            </a:r>
          </a:p>
          <a:p>
            <a:pPr lvl="1"/>
            <a:r>
              <a:rPr lang="en-US" dirty="0">
                <a:latin typeface="WarnockPro-Regular"/>
              </a:rPr>
              <a:t>7. Insert an item in the list at the specified location.</a:t>
            </a:r>
          </a:p>
          <a:p>
            <a:pPr lvl="1"/>
            <a:r>
              <a:rPr lang="en-US" dirty="0">
                <a:latin typeface="WarnockPro-Regular"/>
              </a:rPr>
              <a:t>8. Remove an item from the list at the specified location.</a:t>
            </a:r>
          </a:p>
          <a:p>
            <a:pPr lvl="1"/>
            <a:r>
              <a:rPr lang="en-US" dirty="0">
                <a:latin typeface="WarnockPro-Regular"/>
              </a:rPr>
              <a:t>9. Replace an item at the specified location with another item.</a:t>
            </a:r>
          </a:p>
          <a:p>
            <a:pPr lvl="1"/>
            <a:r>
              <a:rPr lang="en-US" dirty="0">
                <a:latin typeface="WarnockPro-Regular"/>
              </a:rPr>
              <a:t>10. Retrieve an item from the list at the specified </a:t>
            </a:r>
            <a:r>
              <a:rPr lang="en-US" dirty="0" smtClean="0">
                <a:latin typeface="WarnockPro-Regular"/>
              </a:rPr>
              <a:t>location.</a:t>
            </a:r>
          </a:p>
          <a:p>
            <a:pPr lvl="1"/>
            <a:r>
              <a:rPr lang="en-US" dirty="0" smtClean="0">
                <a:latin typeface="WarnockPro-Regular"/>
              </a:rPr>
              <a:t>11. Search </a:t>
            </a:r>
            <a:r>
              <a:rPr lang="en-US" dirty="0">
                <a:latin typeface="WarnockPro-Regular"/>
              </a:rPr>
              <a:t>the list for a given item.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007127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55C91"/>
                </a:solidFill>
              </a:rPr>
              <a:t>Array-Based Lists </a:t>
            </a:r>
            <a:r>
              <a:rPr lang="en-US" altLang="en-US" dirty="0" smtClean="0">
                <a:solidFill>
                  <a:srgbClr val="055C91"/>
                </a:solidFill>
              </a:rPr>
              <a:t>(2 </a:t>
            </a:r>
            <a:r>
              <a:rPr lang="en-US" altLang="en-US" dirty="0">
                <a:solidFill>
                  <a:srgbClr val="055C91"/>
                </a:solidFill>
              </a:rPr>
              <a:t>of </a:t>
            </a:r>
            <a:r>
              <a:rPr lang="en-US" altLang="en-US" dirty="0" smtClean="0">
                <a:solidFill>
                  <a:srgbClr val="055C91"/>
                </a:solidFill>
              </a:rPr>
              <a:t>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8469" y="5213023"/>
            <a:ext cx="4572000" cy="297004"/>
          </a:xfrm>
        </p:spPr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12-22 UML diagram for the </a:t>
            </a:r>
            <a:r>
              <a:rPr lang="en-US" b="1" dirty="0" smtClean="0"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027" name="Picture 3" descr="Figure 12-22 UML diagram for the class arrayListType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69" y="1329179"/>
            <a:ext cx="5744494" cy="38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35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Array-Based Lists (3 </a:t>
            </a:r>
            <a:r>
              <a:rPr lang="en-US" altLang="en-US" dirty="0"/>
              <a:t>of </a:t>
            </a:r>
            <a:r>
              <a:rPr lang="en-US" altLang="en-US" dirty="0" smtClean="0"/>
              <a:t>3)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3121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Lists can be unordered or ordered</a:t>
            </a:r>
          </a:p>
          <a:p>
            <a:pPr eaLnBrk="1" hangingPunct="1"/>
            <a:r>
              <a:rPr lang="en-US" altLang="en-US" dirty="0" smtClean="0"/>
              <a:t>Either type can be derived from abstract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Ordered list includes function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cs typeface="Courier New" panose="02070309020205020404" pitchFamily="49" charset="0"/>
              </a:rPr>
              <a:t> to insert an item in its proper place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050" name="Picture 2" descr="Figure 12-23 Array li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3" y="3352800"/>
            <a:ext cx="6178734" cy="82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343399"/>
            <a:ext cx="4683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FIGURE </a:t>
            </a:r>
            <a:r>
              <a:rPr lang="en-US" sz="1400" dirty="0" smtClean="0">
                <a:latin typeface="+mn-lt"/>
              </a:rPr>
              <a:t>12-23 Array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and Classes 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2684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 operator can create aliases to an object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x;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&amp;y = x;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</a:rPr>
              <a:t>//x and y refer to the same memory location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</a:rPr>
              <a:t>//y is like a constant pointer variabl</a:t>
            </a:r>
            <a:r>
              <a:rPr lang="en-US" altLang="en-US" sz="1800" b="1" dirty="0">
                <a:latin typeface="Courier New" pitchFamily="49" charset="0"/>
              </a:rPr>
              <a:t>e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25;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  <a:cs typeface="Courier New" panose="02070309020205020404" pitchFamily="49" charset="0"/>
              </a:rPr>
              <a:t>//sets the value of y (and of x) to 25</a:t>
            </a:r>
          </a:p>
          <a:p>
            <a:pPr marL="344488" lvl="1" indent="3175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2 * x + 30; 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//updates value of x and 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and Classes (2 of 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can also be used to return the address of a private member variable of a class</a:t>
            </a:r>
          </a:p>
          <a:p>
            <a:pPr lvl="1" eaLnBrk="1" hangingPunct="1"/>
            <a:r>
              <a:rPr lang="en-US" altLang="en-US" dirty="0"/>
              <a:t>However, if you are not careful, this operation can result in serious errors in the program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2)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56223"/>
          </a:xfrm>
        </p:spPr>
        <p:txBody>
          <a:bodyPr/>
          <a:lstStyle/>
          <a:p>
            <a:pPr eaLnBrk="1" hangingPunct="1"/>
            <a:r>
              <a:rPr lang="en-US" altLang="en-US" dirty="0"/>
              <a:t>Pointer variables contain the addresses of other variables as their values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Declare a pointer variable with an asterisk,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, between the data type and the variable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Address of operator (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) returns the address of its operand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Unary operator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is the dereferencing operator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Member access operator (</a:t>
            </a:r>
            <a:r>
              <a:rPr lang="en-US" altLang="en-US" b="1" dirty="0">
                <a:latin typeface="Courier New" pitchFamily="49" charset="0"/>
              </a:rPr>
              <a:t>-&gt;</a:t>
            </a:r>
            <a:r>
              <a:rPr lang="en-US" altLang="en-US" dirty="0"/>
              <a:t>)  accesses the object component pointed to by a pointer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2)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13526"/>
          </a:xfrm>
        </p:spPr>
        <p:txBody>
          <a:bodyPr/>
          <a:lstStyle/>
          <a:p>
            <a:pPr eaLnBrk="1" hangingPunct="1">
              <a:spcBef>
                <a:spcPct val="17000"/>
              </a:spcBef>
            </a:pPr>
            <a:r>
              <a:rPr lang="en-US" altLang="en-US" dirty="0"/>
              <a:t>Dynamic variable: created during execution</a:t>
            </a:r>
          </a:p>
          <a:p>
            <a:pPr lvl="1" eaLnBrk="1" hangingPunct="1">
              <a:spcBef>
                <a:spcPct val="17000"/>
              </a:spcBef>
            </a:pPr>
            <a:r>
              <a:rPr lang="en-US" altLang="en-US" dirty="0"/>
              <a:t>Created using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</a:t>
            </a:r>
          </a:p>
          <a:p>
            <a:pPr lvl="1" eaLnBrk="1" hangingPunct="1">
              <a:spcBef>
                <a:spcPct val="17000"/>
              </a:spcBef>
            </a:pPr>
            <a:r>
              <a:rPr lang="en-US" altLang="en-US" dirty="0"/>
              <a:t>Deallocated using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Shallow copy: two or more pointers of the same type point to the same memory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Deep copy: two or more pointers of the same type have their own copies of the data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Binding of virtual functions occurs at execution time (dynamic or run-time binding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A list is a collection of elements of the same type. Can be ordered or unordered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Common set of list operations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Data Type and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31216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pointer variable</a:t>
            </a:r>
            <a:r>
              <a:rPr lang="en-US" altLang="en-US" dirty="0"/>
              <a:t> is a variable whose content is a memory address</a:t>
            </a:r>
          </a:p>
          <a:p>
            <a:pPr eaLnBrk="1" hangingPunct="1"/>
            <a:r>
              <a:rPr lang="en-US" altLang="en-US" dirty="0"/>
              <a:t>No name is associated with the pointer data type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Pointer Variables (1 of 2)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/>
          <a:p>
            <a:r>
              <a:rPr lang="en-US" dirty="0"/>
              <a:t>The general syntax to declare a pointer variable is:</a:t>
            </a:r>
          </a:p>
        </p:txBody>
      </p:sp>
      <p:pic>
        <p:nvPicPr>
          <p:cNvPr id="8199" name="Picture 7" descr="dataType *identifie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981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677195"/>
            <a:ext cx="8415338" cy="2885405"/>
          </a:xfrm>
        </p:spPr>
        <p:txBody>
          <a:bodyPr/>
          <a:lstStyle/>
          <a:p>
            <a:r>
              <a:rPr lang="en-US" dirty="0"/>
              <a:t>The statements below each declare a pointer: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*ch;</a:t>
            </a:r>
          </a:p>
          <a:p>
            <a:r>
              <a:rPr lang="en-US" dirty="0"/>
              <a:t>These statements are equivalent: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*p;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 p; 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Pointer Variables (2 of 2)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59217"/>
          </a:xfrm>
        </p:spPr>
        <p:txBody>
          <a:bodyPr/>
          <a:lstStyle/>
          <a:p>
            <a:pPr eaLnBrk="1" hangingPunct="1"/>
            <a:r>
              <a:rPr lang="en-US" altLang="en-US" dirty="0"/>
              <a:t>In the statement:</a:t>
            </a:r>
          </a:p>
          <a:p>
            <a:pPr marL="177800" lvl="1" indent="0" eaLnBrk="1" hangingPunct="1">
              <a:buFont typeface="Arial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* p, q;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is a pointer variable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q</a:t>
            </a:r>
            <a:r>
              <a:rPr lang="en-US" altLang="en-US" dirty="0"/>
              <a:t> is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To avoid confusion, attach the character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to the variable name:</a:t>
            </a:r>
          </a:p>
          <a:p>
            <a:pPr marL="344488" indent="3175" eaLnBrk="1" hangingPunct="1">
              <a:buFontTx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*p, q;</a:t>
            </a:r>
          </a:p>
          <a:p>
            <a:pPr marL="344488" indent="3175" eaLnBrk="1" hangingPunct="1">
              <a:spcBef>
                <a:spcPts val="600"/>
              </a:spcBef>
              <a:buFontTx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*p, *q;</a:t>
            </a:r>
            <a:endParaRPr lang="en-US"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(</a:t>
            </a:r>
            <a:r>
              <a:rPr lang="en-US" altLang="en-US" dirty="0">
                <a:latin typeface="Courier New" pitchFamily="49" charset="0"/>
              </a:rPr>
              <a:t>&amp;</a:t>
            </a:r>
            <a:r>
              <a:rPr lang="en-US" altLang="en-US" dirty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1758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Address of operator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/>
              <a:t>):</a:t>
            </a:r>
          </a:p>
          <a:p>
            <a:pPr lvl="1" eaLnBrk="1" hangingPunct="1">
              <a:defRPr/>
            </a:pPr>
            <a:r>
              <a:rPr lang="en-US" dirty="0"/>
              <a:t>A unary operator that returns the address of its operand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x;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*p;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 = &amp;x;  </a:t>
            </a:r>
            <a:r>
              <a:rPr lang="en-US" b="1" dirty="0">
                <a:solidFill>
                  <a:srgbClr val="00A589"/>
                </a:solidFill>
                <a:latin typeface="Courier New" pitchFamily="49" charset="0"/>
              </a:rPr>
              <a:t>//Assigns the address of x to 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Dereferencing Operator (*)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Dereferencing operator</a:t>
            </a:r>
            <a:r>
              <a:rPr lang="en-US" dirty="0"/>
              <a:t> (or </a:t>
            </a:r>
            <a:r>
              <a:rPr lang="en-US" u="sng" dirty="0"/>
              <a:t>indirection operator</a:t>
            </a:r>
            <a:r>
              <a:rPr lang="en-US" dirty="0"/>
              <a:t>):</a:t>
            </a:r>
          </a:p>
          <a:p>
            <a:pPr lvl="1">
              <a:defRPr/>
            </a:pPr>
            <a:r>
              <a:rPr lang="en-US" dirty="0"/>
              <a:t>When used as a unary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refers to object to which its operand points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cout &lt;&lt; *p &lt;&lt; endl;</a:t>
            </a:r>
          </a:p>
          <a:p>
            <a:pPr lvl="1">
              <a:defRPr/>
            </a:pPr>
            <a:r>
              <a:rPr lang="en-US" dirty="0"/>
              <a:t>Prints the value stored in the memory location pointed to by </a:t>
            </a:r>
            <a:r>
              <a:rPr lang="en-US" b="1" dirty="0">
                <a:latin typeface="Courier New" pitchFamily="49" charset="0"/>
              </a:rPr>
              <a:t>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4776</Words>
  <Application>Microsoft Office PowerPoint</Application>
  <PresentationFormat>On-screen Show (4:3)</PresentationFormat>
  <Paragraphs>398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Malik_cpp</vt:lpstr>
      <vt:lpstr>Office Theme</vt:lpstr>
      <vt:lpstr>Chapter 12</vt:lpstr>
      <vt:lpstr>Objectives (1 of 3)</vt:lpstr>
      <vt:lpstr>Objectives (2 of 3)</vt:lpstr>
      <vt:lpstr>Objectives (3 of 3)</vt:lpstr>
      <vt:lpstr>Pointer Data Type and Pointer Variables</vt:lpstr>
      <vt:lpstr>Declaring Pointer Variables (1 of 2)</vt:lpstr>
      <vt:lpstr>Declaring Pointer Variables (2 of 2)</vt:lpstr>
      <vt:lpstr>Address of Operator (&amp;)</vt:lpstr>
      <vt:lpstr>Dereferencing Operator (*)</vt:lpstr>
      <vt:lpstr>Classes, structs, and Pointer Variables (1 of 3)</vt:lpstr>
      <vt:lpstr>Classes, structs, and Pointer Variables (2 of 3)</vt:lpstr>
      <vt:lpstr>Classes, structs, and Pointer Variables (3 of 3)</vt:lpstr>
      <vt:lpstr>Initializing Pointer Variables</vt:lpstr>
      <vt:lpstr>Dynamic Variables</vt:lpstr>
      <vt:lpstr>Operator new (1 of 2)</vt:lpstr>
      <vt:lpstr>Operator new (2 of 2)</vt:lpstr>
      <vt:lpstr>Operator delete</vt:lpstr>
      <vt:lpstr>Operations on Pointer Variables (1 of 2)</vt:lpstr>
      <vt:lpstr>Operations on Pointer Variables (2 of 2)</vt:lpstr>
      <vt:lpstr>Dynamic Arrays (1 of 2)</vt:lpstr>
      <vt:lpstr>Dynamic Arrays (2 of 2)</vt:lpstr>
      <vt:lpstr>Functions and Pointers</vt:lpstr>
      <vt:lpstr>Pointers and Function Return Values</vt:lpstr>
      <vt:lpstr>Dynamic Two-Dimensional Arrays</vt:lpstr>
      <vt:lpstr>Shallow versus Deep Copy and Pointers</vt:lpstr>
      <vt:lpstr>Classes and Pointers: Some Peculiarities (1 of 2)</vt:lpstr>
      <vt:lpstr>Classes and Pointers: Some Peculiarities (2 of 2)</vt:lpstr>
      <vt:lpstr>Destructor</vt:lpstr>
      <vt:lpstr>Assignment Operator</vt:lpstr>
      <vt:lpstr>Copy Constructor (1 of 3)</vt:lpstr>
      <vt:lpstr>Copy Constructor (2 of 3)</vt:lpstr>
      <vt:lpstr>Copy Constructor (3 of 3)</vt:lpstr>
      <vt:lpstr>Inheritance, Pointers, and Virtual Functions (1 of 3)</vt:lpstr>
      <vt:lpstr>Inheritance, Pointers, and Virtual Functions (2 of 3)</vt:lpstr>
      <vt:lpstr>Inheritance, Pointers, and Virtual Functions (3 of 3)</vt:lpstr>
      <vt:lpstr>Classes and Virtual Destructors (1 of 2)</vt:lpstr>
      <vt:lpstr>Classes and Virtual Destructors (2 of 2)</vt:lpstr>
      <vt:lpstr>Abstract Classes and Pure Virtual Functions (1 of 2)</vt:lpstr>
      <vt:lpstr>Abstract Classes and Pure Virtual Functions (2 of 2)</vt:lpstr>
      <vt:lpstr>Array-Based Lists (1 of 3)</vt:lpstr>
      <vt:lpstr>Array-Based Lists (2 of 3)</vt:lpstr>
      <vt:lpstr>Array-Based Lists (3 of 3)</vt:lpstr>
      <vt:lpstr>Address of Operator and Classes (1 of 2)</vt:lpstr>
      <vt:lpstr>Address of Operator and Classes (2 of 2)</vt:lpstr>
      <vt:lpstr>Quick Review (1 of 2)</vt:lpstr>
      <vt:lpstr>Quick Review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PaulRefurb</cp:lastModifiedBy>
  <cp:revision>320</cp:revision>
  <cp:lastPrinted>2009-04-22T19:24:48Z</cp:lastPrinted>
  <dcterms:created xsi:type="dcterms:W3CDTF">2002-08-17T04:45:29Z</dcterms:created>
  <dcterms:modified xsi:type="dcterms:W3CDTF">2017-01-25T17:33:53Z</dcterms:modified>
</cp:coreProperties>
</file>