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a91328b8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7a91328b8c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a91328b8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7a91328b8c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a91328b8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7a91328b8c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7a91328b8c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a91328b8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7a91328b8c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a91328b8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3" name="Shape 23"/>
        <p:cNvGrpSpPr/>
        <p:nvPr/>
      </p:nvGrpSpPr>
      <p:grpSpPr>
        <a:xfrm>
          <a:off x="0" y="0"/>
          <a:ext cx="0" cy="0"/>
          <a:chOff x="0" y="0"/>
          <a:chExt cx="0" cy="0"/>
        </a:xfrm>
      </p:grpSpPr>
      <p:sp>
        <p:nvSpPr>
          <p:cNvPr id="24" name="Google Shape;24;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8" name="Shape 28"/>
        <p:cNvGrpSpPr/>
        <p:nvPr/>
      </p:nvGrpSpPr>
      <p:grpSpPr>
        <a:xfrm>
          <a:off x="0" y="0"/>
          <a:ext cx="0" cy="0"/>
          <a:chOff x="0" y="0"/>
          <a:chExt cx="0" cy="0"/>
        </a:xfrm>
      </p:grpSpPr>
      <p:sp>
        <p:nvSpPr>
          <p:cNvPr id="29" name="Google Shape;29;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4" name="Shape 34"/>
        <p:cNvGrpSpPr/>
        <p:nvPr/>
      </p:nvGrpSpPr>
      <p:grpSpPr>
        <a:xfrm>
          <a:off x="0" y="0"/>
          <a:ext cx="0" cy="0"/>
          <a:chOff x="0" y="0"/>
          <a:chExt cx="0" cy="0"/>
        </a:xfrm>
      </p:grpSpPr>
      <p:sp>
        <p:nvSpPr>
          <p:cNvPr id="35" name="Google Shape;3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1" name="Shape 41"/>
        <p:cNvGrpSpPr/>
        <p:nvPr/>
      </p:nvGrpSpPr>
      <p:grpSpPr>
        <a:xfrm>
          <a:off x="0" y="0"/>
          <a:ext cx="0" cy="0"/>
          <a:chOff x="0" y="0"/>
          <a:chExt cx="0" cy="0"/>
        </a:xfrm>
      </p:grpSpPr>
      <p:sp>
        <p:nvSpPr>
          <p:cNvPr id="42" name="Google Shape;42;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a:off x="571500" y="1528762"/>
            <a:ext cx="11049000" cy="3800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b="1" lang="en-US"/>
              <a:t>Summary of the relationships in the ER</a:t>
            </a:r>
            <a:endParaRPr/>
          </a:p>
        </p:txBody>
      </p:sp>
      <p:sp>
        <p:nvSpPr>
          <p:cNvPr id="137" name="Google Shape;137;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chemeClr val="dk1"/>
              </a:buClr>
              <a:buSzPts val="1540"/>
              <a:buChar char="•"/>
            </a:pPr>
            <a:r>
              <a:rPr lang="en-US" sz="1540"/>
              <a:t>1:1 Relationships</a:t>
            </a:r>
            <a:endParaRPr/>
          </a:p>
          <a:p>
            <a:pPr indent="-228600" lvl="0" marL="228600" rtl="0" algn="l">
              <a:lnSpc>
                <a:spcPct val="70000"/>
              </a:lnSpc>
              <a:spcBef>
                <a:spcPts val="1000"/>
              </a:spcBef>
              <a:spcAft>
                <a:spcPts val="0"/>
              </a:spcAft>
              <a:buClr>
                <a:schemeClr val="dk1"/>
              </a:buClr>
              <a:buSzPts val="1540"/>
              <a:buChar char="•"/>
            </a:pPr>
            <a:r>
              <a:rPr lang="en-US" sz="1540"/>
              <a:t>Customer and Customer_Account</a:t>
            </a:r>
            <a:endParaRPr sz="1540"/>
          </a:p>
          <a:p>
            <a:pPr indent="-228600" lvl="0" marL="228600" rtl="0" algn="l">
              <a:lnSpc>
                <a:spcPct val="70000"/>
              </a:lnSpc>
              <a:spcBef>
                <a:spcPts val="1000"/>
              </a:spcBef>
              <a:spcAft>
                <a:spcPts val="0"/>
              </a:spcAft>
              <a:buClr>
                <a:schemeClr val="dk1"/>
              </a:buClr>
              <a:buSzPts val="1540"/>
              <a:buChar char="•"/>
            </a:pPr>
            <a:r>
              <a:rPr lang="en-US" sz="1540"/>
              <a:t>Hotels and Manager</a:t>
            </a:r>
            <a:endParaRPr/>
          </a:p>
          <a:p>
            <a:pPr indent="0" lvl="0" marL="0" rtl="0" algn="l">
              <a:lnSpc>
                <a:spcPct val="70000"/>
              </a:lnSpc>
              <a:spcBef>
                <a:spcPts val="1000"/>
              </a:spcBef>
              <a:spcAft>
                <a:spcPts val="0"/>
              </a:spcAft>
              <a:buClr>
                <a:schemeClr val="dk1"/>
              </a:buClr>
              <a:buSzPts val="1540"/>
              <a:buNone/>
            </a:pPr>
            <a:r>
              <a:t/>
            </a:r>
            <a:endParaRPr sz="1540"/>
          </a:p>
          <a:p>
            <a:pPr indent="-228600" lvl="0" marL="228600" rtl="0" algn="l">
              <a:lnSpc>
                <a:spcPct val="70000"/>
              </a:lnSpc>
              <a:spcBef>
                <a:spcPts val="1000"/>
              </a:spcBef>
              <a:spcAft>
                <a:spcPts val="0"/>
              </a:spcAft>
              <a:buClr>
                <a:schemeClr val="dk1"/>
              </a:buClr>
              <a:buSzPts val="1540"/>
              <a:buChar char="•"/>
            </a:pPr>
            <a:r>
              <a:rPr lang="en-US" sz="1540"/>
              <a:t>1:N Relationships</a:t>
            </a:r>
            <a:endParaRPr/>
          </a:p>
          <a:p>
            <a:pPr indent="-228600" lvl="0" marL="228600" rtl="0" algn="l">
              <a:lnSpc>
                <a:spcPct val="70000"/>
              </a:lnSpc>
              <a:spcBef>
                <a:spcPts val="1000"/>
              </a:spcBef>
              <a:spcAft>
                <a:spcPts val="0"/>
              </a:spcAft>
              <a:buClr>
                <a:schemeClr val="dk1"/>
              </a:buClr>
              <a:buSzPts val="1540"/>
              <a:buChar char="•"/>
            </a:pPr>
            <a:r>
              <a:rPr lang="en-US" sz="1540"/>
              <a:t>Hotels and Offers</a:t>
            </a:r>
            <a:endParaRPr/>
          </a:p>
          <a:p>
            <a:pPr indent="-228600" lvl="0" marL="228600" rtl="0" algn="l">
              <a:lnSpc>
                <a:spcPct val="70000"/>
              </a:lnSpc>
              <a:spcBef>
                <a:spcPts val="1000"/>
              </a:spcBef>
              <a:spcAft>
                <a:spcPts val="0"/>
              </a:spcAft>
              <a:buClr>
                <a:schemeClr val="dk1"/>
              </a:buClr>
              <a:buSzPts val="1540"/>
              <a:buChar char="•"/>
            </a:pPr>
            <a:r>
              <a:rPr lang="en-US" sz="1540"/>
              <a:t>Hotels and Tax_percentage</a:t>
            </a:r>
            <a:endParaRPr sz="1540"/>
          </a:p>
          <a:p>
            <a:pPr indent="-228600" lvl="0" marL="228600" rtl="0" algn="l">
              <a:lnSpc>
                <a:spcPct val="70000"/>
              </a:lnSpc>
              <a:spcBef>
                <a:spcPts val="1000"/>
              </a:spcBef>
              <a:spcAft>
                <a:spcPts val="0"/>
              </a:spcAft>
              <a:buClr>
                <a:schemeClr val="dk1"/>
              </a:buClr>
              <a:buSzPts val="1540"/>
              <a:buChar char="•"/>
            </a:pPr>
            <a:r>
              <a:rPr lang="en-US" sz="1540"/>
              <a:t>Customer_Account and Payments_Type</a:t>
            </a:r>
            <a:endParaRPr sz="1540"/>
          </a:p>
          <a:p>
            <a:pPr indent="0" lvl="0" marL="0" rtl="0" algn="l">
              <a:lnSpc>
                <a:spcPct val="70000"/>
              </a:lnSpc>
              <a:spcBef>
                <a:spcPts val="1000"/>
              </a:spcBef>
              <a:spcAft>
                <a:spcPts val="0"/>
              </a:spcAft>
              <a:buClr>
                <a:schemeClr val="dk1"/>
              </a:buClr>
              <a:buSzPts val="1540"/>
              <a:buNone/>
            </a:pPr>
            <a:r>
              <a:rPr lang="en-US" sz="1540"/>
              <a:t>…….</a:t>
            </a:r>
            <a:endParaRPr/>
          </a:p>
          <a:p>
            <a:pPr indent="0" lvl="0" marL="0" rtl="0" algn="l">
              <a:lnSpc>
                <a:spcPct val="70000"/>
              </a:lnSpc>
              <a:spcBef>
                <a:spcPts val="1000"/>
              </a:spcBef>
              <a:spcAft>
                <a:spcPts val="0"/>
              </a:spcAft>
              <a:buClr>
                <a:schemeClr val="dk1"/>
              </a:buClr>
              <a:buSzPts val="1540"/>
              <a:buNone/>
            </a:pPr>
            <a:r>
              <a:t/>
            </a:r>
            <a:endParaRPr sz="1540"/>
          </a:p>
          <a:p>
            <a:pPr indent="-228600" lvl="0" marL="228600" rtl="0" algn="l">
              <a:lnSpc>
                <a:spcPct val="70000"/>
              </a:lnSpc>
              <a:spcBef>
                <a:spcPts val="1000"/>
              </a:spcBef>
              <a:spcAft>
                <a:spcPts val="0"/>
              </a:spcAft>
              <a:buClr>
                <a:schemeClr val="dk1"/>
              </a:buClr>
              <a:buSzPts val="1540"/>
              <a:buChar char="•"/>
            </a:pPr>
            <a:r>
              <a:rPr lang="en-US" sz="1540"/>
              <a:t>M:N Relationships</a:t>
            </a:r>
            <a:endParaRPr/>
          </a:p>
          <a:p>
            <a:pPr indent="-228600" lvl="0" marL="228600" rtl="0" algn="l">
              <a:lnSpc>
                <a:spcPct val="70000"/>
              </a:lnSpc>
              <a:spcBef>
                <a:spcPts val="1000"/>
              </a:spcBef>
              <a:spcAft>
                <a:spcPts val="0"/>
              </a:spcAft>
              <a:buClr>
                <a:schemeClr val="dk1"/>
              </a:buClr>
              <a:buSzPts val="1540"/>
              <a:buChar char="•"/>
            </a:pPr>
            <a:r>
              <a:rPr lang="en-US" sz="1540"/>
              <a:t>Hotels and Places_to_visit</a:t>
            </a:r>
            <a:endParaRPr sz="1540"/>
          </a:p>
          <a:p>
            <a:pPr indent="-228600" lvl="0" marL="228600" rtl="0" algn="l">
              <a:lnSpc>
                <a:spcPct val="70000"/>
              </a:lnSpc>
              <a:spcBef>
                <a:spcPts val="1000"/>
              </a:spcBef>
              <a:spcAft>
                <a:spcPts val="0"/>
              </a:spcAft>
              <a:buClr>
                <a:schemeClr val="dk1"/>
              </a:buClr>
              <a:buSzPts val="1540"/>
              <a:buChar char="•"/>
            </a:pPr>
            <a:r>
              <a:rPr lang="en-US" sz="1540"/>
              <a:t>Customer_Account and Hotels (Has_Favourites)</a:t>
            </a:r>
            <a:endParaRPr/>
          </a:p>
          <a:p>
            <a:pPr indent="-228600" lvl="0" marL="228600" rtl="0" algn="l">
              <a:lnSpc>
                <a:spcPct val="70000"/>
              </a:lnSpc>
              <a:spcBef>
                <a:spcPts val="1000"/>
              </a:spcBef>
              <a:spcAft>
                <a:spcPts val="0"/>
              </a:spcAft>
              <a:buClr>
                <a:schemeClr val="dk1"/>
              </a:buClr>
              <a:buSzPts val="1540"/>
              <a:buChar char="•"/>
            </a:pPr>
            <a:r>
              <a:rPr lang="en-US" sz="1540"/>
              <a:t>Customer_Account and Hotels (Give_reviews_for)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214752" y="346075"/>
            <a:ext cx="5153025"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sz="2400"/>
              <a:t>Before</a:t>
            </a:r>
            <a:br>
              <a:rPr lang="en-US" sz="2400"/>
            </a:br>
            <a:r>
              <a:rPr lang="en-US" sz="2400"/>
              <a:t>Normalization</a:t>
            </a:r>
            <a:endParaRPr sz="2400"/>
          </a:p>
        </p:txBody>
      </p:sp>
      <p:pic>
        <p:nvPicPr>
          <p:cNvPr id="143" name="Google Shape;143;p23"/>
          <p:cNvPicPr preferRelativeResize="0"/>
          <p:nvPr/>
        </p:nvPicPr>
        <p:blipFill rotWithShape="1">
          <a:blip r:embed="rId3">
            <a:alphaModFix/>
          </a:blip>
          <a:srcRect b="0" l="0" r="0" t="0"/>
          <a:stretch/>
        </p:blipFill>
        <p:spPr>
          <a:xfrm>
            <a:off x="2367401" y="0"/>
            <a:ext cx="7457197" cy="685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258871" y="365125"/>
            <a:ext cx="3514725"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sz="2400"/>
              <a:t>After</a:t>
            </a:r>
            <a:br>
              <a:rPr lang="en-US" sz="2400"/>
            </a:br>
            <a:r>
              <a:rPr lang="en-US" sz="2400"/>
              <a:t>Normalization</a:t>
            </a:r>
            <a:endParaRPr sz="2400"/>
          </a:p>
        </p:txBody>
      </p:sp>
      <p:pic>
        <p:nvPicPr>
          <p:cNvPr id="149" name="Google Shape;149;p24"/>
          <p:cNvPicPr preferRelativeResize="0"/>
          <p:nvPr/>
        </p:nvPicPr>
        <p:blipFill rotWithShape="1">
          <a:blip r:embed="rId3">
            <a:alphaModFix/>
          </a:blip>
          <a:srcRect b="0" l="0" r="0" t="0"/>
          <a:stretch/>
        </p:blipFill>
        <p:spPr>
          <a:xfrm>
            <a:off x="2459146" y="-1"/>
            <a:ext cx="7273708" cy="685800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5"/>
          <p:cNvSpPr txBox="1"/>
          <p:nvPr>
            <p:ph type="ctrTitle"/>
          </p:nvPr>
        </p:nvSpPr>
        <p:spPr>
          <a:xfrm>
            <a:off x="1524000" y="255588"/>
            <a:ext cx="9144000" cy="858837"/>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lang="en-US" sz="5400"/>
              <a:t>PL\SQL Triggers</a:t>
            </a:r>
            <a:endParaRPr sz="5400"/>
          </a:p>
        </p:txBody>
      </p:sp>
      <p:sp>
        <p:nvSpPr>
          <p:cNvPr id="155" name="Google Shape;155;p25"/>
          <p:cNvSpPr txBox="1"/>
          <p:nvPr>
            <p:ph idx="1" type="subTitle"/>
          </p:nvPr>
        </p:nvSpPr>
        <p:spPr>
          <a:xfrm>
            <a:off x="657225" y="1266825"/>
            <a:ext cx="10963275" cy="49149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2400"/>
              <a:buNone/>
            </a:pPr>
            <a:r>
              <a:rPr lang="en-US"/>
              <a:t>Trigger to update the ratings of hotel</a:t>
            </a:r>
            <a:endParaRPr b="0"/>
          </a:p>
          <a:p>
            <a:pPr indent="0" lvl="0" marL="0" rtl="0" algn="l">
              <a:lnSpc>
                <a:spcPct val="80000"/>
              </a:lnSpc>
              <a:spcBef>
                <a:spcPts val="1000"/>
              </a:spcBef>
              <a:spcAft>
                <a:spcPts val="0"/>
              </a:spcAft>
              <a:buClr>
                <a:schemeClr val="dk1"/>
              </a:buClr>
              <a:buSzPts val="2400"/>
              <a:buNone/>
            </a:pPr>
            <a:r>
              <a:t/>
            </a:r>
            <a:endParaRPr b="0"/>
          </a:p>
          <a:p>
            <a:pPr indent="0" lvl="0" marL="0" rtl="0" algn="l">
              <a:lnSpc>
                <a:spcPct val="80000"/>
              </a:lnSpc>
              <a:spcBef>
                <a:spcPts val="1000"/>
              </a:spcBef>
              <a:spcAft>
                <a:spcPts val="0"/>
              </a:spcAft>
              <a:buClr>
                <a:schemeClr val="dk1"/>
              </a:buClr>
              <a:buSzPts val="2400"/>
              <a:buNone/>
            </a:pPr>
            <a:r>
              <a:rPr lang="en-US"/>
              <a:t>CREATE or REPLACE TRIGGER update_rating</a:t>
            </a:r>
            <a:endParaRPr b="0"/>
          </a:p>
          <a:p>
            <a:pPr indent="0" lvl="0" marL="0" rtl="0" algn="l">
              <a:lnSpc>
                <a:spcPct val="80000"/>
              </a:lnSpc>
              <a:spcBef>
                <a:spcPts val="1000"/>
              </a:spcBef>
              <a:spcAft>
                <a:spcPts val="0"/>
              </a:spcAft>
              <a:buClr>
                <a:schemeClr val="dk1"/>
              </a:buClr>
              <a:buSzPts val="2400"/>
              <a:buNone/>
            </a:pPr>
            <a:r>
              <a:rPr lang="en-US"/>
              <a:t>AFTER INSERT ON Give_reviews_for</a:t>
            </a:r>
            <a:endParaRPr/>
          </a:p>
          <a:p>
            <a:pPr indent="0" lvl="0" marL="0" rtl="0" algn="l">
              <a:lnSpc>
                <a:spcPct val="80000"/>
              </a:lnSpc>
              <a:spcBef>
                <a:spcPts val="1000"/>
              </a:spcBef>
              <a:spcAft>
                <a:spcPts val="0"/>
              </a:spcAft>
              <a:buClr>
                <a:schemeClr val="dk1"/>
              </a:buClr>
              <a:buSzPts val="2400"/>
              <a:buNone/>
            </a:pPr>
            <a:r>
              <a:rPr b="0" lang="en-US"/>
              <a:t>FOR EACH ROW</a:t>
            </a:r>
            <a:endParaRPr/>
          </a:p>
          <a:p>
            <a:pPr indent="0" lvl="0" marL="0" rtl="0" algn="l">
              <a:lnSpc>
                <a:spcPct val="80000"/>
              </a:lnSpc>
              <a:spcBef>
                <a:spcPts val="1000"/>
              </a:spcBef>
              <a:spcAft>
                <a:spcPts val="0"/>
              </a:spcAft>
              <a:buClr>
                <a:schemeClr val="dk1"/>
              </a:buClr>
              <a:buSzPts val="2400"/>
              <a:buNone/>
            </a:pPr>
            <a:r>
              <a:rPr b="0" lang="en-US"/>
              <a:t>BEGIN</a:t>
            </a:r>
            <a:endParaRPr/>
          </a:p>
          <a:p>
            <a:pPr indent="0" lvl="0" marL="0" rtl="0" algn="l">
              <a:lnSpc>
                <a:spcPct val="80000"/>
              </a:lnSpc>
              <a:spcBef>
                <a:spcPts val="1000"/>
              </a:spcBef>
              <a:spcAft>
                <a:spcPts val="0"/>
              </a:spcAft>
              <a:buClr>
                <a:schemeClr val="dk1"/>
              </a:buClr>
              <a:buSzPts val="2400"/>
              <a:buNone/>
            </a:pPr>
            <a:r>
              <a:rPr b="0" lang="en-US"/>
              <a:t>	</a:t>
            </a:r>
            <a:r>
              <a:rPr lang="en-US"/>
              <a:t>UPDATE Hotels SET rating= (SELECT AVG(rating) FROM Give_reviews_for WHERE Hotel_ID = :old.Hotel_ID);</a:t>
            </a:r>
            <a:endParaRPr/>
          </a:p>
          <a:p>
            <a:pPr indent="0" lvl="0" marL="0" rtl="0" algn="l">
              <a:lnSpc>
                <a:spcPct val="80000"/>
              </a:lnSpc>
              <a:spcBef>
                <a:spcPts val="1000"/>
              </a:spcBef>
              <a:spcAft>
                <a:spcPts val="0"/>
              </a:spcAft>
              <a:buClr>
                <a:schemeClr val="dk1"/>
              </a:buClr>
              <a:buSzPts val="2400"/>
              <a:buNone/>
            </a:pPr>
            <a:r>
              <a:rPr b="0" lang="en-US"/>
              <a:t>END;</a:t>
            </a:r>
            <a:endParaRPr/>
          </a:p>
          <a:p>
            <a:pPr indent="0" lvl="0" marL="0" rtl="0" algn="ctr">
              <a:lnSpc>
                <a:spcPct val="80000"/>
              </a:lnSpc>
              <a:spcBef>
                <a:spcPts val="1000"/>
              </a:spcBef>
              <a:spcAft>
                <a:spcPts val="0"/>
              </a:spcAft>
              <a:buClr>
                <a:schemeClr val="dk1"/>
              </a:buClr>
              <a:buSzPts val="2400"/>
              <a:buNone/>
            </a:pPr>
            <a:br>
              <a:rPr lang="en-US"/>
            </a:br>
            <a:br>
              <a:rPr lang="en-US"/>
            </a:b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6"/>
          <p:cNvSpPr txBox="1"/>
          <p:nvPr>
            <p:ph type="ctrTitle"/>
          </p:nvPr>
        </p:nvSpPr>
        <p:spPr>
          <a:xfrm>
            <a:off x="1524000" y="255588"/>
            <a:ext cx="9144000" cy="858837"/>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lang="en-US" sz="5400"/>
              <a:t>PL\SQL Triggers</a:t>
            </a:r>
            <a:endParaRPr sz="5400"/>
          </a:p>
        </p:txBody>
      </p:sp>
      <p:sp>
        <p:nvSpPr>
          <p:cNvPr id="161" name="Google Shape;161;p26"/>
          <p:cNvSpPr txBox="1"/>
          <p:nvPr>
            <p:ph idx="1" type="subTitle"/>
          </p:nvPr>
        </p:nvSpPr>
        <p:spPr>
          <a:xfrm>
            <a:off x="704850" y="1257300"/>
            <a:ext cx="10963275" cy="49149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0"/>
              </a:spcBef>
              <a:spcAft>
                <a:spcPts val="0"/>
              </a:spcAft>
              <a:buClr>
                <a:schemeClr val="dk1"/>
              </a:buClr>
              <a:buSzPts val="1860"/>
              <a:buNone/>
            </a:pPr>
            <a:r>
              <a:rPr lang="en-US" sz="1860"/>
              <a:t>Trigger to find distance between hotel and places to visit</a:t>
            </a:r>
            <a:endParaRPr sz="1860"/>
          </a:p>
          <a:p>
            <a:pPr indent="0" lvl="0" marL="0" rtl="0" algn="l">
              <a:lnSpc>
                <a:spcPct val="70000"/>
              </a:lnSpc>
              <a:spcBef>
                <a:spcPts val="1000"/>
              </a:spcBef>
              <a:spcAft>
                <a:spcPts val="0"/>
              </a:spcAft>
              <a:buClr>
                <a:schemeClr val="dk1"/>
              </a:buClr>
              <a:buSzPts val="1860"/>
              <a:buNone/>
            </a:pPr>
            <a:r>
              <a:t/>
            </a:r>
            <a:endParaRPr sz="1860"/>
          </a:p>
          <a:p>
            <a:pPr indent="0" lvl="0" marL="0" rtl="0" algn="l">
              <a:lnSpc>
                <a:spcPct val="70000"/>
              </a:lnSpc>
              <a:spcBef>
                <a:spcPts val="1000"/>
              </a:spcBef>
              <a:spcAft>
                <a:spcPts val="0"/>
              </a:spcAft>
              <a:buClr>
                <a:schemeClr val="dk1"/>
              </a:buClr>
              <a:buSzPts val="1860"/>
              <a:buNone/>
            </a:pPr>
            <a:r>
              <a:rPr lang="en-US" sz="1860"/>
              <a:t>CREATE or REPLACE TRIGGER cal_distance</a:t>
            </a:r>
            <a:endParaRPr sz="1860"/>
          </a:p>
          <a:p>
            <a:pPr indent="0" lvl="0" marL="0" rtl="0" algn="l">
              <a:lnSpc>
                <a:spcPct val="70000"/>
              </a:lnSpc>
              <a:spcBef>
                <a:spcPts val="1000"/>
              </a:spcBef>
              <a:spcAft>
                <a:spcPts val="0"/>
              </a:spcAft>
              <a:buClr>
                <a:schemeClr val="dk1"/>
              </a:buClr>
              <a:buSzPts val="1860"/>
              <a:buNone/>
            </a:pPr>
            <a:r>
              <a:rPr lang="en-US" sz="1860"/>
              <a:t>AFTER INSERT ON Hotels_around</a:t>
            </a:r>
            <a:endParaRPr sz="1860"/>
          </a:p>
          <a:p>
            <a:pPr indent="0" lvl="0" marL="0" rtl="0" algn="l">
              <a:lnSpc>
                <a:spcPct val="70000"/>
              </a:lnSpc>
              <a:spcBef>
                <a:spcPts val="1000"/>
              </a:spcBef>
              <a:spcAft>
                <a:spcPts val="0"/>
              </a:spcAft>
              <a:buClr>
                <a:schemeClr val="dk1"/>
              </a:buClr>
              <a:buSzPts val="1860"/>
              <a:buNone/>
            </a:pPr>
            <a:r>
              <a:rPr b="0" lang="en-US" sz="1860"/>
              <a:t>FOR EACH ROW</a:t>
            </a:r>
            <a:endParaRPr/>
          </a:p>
          <a:p>
            <a:pPr indent="0" lvl="0" marL="0" rtl="0" algn="l">
              <a:lnSpc>
                <a:spcPct val="70000"/>
              </a:lnSpc>
              <a:spcBef>
                <a:spcPts val="1000"/>
              </a:spcBef>
              <a:spcAft>
                <a:spcPts val="0"/>
              </a:spcAft>
              <a:buClr>
                <a:schemeClr val="dk1"/>
              </a:buClr>
              <a:buSzPts val="1860"/>
              <a:buNone/>
            </a:pPr>
            <a:r>
              <a:rPr b="0" lang="en-US" sz="1860"/>
              <a:t>DECLARE</a:t>
            </a:r>
            <a:endParaRPr/>
          </a:p>
          <a:p>
            <a:pPr indent="0" lvl="0" marL="0" rtl="0" algn="l">
              <a:lnSpc>
                <a:spcPct val="70000"/>
              </a:lnSpc>
              <a:spcBef>
                <a:spcPts val="1000"/>
              </a:spcBef>
              <a:spcAft>
                <a:spcPts val="0"/>
              </a:spcAft>
              <a:buClr>
                <a:schemeClr val="dk1"/>
              </a:buClr>
              <a:buSzPts val="1860"/>
              <a:buNone/>
            </a:pPr>
            <a:r>
              <a:rPr lang="en-US" sz="1860"/>
              <a:t>start_add varchar2(100);</a:t>
            </a:r>
            <a:endParaRPr sz="1860"/>
          </a:p>
          <a:p>
            <a:pPr indent="0" lvl="0" marL="0" rtl="0" algn="l">
              <a:lnSpc>
                <a:spcPct val="70000"/>
              </a:lnSpc>
              <a:spcBef>
                <a:spcPts val="1000"/>
              </a:spcBef>
              <a:spcAft>
                <a:spcPts val="0"/>
              </a:spcAft>
              <a:buClr>
                <a:schemeClr val="dk1"/>
              </a:buClr>
              <a:buSzPts val="1860"/>
              <a:buNone/>
            </a:pPr>
            <a:r>
              <a:rPr lang="en-US" sz="1860"/>
              <a:t>end_add varchar2(100);</a:t>
            </a:r>
            <a:endParaRPr sz="1860"/>
          </a:p>
          <a:p>
            <a:pPr indent="0" lvl="0" marL="0" rtl="0" algn="l">
              <a:lnSpc>
                <a:spcPct val="70000"/>
              </a:lnSpc>
              <a:spcBef>
                <a:spcPts val="1000"/>
              </a:spcBef>
              <a:spcAft>
                <a:spcPts val="0"/>
              </a:spcAft>
              <a:buClr>
                <a:schemeClr val="dk1"/>
              </a:buClr>
              <a:buSzPts val="1860"/>
              <a:buNone/>
            </a:pPr>
            <a:r>
              <a:rPr b="0" lang="en-US" sz="1860"/>
              <a:t>BEGIN</a:t>
            </a:r>
            <a:endParaRPr sz="1860"/>
          </a:p>
          <a:p>
            <a:pPr indent="0" lvl="0" marL="0" rtl="0" algn="l">
              <a:lnSpc>
                <a:spcPct val="70000"/>
              </a:lnSpc>
              <a:spcBef>
                <a:spcPts val="1000"/>
              </a:spcBef>
              <a:spcAft>
                <a:spcPts val="0"/>
              </a:spcAft>
              <a:buClr>
                <a:schemeClr val="dk1"/>
              </a:buClr>
              <a:buSzPts val="1860"/>
              <a:buNone/>
            </a:pPr>
            <a:r>
              <a:rPr lang="en-US" sz="1860"/>
              <a:t>SELECT Street||city||province||zip FROM hotels INTO start_add WHERE hotel_id = old.hotel_id;</a:t>
            </a:r>
            <a:endParaRPr sz="1860"/>
          </a:p>
          <a:p>
            <a:pPr indent="0" lvl="0" marL="0" rtl="0" algn="l">
              <a:lnSpc>
                <a:spcPct val="70000"/>
              </a:lnSpc>
              <a:spcBef>
                <a:spcPts val="1000"/>
              </a:spcBef>
              <a:spcAft>
                <a:spcPts val="0"/>
              </a:spcAft>
              <a:buClr>
                <a:schemeClr val="dk1"/>
              </a:buClr>
              <a:buSzPts val="1860"/>
              <a:buNone/>
            </a:pPr>
            <a:r>
              <a:rPr lang="en-US" sz="1860"/>
              <a:t>SELECT Street||city||province||zip FROM Places_to_visit INTO end_add WHERE hotel_id = old.name;</a:t>
            </a:r>
            <a:endParaRPr sz="1860"/>
          </a:p>
          <a:p>
            <a:pPr indent="0" lvl="0" marL="0" rtl="0" algn="l">
              <a:lnSpc>
                <a:spcPct val="70000"/>
              </a:lnSpc>
              <a:spcBef>
                <a:spcPts val="1000"/>
              </a:spcBef>
              <a:spcAft>
                <a:spcPts val="0"/>
              </a:spcAft>
              <a:buClr>
                <a:schemeClr val="dk1"/>
              </a:buClr>
              <a:buSzPts val="1860"/>
              <a:buNone/>
            </a:pPr>
            <a:r>
              <a:rPr lang="en-US" sz="1860"/>
              <a:t>UPDATE Hotels_around SET distance = google_api.find_distance_between(start_add, end_add)</a:t>
            </a:r>
            <a:endParaRPr sz="1860"/>
          </a:p>
          <a:p>
            <a:pPr indent="0" lvl="0" marL="0" rtl="0" algn="l">
              <a:lnSpc>
                <a:spcPct val="70000"/>
              </a:lnSpc>
              <a:spcBef>
                <a:spcPts val="1000"/>
              </a:spcBef>
              <a:spcAft>
                <a:spcPts val="0"/>
              </a:spcAft>
              <a:buClr>
                <a:schemeClr val="dk1"/>
              </a:buClr>
              <a:buSzPts val="1860"/>
              <a:buNone/>
            </a:pPr>
            <a:r>
              <a:rPr lang="en-US" sz="1860"/>
              <a:t>WHERE hotel_id=old.hotel_id AND name=old.name;</a:t>
            </a:r>
            <a:endParaRPr sz="1860"/>
          </a:p>
          <a:p>
            <a:pPr indent="0" lvl="0" marL="0" rtl="0" algn="l">
              <a:lnSpc>
                <a:spcPct val="70000"/>
              </a:lnSpc>
              <a:spcBef>
                <a:spcPts val="1000"/>
              </a:spcBef>
              <a:spcAft>
                <a:spcPts val="0"/>
              </a:spcAft>
              <a:buClr>
                <a:schemeClr val="dk1"/>
              </a:buClr>
              <a:buSzPts val="1860"/>
              <a:buNone/>
            </a:pPr>
            <a:r>
              <a:rPr lang="en-US" sz="1860"/>
              <a:t>end;</a:t>
            </a:r>
            <a:br>
              <a:rPr lang="en-US" sz="1860"/>
            </a:br>
            <a:endParaRPr sz="186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7"/>
          <p:cNvSpPr txBox="1"/>
          <p:nvPr>
            <p:ph type="ctrTitle"/>
          </p:nvPr>
        </p:nvSpPr>
        <p:spPr>
          <a:xfrm>
            <a:off x="1524000" y="255588"/>
            <a:ext cx="9144000" cy="858837"/>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lang="en-US" sz="5400"/>
              <a:t>PL\SQL Procedures</a:t>
            </a:r>
            <a:endParaRPr sz="5400"/>
          </a:p>
        </p:txBody>
      </p:sp>
      <p:sp>
        <p:nvSpPr>
          <p:cNvPr id="167" name="Google Shape;167;p27"/>
          <p:cNvSpPr txBox="1"/>
          <p:nvPr>
            <p:ph idx="1" type="subTitle"/>
          </p:nvPr>
        </p:nvSpPr>
        <p:spPr>
          <a:xfrm>
            <a:off x="657225" y="1266825"/>
            <a:ext cx="10963275" cy="4914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a:t>Procedure to add number of free nights</a:t>
            </a:r>
            <a:endParaRPr/>
          </a:p>
          <a:p>
            <a:pPr indent="0" lvl="0" marL="0" rtl="0" algn="l">
              <a:lnSpc>
                <a:spcPct val="90000"/>
              </a:lnSpc>
              <a:spcBef>
                <a:spcPts val="1000"/>
              </a:spcBef>
              <a:spcAft>
                <a:spcPts val="0"/>
              </a:spcAft>
              <a:buClr>
                <a:schemeClr val="dk1"/>
              </a:buClr>
              <a:buSzPts val="2400"/>
              <a:buNone/>
            </a:pPr>
            <a:r>
              <a:t/>
            </a:r>
            <a:endParaRPr b="0"/>
          </a:p>
          <a:p>
            <a:pPr indent="0" lvl="0" marL="0" rtl="0" algn="l">
              <a:lnSpc>
                <a:spcPct val="90000"/>
              </a:lnSpc>
              <a:spcBef>
                <a:spcPts val="1000"/>
              </a:spcBef>
              <a:spcAft>
                <a:spcPts val="0"/>
              </a:spcAft>
              <a:buClr>
                <a:schemeClr val="dk1"/>
              </a:buClr>
              <a:buSzPts val="1100"/>
              <a:buFont typeface="Arial"/>
              <a:buNone/>
            </a:pPr>
            <a:r>
              <a:rPr lang="en-US"/>
              <a:t>CREATE or REPLACE PROCEDURE add_free_nights AS</a:t>
            </a:r>
            <a:endParaRPr/>
          </a:p>
          <a:p>
            <a:pPr indent="0" lvl="0" marL="0" rtl="0" algn="l">
              <a:lnSpc>
                <a:spcPct val="90000"/>
              </a:lnSpc>
              <a:spcBef>
                <a:spcPts val="1000"/>
              </a:spcBef>
              <a:spcAft>
                <a:spcPts val="0"/>
              </a:spcAft>
              <a:buClr>
                <a:schemeClr val="dk1"/>
              </a:buClr>
              <a:buSzPts val="1100"/>
              <a:buFont typeface="Arial"/>
              <a:buNone/>
            </a:pPr>
            <a:r>
              <a:rPr lang="en-US"/>
              <a:t>    nights customer.free_nights%TYPE;</a:t>
            </a:r>
            <a:endParaRPr/>
          </a:p>
          <a:p>
            <a:pPr indent="0" lvl="0" marL="0" rtl="0" algn="l">
              <a:lnSpc>
                <a:spcPct val="90000"/>
              </a:lnSpc>
              <a:spcBef>
                <a:spcPts val="1000"/>
              </a:spcBef>
              <a:spcAft>
                <a:spcPts val="0"/>
              </a:spcAft>
              <a:buClr>
                <a:schemeClr val="dk1"/>
              </a:buClr>
              <a:buSzPts val="1100"/>
              <a:buFont typeface="Arial"/>
              <a:buNone/>
            </a:pPr>
            <a:r>
              <a:rPr lang="en-US"/>
              <a:t>    checkin booking.checkin_date%TYPE;</a:t>
            </a:r>
            <a:endParaRPr/>
          </a:p>
          <a:p>
            <a:pPr indent="0" lvl="0" marL="0" rtl="0" algn="l">
              <a:lnSpc>
                <a:spcPct val="90000"/>
              </a:lnSpc>
              <a:spcBef>
                <a:spcPts val="1000"/>
              </a:spcBef>
              <a:spcAft>
                <a:spcPts val="0"/>
              </a:spcAft>
              <a:buClr>
                <a:schemeClr val="dk1"/>
              </a:buClr>
              <a:buSzPts val="1100"/>
              <a:buFont typeface="Arial"/>
              <a:buNone/>
            </a:pPr>
            <a:r>
              <a:rPr lang="en-US"/>
              <a:t>    checkout booking.checkout_date%TYPE;</a:t>
            </a:r>
            <a:endParaRPr/>
          </a:p>
          <a:p>
            <a:pPr indent="0" lvl="0" marL="0" rtl="0" algn="l">
              <a:lnSpc>
                <a:spcPct val="90000"/>
              </a:lnSpc>
              <a:spcBef>
                <a:spcPts val="1000"/>
              </a:spcBef>
              <a:spcAft>
                <a:spcPts val="0"/>
              </a:spcAft>
              <a:buClr>
                <a:schemeClr val="dk1"/>
              </a:buClr>
              <a:buSzPts val="1100"/>
              <a:buFont typeface="Arial"/>
              <a:buNone/>
            </a:pPr>
            <a:r>
              <a:rPr lang="en-US"/>
              <a:t>CURSOR c1 IS</a:t>
            </a:r>
            <a:endParaRPr/>
          </a:p>
          <a:p>
            <a:pPr indent="0" lvl="0" marL="0" rtl="0" algn="l">
              <a:lnSpc>
                <a:spcPct val="90000"/>
              </a:lnSpc>
              <a:spcBef>
                <a:spcPts val="1000"/>
              </a:spcBef>
              <a:spcAft>
                <a:spcPts val="0"/>
              </a:spcAft>
              <a:buClr>
                <a:schemeClr val="dk1"/>
              </a:buClr>
              <a:buSzPts val="1100"/>
              <a:buFont typeface="Arial"/>
              <a:buNone/>
            </a:pPr>
            <a:r>
              <a:rPr lang="en-US"/>
              <a:t>	SELECT 	c.free_nights, b.checkin_date, b.checkout_date</a:t>
            </a:r>
            <a:endParaRPr/>
          </a:p>
          <a:p>
            <a:pPr indent="0" lvl="0" marL="0" rtl="0" algn="l">
              <a:lnSpc>
                <a:spcPct val="90000"/>
              </a:lnSpc>
              <a:spcBef>
                <a:spcPts val="1000"/>
              </a:spcBef>
              <a:spcAft>
                <a:spcPts val="0"/>
              </a:spcAft>
              <a:buClr>
                <a:schemeClr val="dk1"/>
              </a:buClr>
              <a:buSzPts val="1100"/>
              <a:buFont typeface="Arial"/>
              <a:buNone/>
            </a:pPr>
            <a:r>
              <a:rPr lang="en-US"/>
              <a:t>	FROM 	customer c, booking b</a:t>
            </a:r>
            <a:endParaRPr/>
          </a:p>
          <a:p>
            <a:pPr indent="0" lvl="0" marL="0" rtl="0" algn="l">
              <a:lnSpc>
                <a:spcPct val="90000"/>
              </a:lnSpc>
              <a:spcBef>
                <a:spcPts val="1000"/>
              </a:spcBef>
              <a:spcAft>
                <a:spcPts val="0"/>
              </a:spcAft>
              <a:buClr>
                <a:schemeClr val="dk1"/>
              </a:buClr>
              <a:buSzPts val="1100"/>
              <a:buFont typeface="Arial"/>
              <a:buNone/>
            </a:pPr>
            <a:r>
              <a:rPr lang="en-US"/>
              <a:t>	WHERE 	b.customer_id=c.customer_id AND b.completed = 1;</a:t>
            </a:r>
            <a:endParaRPr/>
          </a:p>
          <a:p>
            <a:pPr indent="0" lvl="0" marL="0" rtl="0" algn="l">
              <a:lnSpc>
                <a:spcPct val="90000"/>
              </a:lnSpc>
              <a:spcBef>
                <a:spcPts val="1000"/>
              </a:spcBef>
              <a:spcAft>
                <a:spcPts val="0"/>
              </a:spcAft>
              <a:buClr>
                <a:schemeClr val="dk1"/>
              </a:buClr>
              <a:buSzPts val="2400"/>
              <a:buNone/>
            </a:pPr>
            <a:r>
              <a:t/>
            </a:r>
            <a:endParaRPr/>
          </a:p>
          <a:p>
            <a:pPr indent="0" lvl="0" marL="0" rtl="0" algn="l">
              <a:lnSpc>
                <a:spcPct val="90000"/>
              </a:lnSpc>
              <a:spcBef>
                <a:spcPts val="1000"/>
              </a:spcBef>
              <a:spcAft>
                <a:spcPts val="0"/>
              </a:spcAft>
              <a:buClr>
                <a:schemeClr val="dk1"/>
              </a:buClr>
              <a:buSzPts val="2400"/>
              <a:buNone/>
            </a:pPr>
            <a:r>
              <a:t/>
            </a:r>
            <a:endParaRPr b="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8"/>
          <p:cNvSpPr txBox="1"/>
          <p:nvPr>
            <p:ph idx="1" type="body"/>
          </p:nvPr>
        </p:nvSpPr>
        <p:spPr>
          <a:xfrm>
            <a:off x="838200" y="555171"/>
            <a:ext cx="10515600" cy="5621792"/>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1000"/>
              </a:spcBef>
              <a:spcAft>
                <a:spcPts val="0"/>
              </a:spcAft>
              <a:buClr>
                <a:schemeClr val="dk1"/>
              </a:buClr>
              <a:buSzPts val="1100"/>
              <a:buFont typeface="Arial"/>
              <a:buNone/>
            </a:pPr>
            <a:r>
              <a:rPr lang="en-US" sz="2380"/>
              <a:t>BEGIN</a:t>
            </a:r>
            <a:endParaRPr sz="2380"/>
          </a:p>
          <a:p>
            <a:pPr indent="0" lvl="0" marL="0" rtl="0" algn="l">
              <a:lnSpc>
                <a:spcPct val="70000"/>
              </a:lnSpc>
              <a:spcBef>
                <a:spcPts val="1000"/>
              </a:spcBef>
              <a:spcAft>
                <a:spcPts val="0"/>
              </a:spcAft>
              <a:buClr>
                <a:schemeClr val="dk1"/>
              </a:buClr>
              <a:buSzPts val="1100"/>
              <a:buFont typeface="Arial"/>
              <a:buNone/>
            </a:pPr>
            <a:r>
              <a:rPr lang="en-US" sz="2380"/>
              <a:t>	OPEN c1;</a:t>
            </a:r>
            <a:endParaRPr sz="2380"/>
          </a:p>
          <a:p>
            <a:pPr indent="0" lvl="0" marL="0" rtl="0" algn="l">
              <a:lnSpc>
                <a:spcPct val="70000"/>
              </a:lnSpc>
              <a:spcBef>
                <a:spcPts val="1000"/>
              </a:spcBef>
              <a:spcAft>
                <a:spcPts val="0"/>
              </a:spcAft>
              <a:buClr>
                <a:schemeClr val="dk1"/>
              </a:buClr>
              <a:buSzPts val="1100"/>
              <a:buFont typeface="Arial"/>
              <a:buNone/>
            </a:pPr>
            <a:r>
              <a:rPr lang="en-US" sz="2380"/>
              <a:t>    	LOOP</a:t>
            </a:r>
            <a:endParaRPr sz="2380"/>
          </a:p>
          <a:p>
            <a:pPr indent="0" lvl="0" marL="0" rtl="0" algn="l">
              <a:lnSpc>
                <a:spcPct val="70000"/>
              </a:lnSpc>
              <a:spcBef>
                <a:spcPts val="1000"/>
              </a:spcBef>
              <a:spcAft>
                <a:spcPts val="0"/>
              </a:spcAft>
              <a:buClr>
                <a:schemeClr val="dk1"/>
              </a:buClr>
              <a:buSzPts val="1100"/>
              <a:buFont typeface="Arial"/>
              <a:buNone/>
            </a:pPr>
            <a:r>
              <a:rPr lang="en-US" sz="2380"/>
              <a:t>		FETCH c1 INTO nights, checkin, checkout;		</a:t>
            </a:r>
            <a:endParaRPr sz="2380"/>
          </a:p>
          <a:p>
            <a:pPr indent="0" lvl="0" marL="0" rtl="0" algn="l">
              <a:lnSpc>
                <a:spcPct val="70000"/>
              </a:lnSpc>
              <a:spcBef>
                <a:spcPts val="1000"/>
              </a:spcBef>
              <a:spcAft>
                <a:spcPts val="0"/>
              </a:spcAft>
              <a:buClr>
                <a:schemeClr val="dk1"/>
              </a:buClr>
              <a:buSzPts val="1100"/>
              <a:buFont typeface="Arial"/>
              <a:buNone/>
            </a:pPr>
            <a:r>
              <a:rPr lang="en-US" sz="2380"/>
              <a:t>        IF checkout &gt;= sysdate-3 THEN</a:t>
            </a:r>
            <a:endParaRPr sz="2380"/>
          </a:p>
          <a:p>
            <a:pPr indent="0" lvl="0" marL="0" rtl="0" algn="l">
              <a:lnSpc>
                <a:spcPct val="70000"/>
              </a:lnSpc>
              <a:spcBef>
                <a:spcPts val="1000"/>
              </a:spcBef>
              <a:spcAft>
                <a:spcPts val="0"/>
              </a:spcAft>
              <a:buClr>
                <a:schemeClr val="dk1"/>
              </a:buClr>
              <a:buSzPts val="1100"/>
              <a:buFont typeface="Arial"/>
              <a:buNone/>
            </a:pPr>
            <a:r>
              <a:rPr lang="en-US" sz="2380"/>
              <a:t>                UPDATE customer </a:t>
            </a:r>
            <a:endParaRPr sz="2380"/>
          </a:p>
          <a:p>
            <a:pPr indent="0" lvl="0" marL="0" rtl="0" algn="l">
              <a:lnSpc>
                <a:spcPct val="70000"/>
              </a:lnSpc>
              <a:spcBef>
                <a:spcPts val="1000"/>
              </a:spcBef>
              <a:spcAft>
                <a:spcPts val="0"/>
              </a:spcAft>
              <a:buClr>
                <a:schemeClr val="dk1"/>
              </a:buClr>
              <a:buSzPts val="1100"/>
              <a:buFont typeface="Arial"/>
              <a:buNone/>
            </a:pPr>
            <a:r>
              <a:rPr lang="en-US" sz="2380"/>
              <a:t>                SET free_nights = (nights+checkout-checkin)/10;</a:t>
            </a:r>
            <a:endParaRPr sz="2380"/>
          </a:p>
          <a:p>
            <a:pPr indent="0" lvl="0" marL="0" rtl="0" algn="l">
              <a:lnSpc>
                <a:spcPct val="70000"/>
              </a:lnSpc>
              <a:spcBef>
                <a:spcPts val="1000"/>
              </a:spcBef>
              <a:spcAft>
                <a:spcPts val="0"/>
              </a:spcAft>
              <a:buClr>
                <a:schemeClr val="dk1"/>
              </a:buClr>
              <a:buSzPts val="1100"/>
              <a:buFont typeface="Arial"/>
              <a:buNone/>
            </a:pPr>
            <a:r>
              <a:rPr lang="en-US" sz="2380"/>
              <a:t>        END IF;</a:t>
            </a:r>
            <a:endParaRPr sz="2380"/>
          </a:p>
          <a:p>
            <a:pPr indent="0" lvl="0" marL="0" rtl="0" algn="l">
              <a:lnSpc>
                <a:spcPct val="70000"/>
              </a:lnSpc>
              <a:spcBef>
                <a:spcPts val="1000"/>
              </a:spcBef>
              <a:spcAft>
                <a:spcPts val="0"/>
              </a:spcAft>
              <a:buClr>
                <a:schemeClr val="dk1"/>
              </a:buClr>
              <a:buSzPts val="1100"/>
              <a:buFont typeface="Arial"/>
              <a:buNone/>
            </a:pPr>
            <a:r>
              <a:rPr lang="en-US" sz="2380"/>
              <a:t>        EXIT WHEN (c1%notfound);</a:t>
            </a:r>
            <a:endParaRPr sz="2380"/>
          </a:p>
          <a:p>
            <a:pPr indent="0" lvl="0" marL="0" rtl="0" algn="l">
              <a:lnSpc>
                <a:spcPct val="70000"/>
              </a:lnSpc>
              <a:spcBef>
                <a:spcPts val="1000"/>
              </a:spcBef>
              <a:spcAft>
                <a:spcPts val="0"/>
              </a:spcAft>
              <a:buClr>
                <a:schemeClr val="dk1"/>
              </a:buClr>
              <a:buSzPts val="1100"/>
              <a:buFont typeface="Arial"/>
              <a:buNone/>
            </a:pPr>
            <a:r>
              <a:rPr lang="en-US" sz="2380"/>
              <a:t>        end loop;</a:t>
            </a:r>
            <a:endParaRPr sz="2380"/>
          </a:p>
          <a:p>
            <a:pPr indent="0" lvl="0" marL="0" rtl="0" algn="l">
              <a:lnSpc>
                <a:spcPct val="70000"/>
              </a:lnSpc>
              <a:spcBef>
                <a:spcPts val="1000"/>
              </a:spcBef>
              <a:spcAft>
                <a:spcPts val="0"/>
              </a:spcAft>
              <a:buClr>
                <a:schemeClr val="dk1"/>
              </a:buClr>
              <a:buSzPts val="1100"/>
              <a:buFont typeface="Arial"/>
              <a:buNone/>
            </a:pPr>
            <a:r>
              <a:rPr lang="en-US" sz="2380"/>
              <a:t>    CLOSE c1;    </a:t>
            </a:r>
            <a:endParaRPr sz="2380"/>
          </a:p>
          <a:p>
            <a:pPr indent="0" lvl="0" marL="0" rtl="0" algn="l">
              <a:lnSpc>
                <a:spcPct val="70000"/>
              </a:lnSpc>
              <a:spcBef>
                <a:spcPts val="1000"/>
              </a:spcBef>
              <a:spcAft>
                <a:spcPts val="0"/>
              </a:spcAft>
              <a:buClr>
                <a:schemeClr val="dk1"/>
              </a:buClr>
              <a:buSzPts val="1100"/>
              <a:buFont typeface="Arial"/>
              <a:buNone/>
            </a:pPr>
            <a:r>
              <a:rPr lang="en-US" sz="2380"/>
              <a:t>END add_free_nights;</a:t>
            </a:r>
            <a:endParaRPr sz="2380"/>
          </a:p>
          <a:p>
            <a:pPr indent="0" lvl="0" marL="0" rtl="0" algn="l">
              <a:lnSpc>
                <a:spcPct val="70000"/>
              </a:lnSpc>
              <a:spcBef>
                <a:spcPts val="1000"/>
              </a:spcBef>
              <a:spcAft>
                <a:spcPts val="0"/>
              </a:spcAft>
              <a:buClr>
                <a:schemeClr val="dk1"/>
              </a:buClr>
              <a:buSzPts val="1100"/>
              <a:buFont typeface="Arial"/>
              <a:buNone/>
            </a:pPr>
            <a:r>
              <a:t/>
            </a:r>
            <a:endParaRPr sz="2380"/>
          </a:p>
          <a:p>
            <a:pPr indent="0" lvl="0" marL="0" rtl="0" algn="l">
              <a:lnSpc>
                <a:spcPct val="70000"/>
              </a:lnSpc>
              <a:spcBef>
                <a:spcPts val="1000"/>
              </a:spcBef>
              <a:spcAft>
                <a:spcPts val="0"/>
              </a:spcAft>
              <a:buClr>
                <a:schemeClr val="dk1"/>
              </a:buClr>
              <a:buSzPts val="2380"/>
              <a:buNone/>
            </a:pPr>
            <a:r>
              <a:t/>
            </a:r>
            <a:endParaRPr sz="238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9"/>
          <p:cNvSpPr txBox="1"/>
          <p:nvPr>
            <p:ph type="ctrTitle"/>
          </p:nvPr>
        </p:nvSpPr>
        <p:spPr>
          <a:xfrm>
            <a:off x="1524000" y="255588"/>
            <a:ext cx="9144000" cy="858837"/>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lang="en-US" sz="5400"/>
              <a:t>PL\SQL Triggers</a:t>
            </a:r>
            <a:endParaRPr sz="5400"/>
          </a:p>
        </p:txBody>
      </p:sp>
      <p:sp>
        <p:nvSpPr>
          <p:cNvPr id="178" name="Google Shape;178;p29"/>
          <p:cNvSpPr txBox="1"/>
          <p:nvPr>
            <p:ph idx="1" type="subTitle"/>
          </p:nvPr>
        </p:nvSpPr>
        <p:spPr>
          <a:xfrm>
            <a:off x="657225" y="1266825"/>
            <a:ext cx="10963275" cy="49149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2400"/>
              <a:buNone/>
            </a:pPr>
            <a:r>
              <a:rPr lang="en-US"/>
              <a:t>Trigger to update the ratings of hotel</a:t>
            </a:r>
            <a:endParaRPr b="0"/>
          </a:p>
          <a:p>
            <a:pPr indent="0" lvl="0" marL="0" rtl="0" algn="l">
              <a:lnSpc>
                <a:spcPct val="80000"/>
              </a:lnSpc>
              <a:spcBef>
                <a:spcPts val="1000"/>
              </a:spcBef>
              <a:spcAft>
                <a:spcPts val="0"/>
              </a:spcAft>
              <a:buClr>
                <a:schemeClr val="dk1"/>
              </a:buClr>
              <a:buSzPts val="2400"/>
              <a:buNone/>
            </a:pPr>
            <a:r>
              <a:t/>
            </a:r>
            <a:endParaRPr b="0"/>
          </a:p>
          <a:p>
            <a:pPr indent="0" lvl="0" marL="0" rtl="0" algn="l">
              <a:lnSpc>
                <a:spcPct val="80000"/>
              </a:lnSpc>
              <a:spcBef>
                <a:spcPts val="1000"/>
              </a:spcBef>
              <a:spcAft>
                <a:spcPts val="0"/>
              </a:spcAft>
              <a:buClr>
                <a:schemeClr val="dk1"/>
              </a:buClr>
              <a:buSzPts val="2400"/>
              <a:buNone/>
            </a:pPr>
            <a:r>
              <a:rPr lang="en-US"/>
              <a:t>CREATE or REPLACE TRIGGER update_rating</a:t>
            </a:r>
            <a:endParaRPr b="0"/>
          </a:p>
          <a:p>
            <a:pPr indent="0" lvl="0" marL="0" rtl="0" algn="l">
              <a:lnSpc>
                <a:spcPct val="80000"/>
              </a:lnSpc>
              <a:spcBef>
                <a:spcPts val="1000"/>
              </a:spcBef>
              <a:spcAft>
                <a:spcPts val="0"/>
              </a:spcAft>
              <a:buClr>
                <a:schemeClr val="dk1"/>
              </a:buClr>
              <a:buSzPts val="2400"/>
              <a:buNone/>
            </a:pPr>
            <a:r>
              <a:rPr lang="en-US"/>
              <a:t>AFTER INSERT ON Give_reviews_for</a:t>
            </a:r>
            <a:endParaRPr/>
          </a:p>
          <a:p>
            <a:pPr indent="0" lvl="0" marL="0" rtl="0" algn="l">
              <a:lnSpc>
                <a:spcPct val="80000"/>
              </a:lnSpc>
              <a:spcBef>
                <a:spcPts val="1000"/>
              </a:spcBef>
              <a:spcAft>
                <a:spcPts val="0"/>
              </a:spcAft>
              <a:buClr>
                <a:schemeClr val="dk1"/>
              </a:buClr>
              <a:buSzPts val="2400"/>
              <a:buNone/>
            </a:pPr>
            <a:r>
              <a:rPr b="0" lang="en-US"/>
              <a:t>FOR EACH ROW</a:t>
            </a:r>
            <a:endParaRPr/>
          </a:p>
          <a:p>
            <a:pPr indent="0" lvl="0" marL="0" rtl="0" algn="l">
              <a:lnSpc>
                <a:spcPct val="80000"/>
              </a:lnSpc>
              <a:spcBef>
                <a:spcPts val="1000"/>
              </a:spcBef>
              <a:spcAft>
                <a:spcPts val="0"/>
              </a:spcAft>
              <a:buClr>
                <a:schemeClr val="dk1"/>
              </a:buClr>
              <a:buSzPts val="2400"/>
              <a:buNone/>
            </a:pPr>
            <a:r>
              <a:rPr b="0" lang="en-US"/>
              <a:t>BEGIN</a:t>
            </a:r>
            <a:endParaRPr/>
          </a:p>
          <a:p>
            <a:pPr indent="0" lvl="0" marL="0" rtl="0" algn="l">
              <a:lnSpc>
                <a:spcPct val="80000"/>
              </a:lnSpc>
              <a:spcBef>
                <a:spcPts val="1000"/>
              </a:spcBef>
              <a:spcAft>
                <a:spcPts val="0"/>
              </a:spcAft>
              <a:buClr>
                <a:schemeClr val="dk1"/>
              </a:buClr>
              <a:buSzPts val="2400"/>
              <a:buNone/>
            </a:pPr>
            <a:r>
              <a:rPr b="0" lang="en-US"/>
              <a:t>	</a:t>
            </a:r>
            <a:r>
              <a:rPr lang="en-US"/>
              <a:t>UPDATE Hotels SET rating= (SELECT AVG(rating) FROM Give_reviews_for WHERE Hotel_ID = :old.Hotel_ID);</a:t>
            </a:r>
            <a:endParaRPr/>
          </a:p>
          <a:p>
            <a:pPr indent="0" lvl="0" marL="0" rtl="0" algn="l">
              <a:lnSpc>
                <a:spcPct val="80000"/>
              </a:lnSpc>
              <a:spcBef>
                <a:spcPts val="1000"/>
              </a:spcBef>
              <a:spcAft>
                <a:spcPts val="0"/>
              </a:spcAft>
              <a:buClr>
                <a:schemeClr val="dk1"/>
              </a:buClr>
              <a:buSzPts val="2400"/>
              <a:buNone/>
            </a:pPr>
            <a:r>
              <a:rPr b="0" lang="en-US"/>
              <a:t>END;</a:t>
            </a:r>
            <a:endParaRPr/>
          </a:p>
          <a:p>
            <a:pPr indent="0" lvl="0" marL="0" rtl="0" algn="ctr">
              <a:lnSpc>
                <a:spcPct val="80000"/>
              </a:lnSpc>
              <a:spcBef>
                <a:spcPts val="1000"/>
              </a:spcBef>
              <a:spcAft>
                <a:spcPts val="0"/>
              </a:spcAft>
              <a:buClr>
                <a:schemeClr val="dk1"/>
              </a:buClr>
              <a:buSzPts val="2400"/>
              <a:buNone/>
            </a:pPr>
            <a:br>
              <a:rPr lang="en-US"/>
            </a:br>
            <a:br>
              <a:rPr lang="en-US"/>
            </a:b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0"/>
          <p:cNvSpPr txBox="1"/>
          <p:nvPr>
            <p:ph type="ctrTitle"/>
          </p:nvPr>
        </p:nvSpPr>
        <p:spPr>
          <a:xfrm>
            <a:off x="1524000" y="255588"/>
            <a:ext cx="9144000" cy="8589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lang="en-US" sz="5400"/>
              <a:t>PL\SQL Function</a:t>
            </a:r>
            <a:endParaRPr sz="5400"/>
          </a:p>
        </p:txBody>
      </p:sp>
      <p:sp>
        <p:nvSpPr>
          <p:cNvPr id="184" name="Google Shape;184;p30"/>
          <p:cNvSpPr txBox="1"/>
          <p:nvPr>
            <p:ph idx="1" type="subTitle"/>
          </p:nvPr>
        </p:nvSpPr>
        <p:spPr>
          <a:xfrm>
            <a:off x="657225" y="1266825"/>
            <a:ext cx="10963200" cy="49149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2400"/>
              <a:buNone/>
            </a:pPr>
            <a:r>
              <a:rPr lang="en-US"/>
              <a:t>Function </a:t>
            </a:r>
            <a:r>
              <a:rPr lang="en-US"/>
              <a:t>to fetch user readable hotel rating based on average of previous ratings</a:t>
            </a:r>
            <a:endParaRPr b="0"/>
          </a:p>
          <a:p>
            <a:pPr indent="0" lvl="0" marL="0" rtl="0" algn="l">
              <a:lnSpc>
                <a:spcPct val="80000"/>
              </a:lnSpc>
              <a:spcBef>
                <a:spcPts val="1000"/>
              </a:spcBef>
              <a:spcAft>
                <a:spcPts val="0"/>
              </a:spcAft>
              <a:buClr>
                <a:schemeClr val="dk1"/>
              </a:buClr>
              <a:buSzPts val="2400"/>
              <a:buNone/>
            </a:pPr>
            <a:r>
              <a:t/>
            </a:r>
            <a:endParaRPr b="0"/>
          </a:p>
          <a:p>
            <a:pPr indent="0" lvl="0" marL="0" rtl="0" algn="l">
              <a:lnSpc>
                <a:spcPct val="80000"/>
              </a:lnSpc>
              <a:spcBef>
                <a:spcPts val="1000"/>
              </a:spcBef>
              <a:spcAft>
                <a:spcPts val="0"/>
              </a:spcAft>
              <a:buClr>
                <a:schemeClr val="dk1"/>
              </a:buClr>
              <a:buSzPts val="1100"/>
              <a:buFont typeface="Arial"/>
              <a:buNone/>
            </a:pPr>
            <a:r>
              <a:rPr lang="en-US"/>
              <a:t>CREATE or REPLACE FUNCTION hotel_ratings (hotel_id varchar2)</a:t>
            </a:r>
            <a:endParaRPr/>
          </a:p>
          <a:p>
            <a:pPr indent="0" lvl="0" marL="0" rtl="0" algn="l">
              <a:lnSpc>
                <a:spcPct val="80000"/>
              </a:lnSpc>
              <a:spcBef>
                <a:spcPts val="1000"/>
              </a:spcBef>
              <a:spcAft>
                <a:spcPts val="0"/>
              </a:spcAft>
              <a:buClr>
                <a:schemeClr val="dk1"/>
              </a:buClr>
              <a:buSzPts val="1100"/>
              <a:buFont typeface="Arial"/>
              <a:buNone/>
            </a:pPr>
            <a:r>
              <a:rPr lang="en-US"/>
              <a:t>RETURN varchar2 AS</a:t>
            </a:r>
            <a:endParaRPr/>
          </a:p>
          <a:p>
            <a:pPr indent="0" lvl="0" marL="0" rtl="0" algn="l">
              <a:lnSpc>
                <a:spcPct val="80000"/>
              </a:lnSpc>
              <a:spcBef>
                <a:spcPts val="1000"/>
              </a:spcBef>
              <a:spcAft>
                <a:spcPts val="0"/>
              </a:spcAft>
              <a:buClr>
                <a:schemeClr val="dk1"/>
              </a:buClr>
              <a:buSzPts val="1100"/>
              <a:buFont typeface="Arial"/>
              <a:buNone/>
            </a:pPr>
            <a:r>
              <a:rPr lang="en-US"/>
              <a:t>user_rating varchar2(20);    </a:t>
            </a:r>
            <a:endParaRPr/>
          </a:p>
          <a:p>
            <a:pPr indent="0" lvl="0" marL="0" rtl="0" algn="l">
              <a:lnSpc>
                <a:spcPct val="80000"/>
              </a:lnSpc>
              <a:spcBef>
                <a:spcPts val="1000"/>
              </a:spcBef>
              <a:spcAft>
                <a:spcPts val="0"/>
              </a:spcAft>
              <a:buClr>
                <a:schemeClr val="dk1"/>
              </a:buClr>
              <a:buSzPts val="1100"/>
              <a:buFont typeface="Arial"/>
              <a:buNone/>
            </a:pPr>
            <a:r>
              <a:rPr lang="en-US"/>
              <a:t>BEGIN    </a:t>
            </a:r>
            <a:endParaRPr/>
          </a:p>
          <a:p>
            <a:pPr indent="0" lvl="0" marL="0" rtl="0" algn="l">
              <a:lnSpc>
                <a:spcPct val="80000"/>
              </a:lnSpc>
              <a:spcBef>
                <a:spcPts val="1000"/>
              </a:spcBef>
              <a:spcAft>
                <a:spcPts val="0"/>
              </a:spcAft>
              <a:buClr>
                <a:schemeClr val="dk1"/>
              </a:buClr>
              <a:buSzPts val="1100"/>
              <a:buFont typeface="Arial"/>
              <a:buNone/>
            </a:pPr>
            <a:r>
              <a:rPr lang="en-US"/>
              <a:t>    select case </a:t>
            </a:r>
            <a:endParaRPr/>
          </a:p>
          <a:p>
            <a:pPr indent="0" lvl="0" marL="0" rtl="0" algn="l">
              <a:lnSpc>
                <a:spcPct val="80000"/>
              </a:lnSpc>
              <a:spcBef>
                <a:spcPts val="1000"/>
              </a:spcBef>
              <a:spcAft>
                <a:spcPts val="0"/>
              </a:spcAft>
              <a:buClr>
                <a:schemeClr val="dk1"/>
              </a:buClr>
              <a:buSzPts val="1100"/>
              <a:buFont typeface="Arial"/>
              <a:buNone/>
            </a:pPr>
            <a:r>
              <a:rPr lang="en-US"/>
              <a:t>        when rating &gt;= 9.0 then 'Loved by guests!'</a:t>
            </a:r>
            <a:endParaRPr/>
          </a:p>
          <a:p>
            <a:pPr indent="0" lvl="0" marL="0" rtl="0" algn="l">
              <a:lnSpc>
                <a:spcPct val="80000"/>
              </a:lnSpc>
              <a:spcBef>
                <a:spcPts val="1000"/>
              </a:spcBef>
              <a:spcAft>
                <a:spcPts val="0"/>
              </a:spcAft>
              <a:buClr>
                <a:schemeClr val="dk1"/>
              </a:buClr>
              <a:buSzPts val="1100"/>
              <a:buFont typeface="Arial"/>
              <a:buNone/>
            </a:pPr>
            <a:r>
              <a:rPr lang="en-US"/>
              <a:t>        else 'Enjoyed by guests.' end case</a:t>
            </a:r>
            <a:endParaRPr/>
          </a:p>
          <a:p>
            <a:pPr indent="0" lvl="0" marL="0" rtl="0" algn="l">
              <a:lnSpc>
                <a:spcPct val="80000"/>
              </a:lnSpc>
              <a:spcBef>
                <a:spcPts val="1000"/>
              </a:spcBef>
              <a:spcAft>
                <a:spcPts val="0"/>
              </a:spcAft>
              <a:buClr>
                <a:schemeClr val="dk1"/>
              </a:buClr>
              <a:buSzPts val="1100"/>
              <a:buFont typeface="Arial"/>
              <a:buNone/>
            </a:pPr>
            <a:r>
              <a:rPr lang="en-US"/>
              <a:t>        into user_rating from hotels h where h.hotel_id=hotel_id;</a:t>
            </a:r>
            <a:endParaRPr/>
          </a:p>
          <a:p>
            <a:pPr indent="0" lvl="0" marL="0" rtl="0" algn="l">
              <a:lnSpc>
                <a:spcPct val="80000"/>
              </a:lnSpc>
              <a:spcBef>
                <a:spcPts val="1000"/>
              </a:spcBef>
              <a:spcAft>
                <a:spcPts val="0"/>
              </a:spcAft>
              <a:buClr>
                <a:schemeClr val="dk1"/>
              </a:buClr>
              <a:buSzPts val="1100"/>
              <a:buFont typeface="Arial"/>
              <a:buNone/>
            </a:pPr>
            <a:r>
              <a:rPr lang="en-US"/>
              <a:t>    RETURN user_rating;</a:t>
            </a:r>
            <a:endParaRPr/>
          </a:p>
          <a:p>
            <a:pPr indent="0" lvl="0" marL="0" rtl="0" algn="l">
              <a:lnSpc>
                <a:spcPct val="80000"/>
              </a:lnSpc>
              <a:spcBef>
                <a:spcPts val="1000"/>
              </a:spcBef>
              <a:spcAft>
                <a:spcPts val="0"/>
              </a:spcAft>
              <a:buClr>
                <a:schemeClr val="dk1"/>
              </a:buClr>
              <a:buSzPts val="1100"/>
              <a:buFont typeface="Arial"/>
              <a:buNone/>
            </a:pPr>
            <a:r>
              <a:rPr lang="en-US"/>
              <a:t>END;</a:t>
            </a:r>
            <a:endParaRPr/>
          </a:p>
          <a:p>
            <a:pPr indent="0" lvl="0" marL="0" rtl="0" algn="l">
              <a:lnSpc>
                <a:spcPct val="80000"/>
              </a:lnSpc>
              <a:spcBef>
                <a:spcPts val="1000"/>
              </a:spcBef>
              <a:spcAft>
                <a:spcPts val="0"/>
              </a:spcAft>
              <a:buClr>
                <a:schemeClr val="dk1"/>
              </a:buClr>
              <a:buSzPts val="1100"/>
              <a:buFont typeface="Arial"/>
              <a:buNone/>
            </a:pPr>
            <a:r>
              <a:t/>
            </a:r>
            <a:endParaRPr/>
          </a:p>
          <a:p>
            <a:pPr indent="0" lvl="0" marL="0" rtl="0" algn="l">
              <a:lnSpc>
                <a:spcPct val="80000"/>
              </a:lnSpc>
              <a:spcBef>
                <a:spcPts val="1000"/>
              </a:spcBef>
              <a:spcAft>
                <a:spcPts val="0"/>
              </a:spcAft>
              <a:buClr>
                <a:schemeClr val="dk1"/>
              </a:buClr>
              <a:buSzPts val="2400"/>
              <a:buNone/>
            </a:pPr>
            <a:r>
              <a:t/>
            </a:r>
            <a:endParaRPr/>
          </a:p>
          <a:p>
            <a:pPr indent="0" lvl="0" marL="0" rtl="0" algn="ctr">
              <a:lnSpc>
                <a:spcPct val="80000"/>
              </a:lnSpc>
              <a:spcBef>
                <a:spcPts val="1000"/>
              </a:spcBef>
              <a:spcAft>
                <a:spcPts val="0"/>
              </a:spcAft>
              <a:buClr>
                <a:schemeClr val="dk1"/>
              </a:buClr>
              <a:buSzPts val="2400"/>
              <a:buNone/>
            </a:pPr>
            <a:br>
              <a:rPr lang="en-US"/>
            </a:br>
            <a:br>
              <a:rPr lang="en-US"/>
            </a:b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1"/>
          <p:cNvSpPr txBox="1"/>
          <p:nvPr>
            <p:ph type="ctrTitle"/>
          </p:nvPr>
        </p:nvSpPr>
        <p:spPr>
          <a:xfrm>
            <a:off x="1524000" y="255588"/>
            <a:ext cx="9144000" cy="8589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lang="en-US" sz="5400"/>
              <a:t>PL\SQL Sequence</a:t>
            </a:r>
            <a:endParaRPr sz="5400"/>
          </a:p>
        </p:txBody>
      </p:sp>
      <p:sp>
        <p:nvSpPr>
          <p:cNvPr id="190" name="Google Shape;190;p31"/>
          <p:cNvSpPr txBox="1"/>
          <p:nvPr>
            <p:ph idx="1" type="subTitle"/>
          </p:nvPr>
        </p:nvSpPr>
        <p:spPr>
          <a:xfrm>
            <a:off x="657225" y="1266825"/>
            <a:ext cx="10963200" cy="49149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2400"/>
              <a:buNone/>
            </a:pPr>
            <a:r>
              <a:rPr lang="en-US"/>
              <a:t>Sequence to auto-generate booking id</a:t>
            </a:r>
            <a:endParaRPr b="0"/>
          </a:p>
          <a:p>
            <a:pPr indent="0" lvl="0" marL="0" rtl="0" algn="l">
              <a:lnSpc>
                <a:spcPct val="80000"/>
              </a:lnSpc>
              <a:spcBef>
                <a:spcPts val="1000"/>
              </a:spcBef>
              <a:spcAft>
                <a:spcPts val="0"/>
              </a:spcAft>
              <a:buClr>
                <a:schemeClr val="dk1"/>
              </a:buClr>
              <a:buSzPts val="2400"/>
              <a:buNone/>
            </a:pPr>
            <a:r>
              <a:t/>
            </a:r>
            <a:endParaRPr b="0"/>
          </a:p>
          <a:p>
            <a:pPr indent="0" lvl="0" marL="0" rtl="0" algn="l">
              <a:lnSpc>
                <a:spcPct val="115000"/>
              </a:lnSpc>
              <a:spcBef>
                <a:spcPts val="0"/>
              </a:spcBef>
              <a:spcAft>
                <a:spcPts val="0"/>
              </a:spcAft>
              <a:buClr>
                <a:schemeClr val="dk1"/>
              </a:buClr>
              <a:buSzPts val="1100"/>
              <a:buNone/>
            </a:pPr>
            <a:r>
              <a:rPr lang="en-US">
                <a:latin typeface="Arial"/>
                <a:ea typeface="Arial"/>
                <a:cs typeface="Arial"/>
                <a:sym typeface="Arial"/>
              </a:rPr>
              <a:t>CREATE SEQUENCE booking_seq</a:t>
            </a:r>
            <a:endParaRPr>
              <a:latin typeface="Arial"/>
              <a:ea typeface="Arial"/>
              <a:cs typeface="Arial"/>
              <a:sym typeface="Arial"/>
            </a:endParaRPr>
          </a:p>
          <a:p>
            <a:pPr indent="0" lvl="0" marL="0" rtl="0" algn="l">
              <a:lnSpc>
                <a:spcPct val="115000"/>
              </a:lnSpc>
              <a:spcBef>
                <a:spcPts val="0"/>
              </a:spcBef>
              <a:spcAft>
                <a:spcPts val="0"/>
              </a:spcAft>
              <a:buClr>
                <a:schemeClr val="dk1"/>
              </a:buClr>
              <a:buSzPts val="1100"/>
              <a:buNone/>
            </a:pPr>
            <a:r>
              <a:rPr lang="en-US">
                <a:latin typeface="Arial"/>
                <a:ea typeface="Arial"/>
                <a:cs typeface="Arial"/>
                <a:sym typeface="Arial"/>
              </a:rPr>
              <a:t> START WITH     1000</a:t>
            </a:r>
            <a:endParaRPr>
              <a:latin typeface="Arial"/>
              <a:ea typeface="Arial"/>
              <a:cs typeface="Arial"/>
              <a:sym typeface="Arial"/>
            </a:endParaRPr>
          </a:p>
          <a:p>
            <a:pPr indent="0" lvl="0" marL="0" rtl="0" algn="l">
              <a:lnSpc>
                <a:spcPct val="115000"/>
              </a:lnSpc>
              <a:spcBef>
                <a:spcPts val="0"/>
              </a:spcBef>
              <a:spcAft>
                <a:spcPts val="0"/>
              </a:spcAft>
              <a:buClr>
                <a:schemeClr val="dk1"/>
              </a:buClr>
              <a:buSzPts val="1100"/>
              <a:buNone/>
            </a:pPr>
            <a:r>
              <a:rPr lang="en-US">
                <a:latin typeface="Arial"/>
                <a:ea typeface="Arial"/>
                <a:cs typeface="Arial"/>
                <a:sym typeface="Arial"/>
              </a:rPr>
              <a:t> INCREMENT BY   1</a:t>
            </a:r>
            <a:endParaRPr>
              <a:latin typeface="Arial"/>
              <a:ea typeface="Arial"/>
              <a:cs typeface="Arial"/>
              <a:sym typeface="Arial"/>
            </a:endParaRPr>
          </a:p>
          <a:p>
            <a:pPr indent="0" lvl="0" marL="0" rtl="0" algn="l">
              <a:lnSpc>
                <a:spcPct val="115000"/>
              </a:lnSpc>
              <a:spcBef>
                <a:spcPts val="0"/>
              </a:spcBef>
              <a:spcAft>
                <a:spcPts val="0"/>
              </a:spcAft>
              <a:buClr>
                <a:schemeClr val="dk1"/>
              </a:buClr>
              <a:buSzPts val="1100"/>
              <a:buNone/>
            </a:pPr>
            <a:r>
              <a:rPr lang="en-US">
                <a:latin typeface="Arial"/>
                <a:ea typeface="Arial"/>
                <a:cs typeface="Arial"/>
                <a:sym typeface="Arial"/>
              </a:rPr>
              <a:t> NOCACHE</a:t>
            </a:r>
            <a:endParaRPr>
              <a:latin typeface="Arial"/>
              <a:ea typeface="Arial"/>
              <a:cs typeface="Arial"/>
              <a:sym typeface="Arial"/>
            </a:endParaRPr>
          </a:p>
          <a:p>
            <a:pPr indent="0" lvl="0" marL="0" rtl="0" algn="l">
              <a:lnSpc>
                <a:spcPct val="115000"/>
              </a:lnSpc>
              <a:spcBef>
                <a:spcPts val="0"/>
              </a:spcBef>
              <a:spcAft>
                <a:spcPts val="0"/>
              </a:spcAft>
              <a:buClr>
                <a:schemeClr val="dk1"/>
              </a:buClr>
              <a:buSzPts val="1100"/>
              <a:buNone/>
            </a:pPr>
            <a:r>
              <a:rPr lang="en-US">
                <a:latin typeface="Arial"/>
                <a:ea typeface="Arial"/>
                <a:cs typeface="Arial"/>
                <a:sym typeface="Arial"/>
              </a:rPr>
              <a:t> NOCYCLE;</a:t>
            </a:r>
            <a:endParaRPr>
              <a:latin typeface="Arial"/>
              <a:ea typeface="Arial"/>
              <a:cs typeface="Arial"/>
              <a:sym typeface="Arial"/>
            </a:endParaRPr>
          </a:p>
          <a:p>
            <a:pPr indent="0" lvl="0" marL="0" rtl="0" algn="l">
              <a:lnSpc>
                <a:spcPct val="80000"/>
              </a:lnSpc>
              <a:spcBef>
                <a:spcPts val="1000"/>
              </a:spcBef>
              <a:spcAft>
                <a:spcPts val="0"/>
              </a:spcAft>
              <a:buClr>
                <a:schemeClr val="dk1"/>
              </a:buClr>
              <a:buSzPts val="1100"/>
              <a:buNone/>
            </a:pPr>
            <a:r>
              <a:t/>
            </a:r>
            <a:endParaRPr/>
          </a:p>
          <a:p>
            <a:pPr indent="0" lvl="0" marL="0" rtl="0" algn="l">
              <a:lnSpc>
                <a:spcPct val="80000"/>
              </a:lnSpc>
              <a:spcBef>
                <a:spcPts val="1000"/>
              </a:spcBef>
              <a:spcAft>
                <a:spcPts val="0"/>
              </a:spcAft>
              <a:buClr>
                <a:schemeClr val="dk1"/>
              </a:buClr>
              <a:buSzPts val="1100"/>
              <a:buNone/>
            </a:pPr>
            <a:r>
              <a:t/>
            </a:r>
            <a:endParaRPr/>
          </a:p>
          <a:p>
            <a:pPr indent="0" lvl="0" marL="0" rtl="0" algn="l">
              <a:lnSpc>
                <a:spcPct val="80000"/>
              </a:lnSpc>
              <a:spcBef>
                <a:spcPts val="1000"/>
              </a:spcBef>
              <a:spcAft>
                <a:spcPts val="0"/>
              </a:spcAft>
              <a:buClr>
                <a:schemeClr val="dk1"/>
              </a:buClr>
              <a:buSzPts val="2400"/>
              <a:buNone/>
            </a:pPr>
            <a:r>
              <a:t/>
            </a:r>
            <a:endParaRPr/>
          </a:p>
          <a:p>
            <a:pPr indent="0" lvl="0" marL="0" rtl="0" algn="ctr">
              <a:lnSpc>
                <a:spcPct val="80000"/>
              </a:lnSpc>
              <a:spcBef>
                <a:spcPts val="1000"/>
              </a:spcBef>
              <a:spcAft>
                <a:spcPts val="0"/>
              </a:spcAft>
              <a:buClr>
                <a:schemeClr val="dk1"/>
              </a:buClr>
              <a:buSzPts val="2400"/>
              <a:buNone/>
            </a:pPr>
            <a:br>
              <a:rPr lang="en-US"/>
            </a:br>
            <a:br>
              <a:rPr lang="en-US"/>
            </a:b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pic>
        <p:nvPicPr>
          <p:cNvPr id="89" name="Google Shape;89;p14"/>
          <p:cNvPicPr preferRelativeResize="0"/>
          <p:nvPr>
            <p:ph idx="1" type="body"/>
          </p:nvPr>
        </p:nvPicPr>
        <p:blipFill rotWithShape="1">
          <a:blip r:embed="rId3">
            <a:alphaModFix/>
          </a:blip>
          <a:srcRect b="0" l="0" r="0" t="0"/>
          <a:stretch/>
        </p:blipFill>
        <p:spPr>
          <a:xfrm>
            <a:off x="1097274" y="640078"/>
            <a:ext cx="9952673" cy="621506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2"/>
          <p:cNvSpPr txBox="1"/>
          <p:nvPr>
            <p:ph type="ctrTitle"/>
          </p:nvPr>
        </p:nvSpPr>
        <p:spPr>
          <a:xfrm>
            <a:off x="1524000" y="255588"/>
            <a:ext cx="9144000" cy="8589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lang="en-US" sz="5400"/>
              <a:t>PL\SQL Procedure</a:t>
            </a:r>
            <a:endParaRPr sz="5400"/>
          </a:p>
        </p:txBody>
      </p:sp>
      <p:sp>
        <p:nvSpPr>
          <p:cNvPr id="196" name="Google Shape;196;p32"/>
          <p:cNvSpPr txBox="1"/>
          <p:nvPr>
            <p:ph idx="1" type="subTitle"/>
          </p:nvPr>
        </p:nvSpPr>
        <p:spPr>
          <a:xfrm>
            <a:off x="657225" y="1266825"/>
            <a:ext cx="10963200" cy="49149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2400"/>
              <a:buNone/>
            </a:pPr>
            <a:r>
              <a:rPr lang="en-US"/>
              <a:t>Sequence to make booking</a:t>
            </a:r>
            <a:endParaRPr b="0"/>
          </a:p>
          <a:p>
            <a:pPr indent="0" lvl="0" marL="0" rtl="0" algn="l">
              <a:lnSpc>
                <a:spcPct val="80000"/>
              </a:lnSpc>
              <a:spcBef>
                <a:spcPts val="1000"/>
              </a:spcBef>
              <a:spcAft>
                <a:spcPts val="0"/>
              </a:spcAft>
              <a:buClr>
                <a:schemeClr val="dk1"/>
              </a:buClr>
              <a:buSzPts val="2400"/>
              <a:buNone/>
            </a:pPr>
            <a:r>
              <a:t/>
            </a:r>
            <a:endParaRPr b="0"/>
          </a:p>
          <a:p>
            <a:pPr indent="0" lvl="0" marL="0" rtl="0" algn="l">
              <a:lnSpc>
                <a:spcPct val="115000"/>
              </a:lnSpc>
              <a:spcBef>
                <a:spcPts val="0"/>
              </a:spcBef>
              <a:spcAft>
                <a:spcPts val="0"/>
              </a:spcAft>
              <a:buClr>
                <a:schemeClr val="dk1"/>
              </a:buClr>
              <a:buSzPts val="1100"/>
              <a:buNone/>
            </a:pPr>
            <a:r>
              <a:rPr lang="en-US" sz="1800">
                <a:latin typeface="Arial"/>
                <a:ea typeface="Arial"/>
                <a:cs typeface="Arial"/>
                <a:sym typeface="Arial"/>
              </a:rPr>
              <a:t>CREATE or REPLACE PROCEDURE make_booking</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None/>
            </a:pPr>
            <a:r>
              <a:rPr lang="en-US" sz="1800">
                <a:latin typeface="Arial"/>
                <a:ea typeface="Arial"/>
                <a:cs typeface="Arial"/>
                <a:sym typeface="Arial"/>
              </a:rPr>
              <a:t>(Customer_id_ VARCHAR2, Payment_id_ VARCHAR2, Room_type_id_ VARCHAR2, hotel_id_ varchar2, checkin_ date, checkout_ date, offer_id_ varchar2, number_of_rooms_ int)</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None/>
            </a:pPr>
            <a:r>
              <a:rPr lang="en-US" sz="1800">
                <a:latin typeface="Arial"/>
                <a:ea typeface="Arial"/>
                <a:cs typeface="Arial"/>
                <a:sym typeface="Arial"/>
              </a:rPr>
              <a:t>AS</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None/>
            </a:pPr>
            <a:r>
              <a:rPr lang="en-US" sz="1800">
                <a:latin typeface="Arial"/>
                <a:ea typeface="Arial"/>
                <a:cs typeface="Arial"/>
                <a:sym typeface="Arial"/>
              </a:rPr>
              <a:t>number_of_days_ int;</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None/>
            </a:pPr>
            <a:r>
              <a:rPr lang="en-US" sz="1800">
                <a:latin typeface="Arial"/>
                <a:ea typeface="Arial"/>
                <a:cs typeface="Arial"/>
                <a:sym typeface="Arial"/>
              </a:rPr>
              <a:t>discount_ float;</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None/>
            </a:pPr>
            <a:r>
              <a:rPr lang="en-US" sz="1800">
                <a:latin typeface="Arial"/>
                <a:ea typeface="Arial"/>
                <a:cs typeface="Arial"/>
                <a:sym typeface="Arial"/>
              </a:rPr>
              <a:t>amount_ float;</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None/>
            </a:pPr>
            <a:r>
              <a:rPr lang="en-US" sz="1800">
                <a:latin typeface="Arial"/>
                <a:ea typeface="Arial"/>
                <a:cs typeface="Arial"/>
                <a:sym typeface="Arial"/>
              </a:rPr>
              <a:t>free_nights_ int;</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None/>
            </a:pPr>
            <a:r>
              <a:rPr lang="en-US" sz="1800">
                <a:latin typeface="Arial"/>
                <a:ea typeface="Arial"/>
                <a:cs typeface="Arial"/>
                <a:sym typeface="Arial"/>
              </a:rPr>
              <a:t>payment_result_ varchar2(20);</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None/>
            </a:pPr>
            <a:r>
              <a:rPr lang="en-US" sz="1800">
                <a:latin typeface="Arial"/>
                <a:ea typeface="Arial"/>
                <a:cs typeface="Arial"/>
                <a:sym typeface="Arial"/>
              </a:rPr>
              <a:t>quote_price_ int;</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None/>
            </a:pPr>
            <a:r>
              <a:rPr lang="en-US" sz="1800">
                <a:latin typeface="Arial"/>
                <a:ea typeface="Arial"/>
                <a:cs typeface="Arial"/>
                <a:sym typeface="Arial"/>
              </a:rPr>
              <a:t>tax_percent_ float;</a:t>
            </a:r>
            <a:endParaRPr sz="1800">
              <a:latin typeface="Arial"/>
              <a:ea typeface="Arial"/>
              <a:cs typeface="Arial"/>
              <a:sym typeface="Arial"/>
            </a:endParaRPr>
          </a:p>
          <a:p>
            <a:pPr indent="0" lvl="0" marL="0" rtl="0" algn="ctr">
              <a:lnSpc>
                <a:spcPct val="80000"/>
              </a:lnSpc>
              <a:spcBef>
                <a:spcPts val="1000"/>
              </a:spcBef>
              <a:spcAft>
                <a:spcPts val="0"/>
              </a:spcAft>
              <a:buClr>
                <a:schemeClr val="dk1"/>
              </a:buClr>
              <a:buSzPts val="24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3"/>
          <p:cNvSpPr txBox="1"/>
          <p:nvPr>
            <p:ph idx="1" type="subTitle"/>
          </p:nvPr>
        </p:nvSpPr>
        <p:spPr>
          <a:xfrm>
            <a:off x="529750" y="615675"/>
            <a:ext cx="11153100" cy="597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800">
                <a:latin typeface="Arial"/>
                <a:ea typeface="Arial"/>
                <a:cs typeface="Arial"/>
                <a:sym typeface="Arial"/>
              </a:rPr>
              <a:t>BEGIN</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800">
                <a:latin typeface="Arial"/>
                <a:ea typeface="Arial"/>
                <a:cs typeface="Arial"/>
                <a:sym typeface="Arial"/>
              </a:rPr>
              <a:t>number_of_days_ := checkout_ - checkin_;</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800">
                <a:latin typeface="Arial"/>
                <a:ea typeface="Arial"/>
                <a:cs typeface="Arial"/>
                <a:sym typeface="Arial"/>
              </a:rPr>
              <a:t>select discount into discount_ from offers o where o.offer_id=offer_id_ and o.hotel_id=hotel_id_ and o.from_date&lt;=checkin_ and o.to_date&gt;=checkout_;</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800">
                <a:latin typeface="Arial"/>
                <a:ea typeface="Arial"/>
                <a:cs typeface="Arial"/>
                <a:sym typeface="Arial"/>
              </a:rPr>
              <a:t>select floor(free_nights) into free_nights_ from customer where customer_id=customer_id_;</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800">
                <a:latin typeface="Arial"/>
                <a:ea typeface="Arial"/>
                <a:cs typeface="Arial"/>
                <a:sym typeface="Arial"/>
              </a:rPr>
              <a:t>select price into quote_price_ from room_type where hotel_id=hotel_id_ and room_type_id=room_type_id_;</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800">
                <a:latin typeface="Arial"/>
                <a:ea typeface="Arial"/>
                <a:cs typeface="Arial"/>
                <a:sym typeface="Arial"/>
              </a:rPr>
              <a:t>select percentage into tax_percent_ from tax_percentage where tax_id = (select tax_id from hotels where hotel_id = hotel_id_);</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800">
                <a:latin typeface="Arial"/>
                <a:ea typeface="Arial"/>
                <a:cs typeface="Arial"/>
                <a:sym typeface="Arial"/>
              </a:rPr>
              <a:t>amount_ := (((number_of_days_ - free_nights_) * quote_price_) * (1 - discount_)) * (1+tax_percent_);</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800">
                <a:latin typeface="Arial"/>
                <a:ea typeface="Arial"/>
                <a:cs typeface="Arial"/>
                <a:sym typeface="Arial"/>
              </a:rPr>
              <a:t>select make_payment (Payment_id_, amount_) into payment_result_ from dual;</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800">
              <a:latin typeface="Arial"/>
              <a:ea typeface="Arial"/>
              <a:cs typeface="Arial"/>
              <a:sym typeface="Arial"/>
            </a:endParaRPr>
          </a:p>
          <a:p>
            <a:pPr indent="0" lvl="0" marL="0" rtl="0" algn="l">
              <a:lnSpc>
                <a:spcPct val="80000"/>
              </a:lnSpc>
              <a:spcBef>
                <a:spcPts val="1000"/>
              </a:spcBef>
              <a:spcAft>
                <a:spcPts val="0"/>
              </a:spcAft>
              <a:buClr>
                <a:schemeClr val="dk1"/>
              </a:buClr>
              <a:buSzPts val="1100"/>
              <a:buFont typeface="Arial"/>
              <a:buNone/>
            </a:pPr>
            <a:r>
              <a:t/>
            </a:r>
            <a:endParaRPr sz="1800">
              <a:latin typeface="Arial"/>
              <a:ea typeface="Arial"/>
              <a:cs typeface="Arial"/>
              <a:sym typeface="Arial"/>
            </a:endParaRPr>
          </a:p>
          <a:p>
            <a:pPr indent="0" lvl="0" marL="0" rtl="0" algn="l">
              <a:lnSpc>
                <a:spcPct val="80000"/>
              </a:lnSpc>
              <a:spcBef>
                <a:spcPts val="1000"/>
              </a:spcBef>
              <a:spcAft>
                <a:spcPts val="0"/>
              </a:spcAft>
              <a:buClr>
                <a:schemeClr val="dk1"/>
              </a:buClr>
              <a:buSzPts val="1100"/>
              <a:buFont typeface="Arial"/>
              <a:buNone/>
            </a:pPr>
            <a:r>
              <a:t/>
            </a:r>
            <a:endParaRPr sz="1800">
              <a:latin typeface="Arial"/>
              <a:ea typeface="Arial"/>
              <a:cs typeface="Arial"/>
              <a:sym typeface="Arial"/>
            </a:endParaRPr>
          </a:p>
          <a:p>
            <a:pPr indent="0" lvl="0" marL="0" rtl="0" algn="l">
              <a:lnSpc>
                <a:spcPct val="80000"/>
              </a:lnSpc>
              <a:spcBef>
                <a:spcPts val="1000"/>
              </a:spcBef>
              <a:spcAft>
                <a:spcPts val="0"/>
              </a:spcAft>
              <a:buClr>
                <a:schemeClr val="dk1"/>
              </a:buClr>
              <a:buSzPts val="2400"/>
              <a:buFont typeface="Arial"/>
              <a:buNone/>
            </a:pPr>
            <a:r>
              <a:t/>
            </a:r>
            <a:endParaRPr sz="1800">
              <a:latin typeface="Arial"/>
              <a:ea typeface="Arial"/>
              <a:cs typeface="Arial"/>
              <a:sym typeface="Arial"/>
            </a:endParaRPr>
          </a:p>
          <a:p>
            <a:pPr indent="0" lvl="0" marL="0" rtl="0" algn="ctr">
              <a:lnSpc>
                <a:spcPct val="80000"/>
              </a:lnSpc>
              <a:spcBef>
                <a:spcPts val="1000"/>
              </a:spcBef>
              <a:spcAft>
                <a:spcPts val="0"/>
              </a:spcAft>
              <a:buClr>
                <a:schemeClr val="dk1"/>
              </a:buClr>
              <a:buSzPts val="2400"/>
              <a:buFont typeface="Arial"/>
              <a:buNone/>
            </a:pPr>
            <a:br>
              <a:rPr lang="en-US" sz="1800">
                <a:latin typeface="Arial"/>
                <a:ea typeface="Arial"/>
                <a:cs typeface="Arial"/>
                <a:sym typeface="Arial"/>
              </a:rPr>
            </a:br>
            <a:br>
              <a:rPr lang="en-US" sz="1800">
                <a:latin typeface="Arial"/>
                <a:ea typeface="Arial"/>
                <a:cs typeface="Arial"/>
                <a:sym typeface="Arial"/>
              </a:rPr>
            </a:br>
            <a:endParaRPr sz="1800">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4"/>
          <p:cNvSpPr txBox="1"/>
          <p:nvPr>
            <p:ph idx="1" type="subTitle"/>
          </p:nvPr>
        </p:nvSpPr>
        <p:spPr>
          <a:xfrm>
            <a:off x="300675" y="486825"/>
            <a:ext cx="11582700" cy="60132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800">
                <a:latin typeface="Arial"/>
                <a:ea typeface="Arial"/>
                <a:cs typeface="Arial"/>
                <a:sym typeface="Arial"/>
              </a:rPr>
              <a:t>if payment_result_ = 'Success'</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800">
                <a:latin typeface="Arial"/>
                <a:ea typeface="Arial"/>
                <a:cs typeface="Arial"/>
                <a:sym typeface="Arial"/>
              </a:rPr>
              <a:t>then</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800">
                <a:latin typeface="Arial"/>
                <a:ea typeface="Arial"/>
                <a:cs typeface="Arial"/>
                <a:sym typeface="Arial"/>
              </a:rPr>
              <a:t>    update customer set free_nights = free_nights-free_nights_ where customer_id=customer_id_;</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800">
                <a:latin typeface="Arial"/>
                <a:ea typeface="Arial"/>
                <a:cs typeface="Arial"/>
                <a:sym typeface="Arial"/>
              </a:rPr>
              <a:t>    insert into booking(customer_id, hotel_id, payment_id, room_type_id, booking_date, checkin_date, checkout_date, quote_price, completed, no_of_rooms, status)</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800">
                <a:latin typeface="Arial"/>
                <a:ea typeface="Arial"/>
                <a:cs typeface="Arial"/>
                <a:sym typeface="Arial"/>
              </a:rPr>
              <a:t>    values (customer_id_, hotel_id_, payment_id_, room_type_id_, sysdate, checkin_, checkout_, amount_, null, number_of_rooms_, 'Success');</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800">
                <a:latin typeface="Arial"/>
                <a:ea typeface="Arial"/>
                <a:cs typeface="Arial"/>
                <a:sym typeface="Arial"/>
              </a:rPr>
              <a:t>else</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800">
                <a:latin typeface="Arial"/>
                <a:ea typeface="Arial"/>
                <a:cs typeface="Arial"/>
                <a:sym typeface="Arial"/>
              </a:rPr>
              <a:t>    insert into booking(booking_id, customer_id, hotel_id, payment_id, room_type_id, booking_date, checkin_date, checkout_date, quote_price, completed, no_of_rooms, status)</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800">
                <a:latin typeface="Arial"/>
                <a:ea typeface="Arial"/>
                <a:cs typeface="Arial"/>
                <a:sym typeface="Arial"/>
              </a:rPr>
              <a:t>values (booking_seq.nextval, customer_id_, hotel_id_, payment_id_, room_type_id_, sysdate, checkin_, checkout_, amount_, null, number_of_rooms_, 'Failure');</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800">
                <a:latin typeface="Arial"/>
                <a:ea typeface="Arial"/>
                <a:cs typeface="Arial"/>
                <a:sym typeface="Arial"/>
              </a:rPr>
              <a:t>    </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800">
                <a:latin typeface="Arial"/>
                <a:ea typeface="Arial"/>
                <a:cs typeface="Arial"/>
                <a:sym typeface="Arial"/>
              </a:rPr>
              <a:t>    initiate_refund(booking_seq.currval);</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800">
                <a:latin typeface="Arial"/>
                <a:ea typeface="Arial"/>
                <a:cs typeface="Arial"/>
                <a:sym typeface="Arial"/>
              </a:rPr>
              <a:t>end if;</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800">
                <a:latin typeface="Arial"/>
                <a:ea typeface="Arial"/>
                <a:cs typeface="Arial"/>
                <a:sym typeface="Arial"/>
              </a:rPr>
              <a:t>END;</a:t>
            </a:r>
            <a:endParaRPr sz="18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95" name="Google Shape;95;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96" name="Google Shape;96;p15"/>
          <p:cNvPicPr preferRelativeResize="0"/>
          <p:nvPr/>
        </p:nvPicPr>
        <p:blipFill rotWithShape="1">
          <a:blip r:embed="rId3">
            <a:alphaModFix/>
          </a:blip>
          <a:srcRect b="0" l="0" r="0" t="0"/>
          <a:stretch/>
        </p:blipFill>
        <p:spPr>
          <a:xfrm>
            <a:off x="609600" y="366712"/>
            <a:ext cx="10972800" cy="6124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02" name="Google Shape;102;p16"/>
          <p:cNvPicPr preferRelativeResize="0"/>
          <p:nvPr>
            <p:ph idx="1" type="body"/>
          </p:nvPr>
        </p:nvPicPr>
        <p:blipFill rotWithShape="1">
          <a:blip r:embed="rId3">
            <a:alphaModFix/>
          </a:blip>
          <a:srcRect b="0" l="0" r="0" t="0"/>
          <a:stretch/>
        </p:blipFill>
        <p:spPr>
          <a:xfrm>
            <a:off x="1249625" y="1825625"/>
            <a:ext cx="9692750" cy="435133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08" name="Google Shape;108;p17"/>
          <p:cNvPicPr preferRelativeResize="0"/>
          <p:nvPr>
            <p:ph idx="1" type="body"/>
          </p:nvPr>
        </p:nvPicPr>
        <p:blipFill rotWithShape="1">
          <a:blip r:embed="rId3">
            <a:alphaModFix/>
          </a:blip>
          <a:srcRect b="0" l="0" r="0" t="0"/>
          <a:stretch/>
        </p:blipFill>
        <p:spPr>
          <a:xfrm>
            <a:off x="2422329" y="1825625"/>
            <a:ext cx="7347341" cy="43513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14" name="Google Shape;114;p18"/>
          <p:cNvPicPr preferRelativeResize="0"/>
          <p:nvPr>
            <p:ph idx="1" type="body"/>
          </p:nvPr>
        </p:nvPicPr>
        <p:blipFill rotWithShape="1">
          <a:blip r:embed="rId3">
            <a:alphaModFix/>
          </a:blip>
          <a:srcRect b="0" l="0" r="0" t="0"/>
          <a:stretch/>
        </p:blipFill>
        <p:spPr>
          <a:xfrm>
            <a:off x="3383280" y="1005840"/>
            <a:ext cx="4766952" cy="502552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a:t>Entities</a:t>
            </a:r>
            <a:endParaRPr/>
          </a:p>
        </p:txBody>
      </p:sp>
      <p:sp>
        <p:nvSpPr>
          <p:cNvPr id="120" name="Google Shape;120;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chemeClr val="dk1"/>
              </a:buClr>
              <a:buSzPts val="1540"/>
              <a:buChar char="•"/>
            </a:pPr>
            <a:r>
              <a:rPr lang="en-US" sz="1540"/>
              <a:t>Main entities are:</a:t>
            </a:r>
            <a:endParaRPr/>
          </a:p>
          <a:p>
            <a:pPr indent="-228600" lvl="0" marL="228600" rtl="0" algn="l">
              <a:lnSpc>
                <a:spcPct val="70000"/>
              </a:lnSpc>
              <a:spcBef>
                <a:spcPts val="1000"/>
              </a:spcBef>
              <a:spcAft>
                <a:spcPts val="0"/>
              </a:spcAft>
              <a:buClr>
                <a:schemeClr val="dk1"/>
              </a:buClr>
              <a:buSzPts val="1540"/>
              <a:buChar char="•"/>
            </a:pPr>
            <a:r>
              <a:rPr lang="en-US" sz="1540" u="sng"/>
              <a:t>Customer</a:t>
            </a:r>
            <a:r>
              <a:rPr lang="en-US" sz="1540"/>
              <a:t>: Any individual or a group of individuals who wishes to book a hotel room for a particular date range. A customer can have favorite hotels.</a:t>
            </a:r>
            <a:endParaRPr/>
          </a:p>
          <a:p>
            <a:pPr indent="-228600" lvl="0" marL="228600" rtl="0" algn="l">
              <a:lnSpc>
                <a:spcPct val="70000"/>
              </a:lnSpc>
              <a:spcBef>
                <a:spcPts val="1000"/>
              </a:spcBef>
              <a:spcAft>
                <a:spcPts val="0"/>
              </a:spcAft>
              <a:buClr>
                <a:schemeClr val="dk1"/>
              </a:buClr>
              <a:buSzPts val="1540"/>
              <a:buChar char="•"/>
            </a:pPr>
            <a:r>
              <a:rPr lang="en-US" sz="1540" u="sng"/>
              <a:t>Hotel</a:t>
            </a:r>
            <a:r>
              <a:rPr lang="en-US" sz="1540"/>
              <a:t>: Any individual hotel or a group of hotels in a particular location. Every hotel has fixed number of rooms of a particular room type. Each room is associated with some amenities particular to that room like A/C, TV etc. There are also some shared amenities like swimming pool, parking, bar etc which are shared by all the customers.</a:t>
            </a:r>
            <a:endParaRPr/>
          </a:p>
          <a:p>
            <a:pPr indent="-228600" lvl="0" marL="228600" rtl="0" algn="l">
              <a:lnSpc>
                <a:spcPct val="70000"/>
              </a:lnSpc>
              <a:spcBef>
                <a:spcPts val="1000"/>
              </a:spcBef>
              <a:spcAft>
                <a:spcPts val="0"/>
              </a:spcAft>
              <a:buClr>
                <a:schemeClr val="dk1"/>
              </a:buClr>
              <a:buSzPts val="1540"/>
              <a:buChar char="•"/>
            </a:pPr>
            <a:r>
              <a:rPr lang="en-US" sz="1540" u="sng"/>
              <a:t>Payment Type</a:t>
            </a:r>
            <a:r>
              <a:rPr lang="en-US" sz="1540"/>
              <a:t>: Since it is an international website, it supports multiple payment methods, credit/debit card, PayPal or gift cards.</a:t>
            </a:r>
            <a:endParaRPr/>
          </a:p>
          <a:p>
            <a:pPr indent="-228600" lvl="0" marL="228600" rtl="0" algn="l">
              <a:lnSpc>
                <a:spcPct val="70000"/>
              </a:lnSpc>
              <a:spcBef>
                <a:spcPts val="1000"/>
              </a:spcBef>
              <a:spcAft>
                <a:spcPts val="0"/>
              </a:spcAft>
              <a:buClr>
                <a:schemeClr val="dk1"/>
              </a:buClr>
              <a:buSzPts val="1540"/>
              <a:buChar char="•"/>
            </a:pPr>
            <a:r>
              <a:rPr lang="en-US" sz="1540" u="sng"/>
              <a:t>Tax Percentage</a:t>
            </a:r>
            <a:r>
              <a:rPr lang="en-US" sz="1540"/>
              <a:t>: The tax depends on the location of the hotel.</a:t>
            </a:r>
            <a:endParaRPr/>
          </a:p>
          <a:p>
            <a:pPr indent="-228600" lvl="0" marL="228600" rtl="0" algn="l">
              <a:lnSpc>
                <a:spcPct val="70000"/>
              </a:lnSpc>
              <a:spcBef>
                <a:spcPts val="1000"/>
              </a:spcBef>
              <a:spcAft>
                <a:spcPts val="0"/>
              </a:spcAft>
              <a:buClr>
                <a:schemeClr val="dk1"/>
              </a:buClr>
              <a:buSzPts val="1540"/>
              <a:buChar char="•"/>
            </a:pPr>
            <a:r>
              <a:rPr lang="en-US" sz="1540" u="sng"/>
              <a:t>Booking</a:t>
            </a:r>
            <a:r>
              <a:rPr lang="en-US" sz="1540"/>
              <a:t>: Stores the booking details by a customer for a hotel. It is connected to the payment type entity to identify the payment method and the tax entity to identify the taxes for that particular location. The customer gets to know the room type but not the room number.</a:t>
            </a:r>
            <a:endParaRPr/>
          </a:p>
          <a:p>
            <a:pPr indent="-228600" lvl="0" marL="228600" rtl="0" algn="l">
              <a:lnSpc>
                <a:spcPct val="70000"/>
              </a:lnSpc>
              <a:spcBef>
                <a:spcPts val="1000"/>
              </a:spcBef>
              <a:spcAft>
                <a:spcPts val="0"/>
              </a:spcAft>
              <a:buClr>
                <a:schemeClr val="dk1"/>
              </a:buClr>
              <a:buSzPts val="1540"/>
              <a:buChar char="•"/>
            </a:pPr>
            <a:r>
              <a:rPr lang="en-US" sz="1540" u="sng"/>
              <a:t>Amenities</a:t>
            </a:r>
            <a:r>
              <a:rPr lang="en-US" sz="1540"/>
              <a:t>: There are 2 types of amenities, hotel amenities like swimming pool, parking, bar etc which are shared by all the customers and room amenities available for a particular room in a hotel like A/C, TV etc. </a:t>
            </a:r>
            <a:endParaRPr/>
          </a:p>
          <a:p>
            <a:pPr indent="-228600" lvl="0" marL="228600" rtl="0" algn="l">
              <a:lnSpc>
                <a:spcPct val="70000"/>
              </a:lnSpc>
              <a:spcBef>
                <a:spcPts val="1000"/>
              </a:spcBef>
              <a:spcAft>
                <a:spcPts val="0"/>
              </a:spcAft>
              <a:buClr>
                <a:schemeClr val="dk1"/>
              </a:buClr>
              <a:buSzPts val="1540"/>
              <a:buChar char="•"/>
            </a:pPr>
            <a:r>
              <a:rPr lang="en-US" sz="1540" u="sng"/>
              <a:t>Room Type</a:t>
            </a:r>
            <a:r>
              <a:rPr lang="en-US" sz="1540"/>
              <a:t>: A hotel can have multiple rooms of multiple kinds. </a:t>
            </a:r>
            <a:endParaRPr/>
          </a:p>
          <a:p>
            <a:pPr indent="-228600" lvl="0" marL="228600" rtl="0" algn="l">
              <a:lnSpc>
                <a:spcPct val="70000"/>
              </a:lnSpc>
              <a:spcBef>
                <a:spcPts val="1000"/>
              </a:spcBef>
              <a:spcAft>
                <a:spcPts val="0"/>
              </a:spcAft>
              <a:buClr>
                <a:schemeClr val="dk1"/>
              </a:buClr>
              <a:buSzPts val="1540"/>
              <a:buChar char="•"/>
            </a:pPr>
            <a:r>
              <a:rPr lang="en-US" sz="1540" u="sng"/>
              <a:t>Offers</a:t>
            </a:r>
            <a:r>
              <a:rPr lang="en-US" sz="1540"/>
              <a:t>: The website gives various offers on hotel bookings which have a start date and an expiry date.</a:t>
            </a:r>
            <a:endParaRPr/>
          </a:p>
          <a:p>
            <a:pPr indent="-228600" lvl="0" marL="228600" rtl="0" algn="l">
              <a:lnSpc>
                <a:spcPct val="70000"/>
              </a:lnSpc>
              <a:spcBef>
                <a:spcPts val="1000"/>
              </a:spcBef>
              <a:spcAft>
                <a:spcPts val="0"/>
              </a:spcAft>
              <a:buClr>
                <a:schemeClr val="dk1"/>
              </a:buClr>
              <a:buSzPts val="1540"/>
              <a:buChar char="•"/>
            </a:pPr>
            <a:r>
              <a:rPr lang="en-US" sz="1540" u="sng"/>
              <a:t>Reviews</a:t>
            </a:r>
            <a:r>
              <a:rPr lang="en-US" sz="1540"/>
              <a:t>: A customer can write reviews about one of more hotels.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26" name="Google Shape;126;p20"/>
          <p:cNvPicPr preferRelativeResize="0"/>
          <p:nvPr>
            <p:ph idx="1" type="body"/>
          </p:nvPr>
        </p:nvPicPr>
        <p:blipFill rotWithShape="1">
          <a:blip r:embed="rId3">
            <a:alphaModFix/>
          </a:blip>
          <a:srcRect b="0" l="0" r="0" t="0"/>
          <a:stretch/>
        </p:blipFill>
        <p:spPr>
          <a:xfrm>
            <a:off x="2651755" y="-12"/>
            <a:ext cx="6126484" cy="688854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pic>
        <p:nvPicPr>
          <p:cNvPr id="131" name="Google Shape;131;p21"/>
          <p:cNvPicPr preferRelativeResize="0"/>
          <p:nvPr>
            <p:ph idx="1" type="body"/>
          </p:nvPr>
        </p:nvPicPr>
        <p:blipFill rotWithShape="1">
          <a:blip r:embed="rId3">
            <a:alphaModFix/>
          </a:blip>
          <a:srcRect b="0" l="0" r="0" t="0"/>
          <a:stretch/>
        </p:blipFill>
        <p:spPr>
          <a:xfrm>
            <a:off x="2377440" y="-1"/>
            <a:ext cx="7256612" cy="684079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