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84" r:id="rId3"/>
    <p:sldId id="287" r:id="rId4"/>
    <p:sldId id="285" r:id="rId5"/>
    <p:sldId id="300" r:id="rId6"/>
    <p:sldId id="298" r:id="rId7"/>
    <p:sldId id="301" r:id="rId8"/>
    <p:sldId id="302" r:id="rId9"/>
    <p:sldId id="305" r:id="rId10"/>
    <p:sldId id="307" r:id="rId11"/>
    <p:sldId id="288" r:id="rId12"/>
    <p:sldId id="311" r:id="rId13"/>
    <p:sldId id="314" r:id="rId14"/>
    <p:sldId id="315" r:id="rId15"/>
    <p:sldId id="308" r:id="rId16"/>
    <p:sldId id="286" r:id="rId17"/>
    <p:sldId id="304" r:id="rId18"/>
    <p:sldId id="292" r:id="rId19"/>
    <p:sldId id="316" r:id="rId20"/>
    <p:sldId id="296" r:id="rId21"/>
    <p:sldId id="319" r:id="rId22"/>
    <p:sldId id="318" r:id="rId23"/>
    <p:sldId id="295" r:id="rId24"/>
    <p:sldId id="293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Helvetica Neue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25" autoAdjust="0"/>
  </p:normalViewPr>
  <p:slideViewPr>
    <p:cSldViewPr snapToGrid="0">
      <p:cViewPr varScale="1">
        <p:scale>
          <a:sx n="171" d="100"/>
          <a:sy n="171" d="100"/>
        </p:scale>
        <p:origin x="149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a7bb5b164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a7bb5b164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Explain values (-1, 0, 1, NaN )</a:t>
            </a:r>
            <a:endParaRPr sz="18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Unpaired dataset</a:t>
            </a:r>
            <a:endParaRPr sz="18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plots ( class occurrences )</a:t>
            </a:r>
            <a:endParaRPr/>
          </a:p>
        </p:txBody>
      </p:sp>
      <p:sp>
        <p:nvSpPr>
          <p:cNvPr id="529" name="Google Shape;529;g2a7bb5b164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1718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9710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046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478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2120010" y="1853819"/>
            <a:ext cx="6954100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20010" y="1340659"/>
            <a:ext cx="69541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5759452" y="1604963"/>
            <a:ext cx="3943350" cy="21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1470819" y="-426244"/>
            <a:ext cx="3943350" cy="616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4876800" y="4743450"/>
            <a:ext cx="3276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077200" y="4743450"/>
            <a:ext cx="1066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1117172" y="4743450"/>
            <a:ext cx="3759628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58776" y="171450"/>
            <a:ext cx="84042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358776" y="800100"/>
            <a:ext cx="8424863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876800" y="4743450"/>
            <a:ext cx="3276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1117172" y="4743450"/>
            <a:ext cx="3759628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077200" y="4743450"/>
            <a:ext cx="1066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58776" y="171450"/>
            <a:ext cx="84042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58775" y="1371600"/>
            <a:ext cx="4135438" cy="325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Helvetica Neue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Helvetica Neue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Helvetica Neue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"/>
              <a:buChar char="»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646614" y="1371600"/>
            <a:ext cx="4137025" cy="325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Helvetica Neue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Helvetica Neue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Helvetica Neue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"/>
              <a:buChar char="»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876800" y="4743450"/>
            <a:ext cx="3276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077200" y="4743450"/>
            <a:ext cx="1066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1117172" y="4743450"/>
            <a:ext cx="3759628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Helvetica Neue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Helvetica Neue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Helvetica Neue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Helvetica Neue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Char char="»"/>
              <a:defRPr sz="16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Helvetica Neue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Helvetica Neue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Helvetica Neue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Helvetica Neue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Char char="»"/>
              <a:defRPr sz="16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876800" y="4743450"/>
            <a:ext cx="3276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077200" y="4743450"/>
            <a:ext cx="1066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1117172" y="4743450"/>
            <a:ext cx="3759628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58776" y="171450"/>
            <a:ext cx="84042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876800" y="4743450"/>
            <a:ext cx="3276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077200" y="4743450"/>
            <a:ext cx="1066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1117172" y="4743450"/>
            <a:ext cx="3759628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4876800" y="4743450"/>
            <a:ext cx="3276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077200" y="4743450"/>
            <a:ext cx="1066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1117172" y="4743450"/>
            <a:ext cx="3759628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Helvetica Neue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Helvetica Neue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Helvetica Neue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Helvetica Neue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Helvetica Neue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Helvetica Neue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Helvetica Neue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Helvetica Neue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Helvetica Neue"/>
              <a:buChar char="»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Helvetica Neue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Helvetica Neue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Helvetica Neue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876800" y="4743450"/>
            <a:ext cx="3276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077200" y="4743450"/>
            <a:ext cx="1066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1117172" y="4743450"/>
            <a:ext cx="3759628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Helvetica Neue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Helvetica Neue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Helvetica Neue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Helvetica Neue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4876800" y="4743450"/>
            <a:ext cx="3276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077200" y="4743450"/>
            <a:ext cx="1066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1117172" y="4743450"/>
            <a:ext cx="3759628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358776" y="171450"/>
            <a:ext cx="84042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2656682" y="-1497807"/>
            <a:ext cx="3829050" cy="842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4876800" y="4743450"/>
            <a:ext cx="3276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077200" y="4743450"/>
            <a:ext cx="1066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1117172" y="4743450"/>
            <a:ext cx="3759628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358776" y="171450"/>
            <a:ext cx="84042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58776" y="800100"/>
            <a:ext cx="8424863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Helvetica Neue"/>
              <a:buChar char="–"/>
              <a:defRPr sz="1400" b="0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Helvetica Neue"/>
              <a:buChar char="•"/>
              <a:defRPr sz="1400" b="0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Helvetica Neue"/>
              <a:buChar char="–"/>
              <a:defRPr sz="1400" b="0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Helvetica Neue"/>
              <a:buChar char="»"/>
              <a:defRPr sz="1400" b="0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Helvetica Neue"/>
              <a:buChar char="»"/>
              <a:defRPr sz="1400" b="0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Helvetica Neue"/>
              <a:buChar char="»"/>
              <a:defRPr sz="1400" b="0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Helvetica Neue"/>
              <a:buChar char="»"/>
              <a:defRPr sz="1400" b="0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Helvetica Neue"/>
              <a:buChar char="»"/>
              <a:defRPr sz="1400" b="0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4876800" y="4743450"/>
            <a:ext cx="3276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077200" y="4743450"/>
            <a:ext cx="1066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1117172" y="4743450"/>
            <a:ext cx="3759628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image-to-image-translation-using-cyclegan-model-d58cfff04755?gi=0310adf7812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owardsdatascience.com/image-to-image-translation-using-cyclegan-model-d58cfff04755?gi=0310adf7812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owardsdatascience.com/image-to-image-translation-using-cyclegan-model-d58cfff04755?gi=0310adf7812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owardsdatascience.com/image-to-image-translation-using-cyclegan-model-d58cfff04755?gi=0310adf7812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114666" y="1101547"/>
            <a:ext cx="6954000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Final Presentation – MLMI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accent3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Unsupervised Structured Report Generation via Cycle GAN</a:t>
            </a:r>
            <a:endParaRPr sz="2800" dirty="0">
              <a:solidFill>
                <a:schemeClr val="accent3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190000" y="2813004"/>
            <a:ext cx="69540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rPr lang="en-US" sz="1200" dirty="0"/>
              <a:t>Mamur A.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rPr lang="en-US" sz="1200" dirty="0"/>
              <a:t>Munich, 27. Feb. 2024</a:t>
            </a:r>
            <a:endParaRPr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7D0E-BEC5-7490-8AF4-72AE0A70AC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10</a:t>
            </a:fld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340E09-61CE-D0EE-CD20-F9E58C2B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71450"/>
            <a:ext cx="8404225" cy="457200"/>
          </a:xfrm>
        </p:spPr>
        <p:txBody>
          <a:bodyPr/>
          <a:lstStyle/>
          <a:p>
            <a:br>
              <a:rPr lang="en-US" sz="32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TR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314F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Intermediate Status</a:t>
            </a:r>
            <a:endParaRPr lang="en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842AA223-3670-672D-9904-89521B0B13BE}"/>
              </a:ext>
            </a:extLst>
          </p:cNvPr>
          <p:cNvSpPr txBox="1"/>
          <p:nvPr/>
        </p:nvSpPr>
        <p:spPr>
          <a:xfrm>
            <a:off x="376986" y="561763"/>
            <a:ext cx="19215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00">
                    <a:alpha val="56000"/>
                  </a:srgbClr>
                </a:solidFill>
              </a:rPr>
              <a:t> </a:t>
            </a:r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  <a:p>
            <a:pPr algn="l"/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</p:txBody>
      </p:sp>
      <p:pic>
        <p:nvPicPr>
          <p:cNvPr id="3074" name="Picture 2" descr="X-ray of a person's chest">
            <a:extLst>
              <a:ext uri="{FF2B5EF4-FFF2-40B4-BE49-F238E27FC236}">
                <a16:creationId xmlns:a16="http://schemas.microsoft.com/office/drawing/2014/main" id="{AEC6CF93-DAB1-E309-7F2F-AD64C3557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21" y="1295637"/>
            <a:ext cx="713965" cy="5899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2ED3342C-5656-1AED-3283-9A16462EB1CC}"/>
              </a:ext>
            </a:extLst>
          </p:cNvPr>
          <p:cNvSpPr/>
          <p:nvPr/>
        </p:nvSpPr>
        <p:spPr>
          <a:xfrm rot="16200000">
            <a:off x="1949036" y="1336887"/>
            <a:ext cx="582694" cy="5337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B6F9070-7DDA-C23E-ACA4-3B71FF8AB5B3}"/>
              </a:ext>
            </a:extLst>
          </p:cNvPr>
          <p:cNvSpPr/>
          <p:nvPr/>
        </p:nvSpPr>
        <p:spPr>
          <a:xfrm>
            <a:off x="3147186" y="1206568"/>
            <a:ext cx="221526" cy="2026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highlight>
                <a:srgbClr val="FFFF00"/>
              </a:highlight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0B0FB70-F911-2DE1-B011-A1638B765C39}"/>
              </a:ext>
            </a:extLst>
          </p:cNvPr>
          <p:cNvSpPr/>
          <p:nvPr/>
        </p:nvSpPr>
        <p:spPr>
          <a:xfrm>
            <a:off x="3154260" y="1418176"/>
            <a:ext cx="221526" cy="2026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8433D330-EED6-23E0-A90E-A19B05E62D64}"/>
              </a:ext>
            </a:extLst>
          </p:cNvPr>
          <p:cNvSpPr/>
          <p:nvPr/>
        </p:nvSpPr>
        <p:spPr>
          <a:xfrm>
            <a:off x="3154260" y="1629784"/>
            <a:ext cx="221526" cy="2026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3305BF3-3C2D-5110-1B4D-378E8B34513A}"/>
              </a:ext>
            </a:extLst>
          </p:cNvPr>
          <p:cNvSpPr/>
          <p:nvPr/>
        </p:nvSpPr>
        <p:spPr>
          <a:xfrm>
            <a:off x="3156617" y="1846019"/>
            <a:ext cx="221526" cy="2026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Flowchart: Manual Operation 20">
            <a:extLst>
              <a:ext uri="{FF2B5EF4-FFF2-40B4-BE49-F238E27FC236}">
                <a16:creationId xmlns:a16="http://schemas.microsoft.com/office/drawing/2014/main" id="{895078DB-C5D6-23EB-C969-B901A6F9B896}"/>
              </a:ext>
            </a:extLst>
          </p:cNvPr>
          <p:cNvSpPr/>
          <p:nvPr/>
        </p:nvSpPr>
        <p:spPr>
          <a:xfrm rot="5400000">
            <a:off x="1778384" y="2690127"/>
            <a:ext cx="582694" cy="533792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8A4142AF-3081-0107-46D9-B7578F9F6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264" y="2662041"/>
            <a:ext cx="713965" cy="5899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1D57ABD6-E698-6AAB-A7FD-0865EC5F082C}"/>
              </a:ext>
            </a:extLst>
          </p:cNvPr>
          <p:cNvSpPr/>
          <p:nvPr/>
        </p:nvSpPr>
        <p:spPr>
          <a:xfrm>
            <a:off x="949768" y="2575937"/>
            <a:ext cx="221526" cy="202677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E3A7F23-901E-A42A-8A0B-68446DE03EA2}"/>
              </a:ext>
            </a:extLst>
          </p:cNvPr>
          <p:cNvSpPr/>
          <p:nvPr/>
        </p:nvSpPr>
        <p:spPr>
          <a:xfrm>
            <a:off x="949768" y="2787545"/>
            <a:ext cx="221526" cy="202677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7F975F9F-B30C-8577-7F32-2C7504422E0C}"/>
              </a:ext>
            </a:extLst>
          </p:cNvPr>
          <p:cNvSpPr/>
          <p:nvPr/>
        </p:nvSpPr>
        <p:spPr>
          <a:xfrm>
            <a:off x="949768" y="2999153"/>
            <a:ext cx="221526" cy="202677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6C877A4E-398C-2FA3-1132-F30F00BB6B54}"/>
              </a:ext>
            </a:extLst>
          </p:cNvPr>
          <p:cNvSpPr/>
          <p:nvPr/>
        </p:nvSpPr>
        <p:spPr>
          <a:xfrm>
            <a:off x="949768" y="3201830"/>
            <a:ext cx="221526" cy="202677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078" name="Straight Arrow Connector 3077">
            <a:extLst>
              <a:ext uri="{FF2B5EF4-FFF2-40B4-BE49-F238E27FC236}">
                <a16:creationId xmlns:a16="http://schemas.microsoft.com/office/drawing/2014/main" id="{265F2D0B-A257-F78F-1F3E-B51008E55616}"/>
              </a:ext>
            </a:extLst>
          </p:cNvPr>
          <p:cNvCxnSpPr>
            <a:stCxn id="3074" idx="3"/>
            <a:endCxn id="9" idx="0"/>
          </p:cNvCxnSpPr>
          <p:nvPr/>
        </p:nvCxnSpPr>
        <p:spPr>
          <a:xfrm>
            <a:off x="1383486" y="1590619"/>
            <a:ext cx="590001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0" name="Straight Arrow Connector 3079">
            <a:extLst>
              <a:ext uri="{FF2B5EF4-FFF2-40B4-BE49-F238E27FC236}">
                <a16:creationId xmlns:a16="http://schemas.microsoft.com/office/drawing/2014/main" id="{35BCC471-A0C9-6DDF-860F-C0F23A7404C6}"/>
              </a:ext>
            </a:extLst>
          </p:cNvPr>
          <p:cNvCxnSpPr>
            <a:stCxn id="9" idx="2"/>
          </p:cNvCxnSpPr>
          <p:nvPr/>
        </p:nvCxnSpPr>
        <p:spPr>
          <a:xfrm>
            <a:off x="2507279" y="1603783"/>
            <a:ext cx="547149" cy="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2" name="Straight Arrow Connector 3081">
            <a:extLst>
              <a:ext uri="{FF2B5EF4-FFF2-40B4-BE49-F238E27FC236}">
                <a16:creationId xmlns:a16="http://schemas.microsoft.com/office/drawing/2014/main" id="{2C4EA7EA-18A4-A58B-3302-0A9747A97035}"/>
              </a:ext>
            </a:extLst>
          </p:cNvPr>
          <p:cNvCxnSpPr>
            <a:cxnSpLocks/>
          </p:cNvCxnSpPr>
          <p:nvPr/>
        </p:nvCxnSpPr>
        <p:spPr>
          <a:xfrm>
            <a:off x="1210586" y="2990222"/>
            <a:ext cx="522196" cy="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5" name="Straight Arrow Connector 3084">
            <a:extLst>
              <a:ext uri="{FF2B5EF4-FFF2-40B4-BE49-F238E27FC236}">
                <a16:creationId xmlns:a16="http://schemas.microsoft.com/office/drawing/2014/main" id="{2BCF5BF2-5ECF-3C99-85A4-CFA3C334F618}"/>
              </a:ext>
            </a:extLst>
          </p:cNvPr>
          <p:cNvCxnSpPr>
            <a:stCxn id="21" idx="0"/>
          </p:cNvCxnSpPr>
          <p:nvPr/>
        </p:nvCxnSpPr>
        <p:spPr>
          <a:xfrm flipV="1">
            <a:off x="2336627" y="2948091"/>
            <a:ext cx="703722" cy="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9" name="TextBox 3088">
            <a:extLst>
              <a:ext uri="{FF2B5EF4-FFF2-40B4-BE49-F238E27FC236}">
                <a16:creationId xmlns:a16="http://schemas.microsoft.com/office/drawing/2014/main" id="{D7356E1F-6ACB-16D6-290C-DA4A1ABD3412}"/>
              </a:ext>
            </a:extLst>
          </p:cNvPr>
          <p:cNvSpPr txBox="1"/>
          <p:nvPr/>
        </p:nvSpPr>
        <p:spPr>
          <a:xfrm>
            <a:off x="1963544" y="1018963"/>
            <a:ext cx="553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G_IR</a:t>
            </a:r>
            <a:endParaRPr lang="en-DE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306ADE-E0BD-46FF-7E48-2C4207120E0A}"/>
                  </a:ext>
                </a:extLst>
              </p:cNvPr>
              <p:cNvSpPr txBox="1"/>
              <p:nvPr/>
            </p:nvSpPr>
            <p:spPr>
              <a:xfrm>
                <a:off x="3475618" y="1489479"/>
                <a:ext cx="14978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𝐶𝑜𝑠𝑖𝑛𝑒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306ADE-E0BD-46FF-7E48-2C4207120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618" y="1489479"/>
                <a:ext cx="1497846" cy="215444"/>
              </a:xfrm>
              <a:prstGeom prst="rect">
                <a:avLst/>
              </a:prstGeom>
              <a:blipFill>
                <a:blip r:embed="rId3"/>
                <a:stretch>
                  <a:fillRect r="-2846" b="-3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FC1D5E-B50C-A53D-7E4F-EBC2B20B7B86}"/>
              </a:ext>
            </a:extLst>
          </p:cNvPr>
          <p:cNvCxnSpPr>
            <a:cxnSpLocks/>
          </p:cNvCxnSpPr>
          <p:nvPr/>
        </p:nvCxnSpPr>
        <p:spPr>
          <a:xfrm>
            <a:off x="5547287" y="847127"/>
            <a:ext cx="0" cy="2825095"/>
          </a:xfrm>
          <a:prstGeom prst="line">
            <a:avLst/>
          </a:prstGeom>
          <a:ln w="38100">
            <a:solidFill>
              <a:srgbClr val="304F6D">
                <a:alpha val="20209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8007B1-5D54-1936-979E-7E11034EC45E}"/>
              </a:ext>
            </a:extLst>
          </p:cNvPr>
          <p:cNvSpPr txBox="1"/>
          <p:nvPr/>
        </p:nvSpPr>
        <p:spPr>
          <a:xfrm>
            <a:off x="6134898" y="1846019"/>
            <a:ext cx="3009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Partial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Cosine Similarity as adversarial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Basic GAN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18168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80E1-63BD-1ED9-3A39-E57B1F95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14F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Intermediate Status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A010C-1D15-ABD1-BE00-9268CF781F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11</a:t>
            </a:fld>
            <a:endParaRPr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C2E1CF-B540-C633-09AA-B410C918F513}"/>
              </a:ext>
            </a:extLst>
          </p:cNvPr>
          <p:cNvCxnSpPr>
            <a:cxnSpLocks/>
          </p:cNvCxnSpPr>
          <p:nvPr/>
        </p:nvCxnSpPr>
        <p:spPr>
          <a:xfrm>
            <a:off x="3428765" y="803518"/>
            <a:ext cx="0" cy="2825095"/>
          </a:xfrm>
          <a:prstGeom prst="line">
            <a:avLst/>
          </a:prstGeom>
          <a:ln w="38100">
            <a:solidFill>
              <a:srgbClr val="304F6D">
                <a:alpha val="20209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4A6E174-FB6B-0810-D287-CACB476DAF1B}"/>
              </a:ext>
            </a:extLst>
          </p:cNvPr>
          <p:cNvSpPr txBox="1"/>
          <p:nvPr/>
        </p:nvSpPr>
        <p:spPr>
          <a:xfrm>
            <a:off x="358776" y="1571802"/>
            <a:ext cx="3009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Partial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Cosine Similarity as adversarial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Basic GAN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4F53EA2C-FEF8-1E8A-BE45-5DFD57735ADB}"/>
              </a:ext>
            </a:extLst>
          </p:cNvPr>
          <p:cNvSpPr txBox="1"/>
          <p:nvPr/>
        </p:nvSpPr>
        <p:spPr>
          <a:xfrm>
            <a:off x="381464" y="541908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00">
                    <a:alpha val="56000"/>
                  </a:srgbClr>
                </a:solidFill>
              </a:rPr>
              <a:t>What we achieved / faced ?</a:t>
            </a:r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  <a:p>
            <a:pPr algn="l"/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FDF1B7-2A0D-93B0-564D-7BD5EA7DB1F7}"/>
              </a:ext>
            </a:extLst>
          </p:cNvPr>
          <p:cNvSpPr txBox="1"/>
          <p:nvPr/>
        </p:nvSpPr>
        <p:spPr>
          <a:xfrm>
            <a:off x="3581744" y="1156303"/>
            <a:ext cx="53524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2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Adversarial loss for reports</a:t>
            </a:r>
          </a:p>
          <a:p>
            <a:pPr marL="457200" lvl="1" fontAlgn="base"/>
            <a:r>
              <a:rPr lang="en-US" sz="1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Tried 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compare distribution of several batches with precomputed target distribution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12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Computational graph broken as loss not differentiable</a:t>
            </a:r>
            <a:endParaRPr lang="en-US" sz="1200" b="1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fontAlgn="base">
              <a:spcBef>
                <a:spcPts val="360"/>
              </a:spcBef>
            </a:pPr>
            <a:r>
              <a:rPr lang="en-US" sz="1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Use 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cosine similarity instead → differentiable, but very simple</a:t>
            </a:r>
          </a:p>
          <a:p>
            <a:pPr marL="457200" fontAlgn="base">
              <a:spcBef>
                <a:spcPts val="360"/>
              </a:spcBef>
            </a:pPr>
            <a:endParaRPr lang="en-US" sz="1200" b="0" i="0" u="none" strike="noStrike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Basic GAN Network?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 Collapse</a:t>
            </a:r>
            <a:endParaRPr lang="en-US" sz="1200" b="1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rtl="0" fontAlgn="base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Image generation model is not complex enough to generate high quality images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635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7D0E-BEC5-7490-8AF4-72AE0A70AC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12</a:t>
            </a:fld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340E09-61CE-D0EE-CD20-F9E58C2B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71450"/>
            <a:ext cx="8404225" cy="457200"/>
          </a:xfrm>
        </p:spPr>
        <p:txBody>
          <a:bodyPr/>
          <a:lstStyle/>
          <a:p>
            <a:br>
              <a:rPr lang="en-US" sz="32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TR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314F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Updates</a:t>
            </a:r>
            <a:endParaRPr lang="en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842AA223-3670-672D-9904-89521B0B13BE}"/>
              </a:ext>
            </a:extLst>
          </p:cNvPr>
          <p:cNvSpPr txBox="1"/>
          <p:nvPr/>
        </p:nvSpPr>
        <p:spPr>
          <a:xfrm>
            <a:off x="358776" y="628650"/>
            <a:ext cx="30135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rgbClr val="000000">
                    <a:alpha val="56000"/>
                  </a:srgbClr>
                </a:solidFill>
              </a:rPr>
              <a:t>End to End Model Training</a:t>
            </a:r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</p:txBody>
      </p:sp>
      <p:pic>
        <p:nvPicPr>
          <p:cNvPr id="9" name="Picture 2" descr="X-ray of a person's chest">
            <a:extLst>
              <a:ext uri="{FF2B5EF4-FFF2-40B4-BE49-F238E27FC236}">
                <a16:creationId xmlns:a16="http://schemas.microsoft.com/office/drawing/2014/main" id="{CECC82FA-FF13-A8AD-3BE0-3B1F37400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40" y="1510768"/>
            <a:ext cx="713965" cy="5899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A8E19611-48C4-939B-095B-4A67C0514A5B}"/>
              </a:ext>
            </a:extLst>
          </p:cNvPr>
          <p:cNvSpPr/>
          <p:nvPr/>
        </p:nvSpPr>
        <p:spPr>
          <a:xfrm rot="16200000">
            <a:off x="1722383" y="1538855"/>
            <a:ext cx="582694" cy="5337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908930C-CB96-8F26-0CC7-0133BCF64D7E}"/>
              </a:ext>
            </a:extLst>
          </p:cNvPr>
          <p:cNvSpPr/>
          <p:nvPr/>
        </p:nvSpPr>
        <p:spPr>
          <a:xfrm>
            <a:off x="2827775" y="1391466"/>
            <a:ext cx="221526" cy="2026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highlight>
                <a:srgbClr val="FFFF00"/>
              </a:highlight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25EAA31-20CA-7716-759B-5D835B81AF08}"/>
              </a:ext>
            </a:extLst>
          </p:cNvPr>
          <p:cNvSpPr/>
          <p:nvPr/>
        </p:nvSpPr>
        <p:spPr>
          <a:xfrm>
            <a:off x="2834849" y="1603074"/>
            <a:ext cx="221526" cy="2026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8F39203-C411-8069-00A7-B3C315ACA02C}"/>
              </a:ext>
            </a:extLst>
          </p:cNvPr>
          <p:cNvSpPr/>
          <p:nvPr/>
        </p:nvSpPr>
        <p:spPr>
          <a:xfrm>
            <a:off x="2834849" y="1814682"/>
            <a:ext cx="221526" cy="2026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CB1AB1A-E57E-21EA-50E9-9BF203288342}"/>
              </a:ext>
            </a:extLst>
          </p:cNvPr>
          <p:cNvSpPr/>
          <p:nvPr/>
        </p:nvSpPr>
        <p:spPr>
          <a:xfrm>
            <a:off x="2837206" y="2030917"/>
            <a:ext cx="221526" cy="2026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Flowchart: Manual Operation 14">
            <a:extLst>
              <a:ext uri="{FF2B5EF4-FFF2-40B4-BE49-F238E27FC236}">
                <a16:creationId xmlns:a16="http://schemas.microsoft.com/office/drawing/2014/main" id="{25177DD5-B6EE-159B-D0EA-58FD5B849182}"/>
              </a:ext>
            </a:extLst>
          </p:cNvPr>
          <p:cNvSpPr/>
          <p:nvPr/>
        </p:nvSpPr>
        <p:spPr>
          <a:xfrm rot="16200000">
            <a:off x="3561194" y="1553296"/>
            <a:ext cx="582694" cy="5337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6" name="Flowchart: Manual Operation 15">
            <a:extLst>
              <a:ext uri="{FF2B5EF4-FFF2-40B4-BE49-F238E27FC236}">
                <a16:creationId xmlns:a16="http://schemas.microsoft.com/office/drawing/2014/main" id="{BA9F47DD-37D4-7CE0-BD1C-0B6D082EB1FD}"/>
              </a:ext>
            </a:extLst>
          </p:cNvPr>
          <p:cNvSpPr/>
          <p:nvPr/>
        </p:nvSpPr>
        <p:spPr>
          <a:xfrm rot="5400000">
            <a:off x="4094987" y="1547786"/>
            <a:ext cx="582694" cy="533792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D67628B2-C72B-A24F-90D8-5ECED863F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952" y="1510768"/>
            <a:ext cx="713965" cy="5899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088E08B7-FC27-D724-9391-D93E4C1AF2D4}"/>
              </a:ext>
            </a:extLst>
          </p:cNvPr>
          <p:cNvSpPr/>
          <p:nvPr/>
        </p:nvSpPr>
        <p:spPr>
          <a:xfrm rot="5400000">
            <a:off x="1722383" y="2715048"/>
            <a:ext cx="582694" cy="533792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E497F255-E92C-95AD-95B1-8990C4124A24}"/>
              </a:ext>
            </a:extLst>
          </p:cNvPr>
          <p:cNvSpPr/>
          <p:nvPr/>
        </p:nvSpPr>
        <p:spPr>
          <a:xfrm>
            <a:off x="2834849" y="3575444"/>
            <a:ext cx="221526" cy="202677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4077806A-3897-90C9-C656-EF31B4AEC9A5}"/>
              </a:ext>
            </a:extLst>
          </p:cNvPr>
          <p:cNvSpPr/>
          <p:nvPr/>
        </p:nvSpPr>
        <p:spPr>
          <a:xfrm>
            <a:off x="2841923" y="3787052"/>
            <a:ext cx="221526" cy="202677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84E54A9A-B12C-2919-3200-0B0CBC14AB8B}"/>
              </a:ext>
            </a:extLst>
          </p:cNvPr>
          <p:cNvSpPr/>
          <p:nvPr/>
        </p:nvSpPr>
        <p:spPr>
          <a:xfrm>
            <a:off x="2841923" y="3998660"/>
            <a:ext cx="221526" cy="202677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643FA502-E03F-2926-7523-304A72252D4A}"/>
              </a:ext>
            </a:extLst>
          </p:cNvPr>
          <p:cNvSpPr/>
          <p:nvPr/>
        </p:nvSpPr>
        <p:spPr>
          <a:xfrm>
            <a:off x="2844280" y="4214895"/>
            <a:ext cx="221526" cy="202677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2229FD6-46D1-E406-40F2-403F5CA2E257}"/>
              </a:ext>
            </a:extLst>
          </p:cNvPr>
          <p:cNvCxnSpPr>
            <a:stCxn id="19" idx="0"/>
            <a:endCxn id="18" idx="0"/>
          </p:cNvCxnSpPr>
          <p:nvPr/>
        </p:nvCxnSpPr>
        <p:spPr>
          <a:xfrm rot="16200000" flipV="1">
            <a:off x="2316369" y="2946201"/>
            <a:ext cx="593500" cy="6649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12E4F2F-A454-B7F7-F363-7A3DBFB1754C}"/>
              </a:ext>
            </a:extLst>
          </p:cNvPr>
          <p:cNvCxnSpPr>
            <a:stCxn id="14" idx="4"/>
            <a:endCxn id="18" idx="0"/>
          </p:cNvCxnSpPr>
          <p:nvPr/>
        </p:nvCxnSpPr>
        <p:spPr>
          <a:xfrm rot="5400000">
            <a:off x="2240123" y="2274098"/>
            <a:ext cx="748350" cy="667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141395-8B8F-3338-2DC8-06B96E94D25A}"/>
              </a:ext>
            </a:extLst>
          </p:cNvPr>
          <p:cNvCxnSpPr>
            <a:stCxn id="9" idx="3"/>
            <a:endCxn id="10" idx="0"/>
          </p:cNvCxnSpPr>
          <p:nvPr/>
        </p:nvCxnSpPr>
        <p:spPr>
          <a:xfrm>
            <a:off x="1106405" y="1805750"/>
            <a:ext cx="6404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AA0A27-62E4-61B9-ABDE-1890535FFEB0}"/>
              </a:ext>
            </a:extLst>
          </p:cNvPr>
          <p:cNvCxnSpPr>
            <a:stCxn id="10" idx="2"/>
          </p:cNvCxnSpPr>
          <p:nvPr/>
        </p:nvCxnSpPr>
        <p:spPr>
          <a:xfrm>
            <a:off x="2280626" y="1805751"/>
            <a:ext cx="547149" cy="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01A03C-FA1B-3A5D-139B-2CA71D5E5C0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063449" y="1814682"/>
            <a:ext cx="522196" cy="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95DBA5-70D5-12C7-3E49-CE2A80A79641}"/>
              </a:ext>
            </a:extLst>
          </p:cNvPr>
          <p:cNvCxnSpPr>
            <a:stCxn id="16" idx="0"/>
          </p:cNvCxnSpPr>
          <p:nvPr/>
        </p:nvCxnSpPr>
        <p:spPr>
          <a:xfrm flipV="1">
            <a:off x="4653230" y="1805750"/>
            <a:ext cx="703722" cy="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8">
            <a:extLst>
              <a:ext uri="{FF2B5EF4-FFF2-40B4-BE49-F238E27FC236}">
                <a16:creationId xmlns:a16="http://schemas.microsoft.com/office/drawing/2014/main" id="{B8573C85-3EB1-87BF-1CAE-E66984348DF6}"/>
              </a:ext>
            </a:extLst>
          </p:cNvPr>
          <p:cNvSpPr txBox="1"/>
          <p:nvPr/>
        </p:nvSpPr>
        <p:spPr>
          <a:xfrm>
            <a:off x="737487" y="2851138"/>
            <a:ext cx="966931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314F6D"/>
                </a:solidFill>
                <a:cs typeface="Calibri"/>
              </a:rPr>
              <a:t>real or fake?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7FD281-A628-FB46-4209-85894713B13F}"/>
              </a:ext>
            </a:extLst>
          </p:cNvPr>
          <p:cNvSpPr txBox="1"/>
          <p:nvPr/>
        </p:nvSpPr>
        <p:spPr>
          <a:xfrm>
            <a:off x="1839649" y="2851138"/>
            <a:ext cx="465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DR</a:t>
            </a:r>
            <a:endParaRPr lang="en-DE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15083E-3E26-CBE6-D1AE-479EE3F4D08F}"/>
              </a:ext>
            </a:extLst>
          </p:cNvPr>
          <p:cNvSpPr txBox="1"/>
          <p:nvPr/>
        </p:nvSpPr>
        <p:spPr>
          <a:xfrm>
            <a:off x="3852541" y="1332533"/>
            <a:ext cx="553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G_RI</a:t>
            </a:r>
            <a:endParaRPr lang="en-DE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A8C640-C2BF-9333-39F4-C98D257D0B0A}"/>
              </a:ext>
            </a:extLst>
          </p:cNvPr>
          <p:cNvSpPr txBox="1"/>
          <p:nvPr/>
        </p:nvSpPr>
        <p:spPr>
          <a:xfrm>
            <a:off x="1747696" y="1272647"/>
            <a:ext cx="553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G_IR</a:t>
            </a:r>
            <a:endParaRPr lang="en-DE" sz="1100" dirty="0"/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3ABC37BB-DF60-B74A-7746-7B9620A8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547" y="3837054"/>
            <a:ext cx="417741" cy="22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6F94D8-2D77-A896-5C38-678A8D076A5C}"/>
              </a:ext>
            </a:extLst>
          </p:cNvPr>
          <p:cNvCxnSpPr>
            <a:cxnSpLocks/>
          </p:cNvCxnSpPr>
          <p:nvPr/>
        </p:nvCxnSpPr>
        <p:spPr>
          <a:xfrm>
            <a:off x="6322967" y="1376242"/>
            <a:ext cx="0" cy="2825095"/>
          </a:xfrm>
          <a:prstGeom prst="line">
            <a:avLst/>
          </a:prstGeom>
          <a:ln w="38100">
            <a:solidFill>
              <a:srgbClr val="304F6D">
                <a:alpha val="20209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B7B782-0D6F-FBDD-3F12-C0364A35A39D}"/>
              </a:ext>
            </a:extLst>
          </p:cNvPr>
          <p:cNvSpPr txBox="1"/>
          <p:nvPr/>
        </p:nvSpPr>
        <p:spPr>
          <a:xfrm>
            <a:off x="6408197" y="1860900"/>
            <a:ext cx="30091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Cyclic Training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Report Discriminator Network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Conditional GAN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Difussion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Models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Encoder based Perceptual Loss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Hard labels -&gt; Soft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76420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7D0E-BEC5-7490-8AF4-72AE0A70AC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13</a:t>
            </a:fld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340E09-61CE-D0EE-CD20-F9E58C2B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71450"/>
            <a:ext cx="8404225" cy="457200"/>
          </a:xfrm>
        </p:spPr>
        <p:txBody>
          <a:bodyPr/>
          <a:lstStyle/>
          <a:p>
            <a:br>
              <a:rPr lang="en-US" sz="32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TR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314F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Updates</a:t>
            </a:r>
            <a:endParaRPr lang="en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842AA223-3670-672D-9904-89521B0B13BE}"/>
              </a:ext>
            </a:extLst>
          </p:cNvPr>
          <p:cNvSpPr txBox="1"/>
          <p:nvPr/>
        </p:nvSpPr>
        <p:spPr>
          <a:xfrm>
            <a:off x="358776" y="524153"/>
            <a:ext cx="30135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0" i="0" u="none" strike="noStrike" dirty="0">
                <a:solidFill>
                  <a:srgbClr val="000000">
                    <a:alpha val="56000"/>
                  </a:srgbClr>
                </a:solidFill>
                <a:effectLst/>
              </a:rPr>
              <a:t>Report Discriminator Network</a:t>
            </a:r>
          </a:p>
        </p:txBody>
      </p:sp>
      <p:pic>
        <p:nvPicPr>
          <p:cNvPr id="9" name="Picture 2" descr="X-ray of a person's chest">
            <a:extLst>
              <a:ext uri="{FF2B5EF4-FFF2-40B4-BE49-F238E27FC236}">
                <a16:creationId xmlns:a16="http://schemas.microsoft.com/office/drawing/2014/main" id="{155372FA-D336-4D81-5300-74BACD8E3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448" y="1999217"/>
            <a:ext cx="713965" cy="5899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031CEA82-2D12-38D9-B3E0-33A9FDD18768}"/>
              </a:ext>
            </a:extLst>
          </p:cNvPr>
          <p:cNvSpPr/>
          <p:nvPr/>
        </p:nvSpPr>
        <p:spPr>
          <a:xfrm rot="16200000">
            <a:off x="3565963" y="2040467"/>
            <a:ext cx="582694" cy="5337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5ADEB60D-C92F-7FB9-A9D2-7CB749BD4226}"/>
              </a:ext>
            </a:extLst>
          </p:cNvPr>
          <p:cNvSpPr/>
          <p:nvPr/>
        </p:nvSpPr>
        <p:spPr>
          <a:xfrm>
            <a:off x="4764113" y="1910148"/>
            <a:ext cx="221526" cy="2026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highlight>
                <a:srgbClr val="FFFF00"/>
              </a:highlight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C3EB6BB-7F65-B8E8-CBE0-0AEFF6CD0C51}"/>
              </a:ext>
            </a:extLst>
          </p:cNvPr>
          <p:cNvSpPr/>
          <p:nvPr/>
        </p:nvSpPr>
        <p:spPr>
          <a:xfrm>
            <a:off x="4771187" y="2121756"/>
            <a:ext cx="221526" cy="2026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415E822-F7C5-5AF0-591C-BD52E2636BF2}"/>
              </a:ext>
            </a:extLst>
          </p:cNvPr>
          <p:cNvSpPr/>
          <p:nvPr/>
        </p:nvSpPr>
        <p:spPr>
          <a:xfrm>
            <a:off x="4771187" y="2333364"/>
            <a:ext cx="221526" cy="2026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E3A472A-DD5B-BAEC-56D7-EA41231B4398}"/>
              </a:ext>
            </a:extLst>
          </p:cNvPr>
          <p:cNvSpPr/>
          <p:nvPr/>
        </p:nvSpPr>
        <p:spPr>
          <a:xfrm>
            <a:off x="4773544" y="2549599"/>
            <a:ext cx="221526" cy="2026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B95A4B-F51A-52E9-738D-493D0F89E46E}"/>
              </a:ext>
            </a:extLst>
          </p:cNvPr>
          <p:cNvCxnSpPr>
            <a:stCxn id="9" idx="3"/>
            <a:endCxn id="10" idx="0"/>
          </p:cNvCxnSpPr>
          <p:nvPr/>
        </p:nvCxnSpPr>
        <p:spPr>
          <a:xfrm>
            <a:off x="3000413" y="2294199"/>
            <a:ext cx="590001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F1D8D5-E15C-87AD-1974-7958056CA525}"/>
              </a:ext>
            </a:extLst>
          </p:cNvPr>
          <p:cNvCxnSpPr>
            <a:stCxn id="10" idx="2"/>
          </p:cNvCxnSpPr>
          <p:nvPr/>
        </p:nvCxnSpPr>
        <p:spPr>
          <a:xfrm>
            <a:off x="4124206" y="2307363"/>
            <a:ext cx="547149" cy="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B902D0-A40D-3CAD-7759-6A491160E2B2}"/>
              </a:ext>
            </a:extLst>
          </p:cNvPr>
          <p:cNvSpPr txBox="1"/>
          <p:nvPr/>
        </p:nvSpPr>
        <p:spPr>
          <a:xfrm>
            <a:off x="3580471" y="1722543"/>
            <a:ext cx="553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G_IR</a:t>
            </a:r>
            <a:endParaRPr lang="en-DE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59ADEA-4A41-0EE0-2AE8-8532FFDF4C6D}"/>
                  </a:ext>
                </a:extLst>
              </p:cNvPr>
              <p:cNvSpPr txBox="1"/>
              <p:nvPr/>
            </p:nvSpPr>
            <p:spPr>
              <a:xfrm>
                <a:off x="5092545" y="2193059"/>
                <a:ext cx="14978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𝐶𝑜𝑠𝑖𝑛𝑒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59ADEA-4A41-0EE0-2AE8-8532FFDF4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545" y="2193059"/>
                <a:ext cx="1497846" cy="215444"/>
              </a:xfrm>
              <a:prstGeom prst="rect">
                <a:avLst/>
              </a:prstGeom>
              <a:blipFill>
                <a:blip r:embed="rId3"/>
                <a:stretch>
                  <a:fillRect r="-2846" b="-3428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099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7D0E-BEC5-7490-8AF4-72AE0A70AC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14</a:t>
            </a:fld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340E09-61CE-D0EE-CD20-F9E58C2B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71450"/>
            <a:ext cx="8404225" cy="457200"/>
          </a:xfrm>
        </p:spPr>
        <p:txBody>
          <a:bodyPr/>
          <a:lstStyle/>
          <a:p>
            <a:br>
              <a:rPr lang="en-US" sz="32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TR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314F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Updates</a:t>
            </a:r>
            <a:endParaRPr lang="en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842AA223-3670-672D-9904-89521B0B13BE}"/>
              </a:ext>
            </a:extLst>
          </p:cNvPr>
          <p:cNvSpPr txBox="1"/>
          <p:nvPr/>
        </p:nvSpPr>
        <p:spPr>
          <a:xfrm>
            <a:off x="358776" y="524153"/>
            <a:ext cx="30135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0" i="0" u="none" strike="noStrike" dirty="0">
                <a:solidFill>
                  <a:srgbClr val="000000">
                    <a:alpha val="56000"/>
                  </a:srgbClr>
                </a:solidFill>
                <a:effectLst/>
              </a:rPr>
              <a:t>Report Discriminator Network</a:t>
            </a:r>
          </a:p>
        </p:txBody>
      </p:sp>
      <p:pic>
        <p:nvPicPr>
          <p:cNvPr id="9" name="Picture 2" descr="X-ray of a person's chest">
            <a:extLst>
              <a:ext uri="{FF2B5EF4-FFF2-40B4-BE49-F238E27FC236}">
                <a16:creationId xmlns:a16="http://schemas.microsoft.com/office/drawing/2014/main" id="{155372FA-D336-4D81-5300-74BACD8E3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595" y="1564319"/>
            <a:ext cx="713965" cy="5899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031CEA82-2D12-38D9-B3E0-33A9FDD18768}"/>
              </a:ext>
            </a:extLst>
          </p:cNvPr>
          <p:cNvSpPr/>
          <p:nvPr/>
        </p:nvSpPr>
        <p:spPr>
          <a:xfrm rot="16200000">
            <a:off x="3761110" y="1605569"/>
            <a:ext cx="582694" cy="5337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5ADEB60D-C92F-7FB9-A9D2-7CB749BD4226}"/>
              </a:ext>
            </a:extLst>
          </p:cNvPr>
          <p:cNvSpPr/>
          <p:nvPr/>
        </p:nvSpPr>
        <p:spPr>
          <a:xfrm>
            <a:off x="4959260" y="1475250"/>
            <a:ext cx="221526" cy="2026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highlight>
                <a:srgbClr val="FFFF00"/>
              </a:highlight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C3EB6BB-7F65-B8E8-CBE0-0AEFF6CD0C51}"/>
              </a:ext>
            </a:extLst>
          </p:cNvPr>
          <p:cNvSpPr/>
          <p:nvPr/>
        </p:nvSpPr>
        <p:spPr>
          <a:xfrm>
            <a:off x="4966334" y="1686858"/>
            <a:ext cx="221526" cy="2026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415E822-F7C5-5AF0-591C-BD52E2636BF2}"/>
              </a:ext>
            </a:extLst>
          </p:cNvPr>
          <p:cNvSpPr/>
          <p:nvPr/>
        </p:nvSpPr>
        <p:spPr>
          <a:xfrm>
            <a:off x="4966334" y="1898466"/>
            <a:ext cx="221526" cy="2026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E3A472A-DD5B-BAEC-56D7-EA41231B4398}"/>
              </a:ext>
            </a:extLst>
          </p:cNvPr>
          <p:cNvSpPr/>
          <p:nvPr/>
        </p:nvSpPr>
        <p:spPr>
          <a:xfrm>
            <a:off x="4968691" y="2114701"/>
            <a:ext cx="221526" cy="2026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B95A4B-F51A-52E9-738D-493D0F89E46E}"/>
              </a:ext>
            </a:extLst>
          </p:cNvPr>
          <p:cNvCxnSpPr>
            <a:stCxn id="9" idx="3"/>
            <a:endCxn id="10" idx="0"/>
          </p:cNvCxnSpPr>
          <p:nvPr/>
        </p:nvCxnSpPr>
        <p:spPr>
          <a:xfrm>
            <a:off x="3195560" y="1859301"/>
            <a:ext cx="590001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F1D8D5-E15C-87AD-1974-7958056CA525}"/>
              </a:ext>
            </a:extLst>
          </p:cNvPr>
          <p:cNvCxnSpPr>
            <a:stCxn id="10" idx="2"/>
          </p:cNvCxnSpPr>
          <p:nvPr/>
        </p:nvCxnSpPr>
        <p:spPr>
          <a:xfrm>
            <a:off x="4319353" y="1872465"/>
            <a:ext cx="547149" cy="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B902D0-A40D-3CAD-7759-6A491160E2B2}"/>
              </a:ext>
            </a:extLst>
          </p:cNvPr>
          <p:cNvSpPr txBox="1"/>
          <p:nvPr/>
        </p:nvSpPr>
        <p:spPr>
          <a:xfrm>
            <a:off x="3775618" y="1287645"/>
            <a:ext cx="553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G_IR</a:t>
            </a:r>
            <a:endParaRPr lang="en-DE" sz="1100" dirty="0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0DB6DA0D-D0FF-F1F7-CF58-EB247E1885F9}"/>
              </a:ext>
            </a:extLst>
          </p:cNvPr>
          <p:cNvSpPr/>
          <p:nvPr/>
        </p:nvSpPr>
        <p:spPr>
          <a:xfrm>
            <a:off x="2964603" y="2652078"/>
            <a:ext cx="221526" cy="202677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748DCEE6-2DBA-36AA-6006-E75415327A64}"/>
              </a:ext>
            </a:extLst>
          </p:cNvPr>
          <p:cNvSpPr/>
          <p:nvPr/>
        </p:nvSpPr>
        <p:spPr>
          <a:xfrm>
            <a:off x="2971677" y="2863686"/>
            <a:ext cx="221526" cy="202677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0C9A3C-C64D-8C06-3A9D-FB97345A102C}"/>
              </a:ext>
            </a:extLst>
          </p:cNvPr>
          <p:cNvSpPr/>
          <p:nvPr/>
        </p:nvSpPr>
        <p:spPr>
          <a:xfrm>
            <a:off x="2971677" y="3075294"/>
            <a:ext cx="221526" cy="202677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F729490-A88A-79DC-F1B6-634C76921141}"/>
              </a:ext>
            </a:extLst>
          </p:cNvPr>
          <p:cNvSpPr/>
          <p:nvPr/>
        </p:nvSpPr>
        <p:spPr>
          <a:xfrm>
            <a:off x="2974034" y="3291529"/>
            <a:ext cx="221526" cy="202677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A202C328-A53B-1200-031F-6FD7E2ED51CB}"/>
              </a:ext>
            </a:extLst>
          </p:cNvPr>
          <p:cNvSpPr/>
          <p:nvPr/>
        </p:nvSpPr>
        <p:spPr>
          <a:xfrm rot="16200000">
            <a:off x="6323716" y="2240490"/>
            <a:ext cx="582694" cy="533792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116E7DFF-163C-33D8-5A77-C7A46FE1EA81}"/>
              </a:ext>
            </a:extLst>
          </p:cNvPr>
          <p:cNvSpPr/>
          <p:nvPr/>
        </p:nvSpPr>
        <p:spPr>
          <a:xfrm>
            <a:off x="4966334" y="2652078"/>
            <a:ext cx="221526" cy="202677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F5E767E-65A2-3B35-4458-80A59668EC50}"/>
              </a:ext>
            </a:extLst>
          </p:cNvPr>
          <p:cNvSpPr/>
          <p:nvPr/>
        </p:nvSpPr>
        <p:spPr>
          <a:xfrm>
            <a:off x="4973408" y="2863686"/>
            <a:ext cx="221526" cy="202677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C665614A-9D9D-A25E-4D2E-AFDE2CBFC97F}"/>
              </a:ext>
            </a:extLst>
          </p:cNvPr>
          <p:cNvSpPr/>
          <p:nvPr/>
        </p:nvSpPr>
        <p:spPr>
          <a:xfrm>
            <a:off x="4973408" y="3075294"/>
            <a:ext cx="221526" cy="202677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FE624B70-3F58-01D6-8F9A-77E82A2E5EA8}"/>
              </a:ext>
            </a:extLst>
          </p:cNvPr>
          <p:cNvSpPr/>
          <p:nvPr/>
        </p:nvSpPr>
        <p:spPr>
          <a:xfrm>
            <a:off x="4975765" y="3291529"/>
            <a:ext cx="221526" cy="202677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4404BA96-E1E9-5964-AEAE-7B3F494AC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595" y="2973956"/>
            <a:ext cx="417741" cy="22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16BAA0-440E-31C7-E398-5F471A05C5D2}"/>
              </a:ext>
            </a:extLst>
          </p:cNvPr>
          <p:cNvCxnSpPr>
            <a:cxnSpLocks/>
          </p:cNvCxnSpPr>
          <p:nvPr/>
        </p:nvCxnSpPr>
        <p:spPr>
          <a:xfrm>
            <a:off x="3186129" y="3060280"/>
            <a:ext cx="17731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ow To Make Gaussian Noise On Image - C# Guide - Epoch Abuse">
            <a:extLst>
              <a:ext uri="{FF2B5EF4-FFF2-40B4-BE49-F238E27FC236}">
                <a16:creationId xmlns:a16="http://schemas.microsoft.com/office/drawing/2014/main" id="{513DFE84-15D8-6000-7843-40363A063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700" y="3127138"/>
            <a:ext cx="1355512" cy="44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341498-F9E2-E747-2FE5-C7139050B829}"/>
                  </a:ext>
                </a:extLst>
              </p:cNvPr>
              <p:cNvSpPr txBox="1"/>
              <p:nvPr/>
            </p:nvSpPr>
            <p:spPr>
              <a:xfrm>
                <a:off x="2352584" y="3603181"/>
                <a:ext cx="10935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𝐵𝑖𝑛𝑎𝑟𝑦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𝑅𝑒𝑝𝑟𝑒𝑠𝑒𝑛𝑡𝑎𝑡𝑖𝑜𝑛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341498-F9E2-E747-2FE5-C7139050B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584" y="3603181"/>
                <a:ext cx="1093504" cy="123111"/>
              </a:xfrm>
              <a:prstGeom prst="rect">
                <a:avLst/>
              </a:prstGeom>
              <a:blipFill>
                <a:blip r:embed="rId5"/>
                <a:stretch>
                  <a:fillRect l="-3352" r="-3352" b="-45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E543A9-992F-5910-5C6E-BF1A5209820D}"/>
                  </a:ext>
                </a:extLst>
              </p:cNvPr>
              <p:cNvSpPr txBox="1"/>
              <p:nvPr/>
            </p:nvSpPr>
            <p:spPr>
              <a:xfrm>
                <a:off x="4648182" y="3605973"/>
                <a:ext cx="120334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𝑆𝑜𝑓𝑡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𝐿𝑎𝑏𝑒𝑙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𝑅𝑒𝑝𝑟𝑠𝑒𝑛𝑡𝑎𝑡𝑖𝑜𝑛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E543A9-992F-5910-5C6E-BF1A52098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182" y="3605973"/>
                <a:ext cx="1203343" cy="123111"/>
              </a:xfrm>
              <a:prstGeom prst="rect">
                <a:avLst/>
              </a:prstGeom>
              <a:blipFill>
                <a:blip r:embed="rId6"/>
                <a:stretch>
                  <a:fillRect l="-2525" t="-5000" r="-3030" b="-4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C3A11BB-7E78-1717-839C-3011414A8408}"/>
              </a:ext>
            </a:extLst>
          </p:cNvPr>
          <p:cNvCxnSpPr>
            <a:cxnSpLocks/>
            <a:endCxn id="20" idx="0"/>
          </p:cNvCxnSpPr>
          <p:nvPr/>
        </p:nvCxnSpPr>
        <p:spPr>
          <a:xfrm flipV="1">
            <a:off x="5330286" y="2507386"/>
            <a:ext cx="1017881" cy="61934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Connector: Curved 2050">
            <a:extLst>
              <a:ext uri="{FF2B5EF4-FFF2-40B4-BE49-F238E27FC236}">
                <a16:creationId xmlns:a16="http://schemas.microsoft.com/office/drawing/2014/main" id="{FD8EBB89-3664-8699-C496-2D8E3588020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330284" y="1918279"/>
            <a:ext cx="1017883" cy="589107"/>
          </a:xfrm>
          <a:prstGeom prst="curved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TextBox 2060">
            <a:extLst>
              <a:ext uri="{FF2B5EF4-FFF2-40B4-BE49-F238E27FC236}">
                <a16:creationId xmlns:a16="http://schemas.microsoft.com/office/drawing/2014/main" id="{619117D3-BBB8-71D9-65DB-5456FEFB41F1}"/>
              </a:ext>
            </a:extLst>
          </p:cNvPr>
          <p:cNvSpPr txBox="1"/>
          <p:nvPr/>
        </p:nvSpPr>
        <p:spPr>
          <a:xfrm>
            <a:off x="6356132" y="1971685"/>
            <a:ext cx="553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D_IR</a:t>
            </a:r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1031585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7D0E-BEC5-7490-8AF4-72AE0A70AC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15</a:t>
            </a:fld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340E09-61CE-D0EE-CD20-F9E58C2B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71450"/>
            <a:ext cx="8404225" cy="457200"/>
          </a:xfrm>
        </p:spPr>
        <p:txBody>
          <a:bodyPr/>
          <a:lstStyle/>
          <a:p>
            <a:br>
              <a:rPr lang="en-US" sz="32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TR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314F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Updates</a:t>
            </a:r>
            <a:endParaRPr lang="en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842AA223-3670-672D-9904-89521B0B13BE}"/>
              </a:ext>
            </a:extLst>
          </p:cNvPr>
          <p:cNvSpPr txBox="1"/>
          <p:nvPr/>
        </p:nvSpPr>
        <p:spPr>
          <a:xfrm>
            <a:off x="358776" y="524153"/>
            <a:ext cx="30135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rgbClr val="000000">
                    <a:alpha val="56000"/>
                  </a:srgbClr>
                </a:solidFill>
              </a:rPr>
              <a:t>Perceptual Loss </a:t>
            </a:r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</p:txBody>
      </p:sp>
      <p:pic>
        <p:nvPicPr>
          <p:cNvPr id="2" name="Picture 2" descr="X-ray of a person's chest">
            <a:extLst>
              <a:ext uri="{FF2B5EF4-FFF2-40B4-BE49-F238E27FC236}">
                <a16:creationId xmlns:a16="http://schemas.microsoft.com/office/drawing/2014/main" id="{65B38DC1-7F91-DD1E-773E-64A4925DF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15" y="2771724"/>
            <a:ext cx="1339921" cy="11072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X-ray of a person's chest">
            <a:extLst>
              <a:ext uri="{FF2B5EF4-FFF2-40B4-BE49-F238E27FC236}">
                <a16:creationId xmlns:a16="http://schemas.microsoft.com/office/drawing/2014/main" id="{A3B81B0D-88F6-D377-ACA0-E6083985F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476" y="1149131"/>
            <a:ext cx="1333760" cy="11021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6C06102C-F1F1-A875-816D-3A3DFF9C955B}"/>
              </a:ext>
            </a:extLst>
          </p:cNvPr>
          <p:cNvSpPr/>
          <p:nvPr/>
        </p:nvSpPr>
        <p:spPr>
          <a:xfrm>
            <a:off x="4237912" y="1580415"/>
            <a:ext cx="645952" cy="1744910"/>
          </a:xfrm>
          <a:prstGeom prst="rightBrac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C2CB2B-5B69-EC1F-3AA2-4D7C7E146BA5}"/>
                  </a:ext>
                </a:extLst>
              </p:cNvPr>
              <p:cNvSpPr txBox="1"/>
              <p:nvPr/>
            </p:nvSpPr>
            <p:spPr>
              <a:xfrm>
                <a:off x="5012578" y="2317355"/>
                <a:ext cx="6480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C2CB2B-5B69-EC1F-3AA2-4D7C7E146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578" y="2317355"/>
                <a:ext cx="648063" cy="215444"/>
              </a:xfrm>
              <a:prstGeom prst="rect">
                <a:avLst/>
              </a:prstGeom>
              <a:blipFill>
                <a:blip r:embed="rId3"/>
                <a:stretch>
                  <a:fillRect l="-4673" r="-2804" b="-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565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7D0E-BEC5-7490-8AF4-72AE0A70AC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16</a:t>
            </a:fld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340E09-61CE-D0EE-CD20-F9E58C2B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71450"/>
            <a:ext cx="8404225" cy="457200"/>
          </a:xfrm>
        </p:spPr>
        <p:txBody>
          <a:bodyPr/>
          <a:lstStyle/>
          <a:p>
            <a:br>
              <a:rPr lang="en-US" sz="32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TR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314F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Updates</a:t>
            </a:r>
            <a:endParaRPr lang="en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842AA223-3670-672D-9904-89521B0B13BE}"/>
              </a:ext>
            </a:extLst>
          </p:cNvPr>
          <p:cNvSpPr txBox="1"/>
          <p:nvPr/>
        </p:nvSpPr>
        <p:spPr>
          <a:xfrm>
            <a:off x="358776" y="524153"/>
            <a:ext cx="30135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u="none" strike="noStrike" dirty="0">
                <a:solidFill>
                  <a:srgbClr val="000000">
                    <a:alpha val="56000"/>
                  </a:srgbClr>
                </a:solidFill>
                <a:effectLst/>
              </a:rPr>
              <a:t>Adjustments &amp; Developments</a:t>
            </a:r>
          </a:p>
          <a:p>
            <a:pPr algn="l"/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</p:txBody>
      </p:sp>
      <p:pic>
        <p:nvPicPr>
          <p:cNvPr id="2" name="Picture 2" descr="X-ray of a person's chest">
            <a:extLst>
              <a:ext uri="{FF2B5EF4-FFF2-40B4-BE49-F238E27FC236}">
                <a16:creationId xmlns:a16="http://schemas.microsoft.com/office/drawing/2014/main" id="{65B38DC1-7F91-DD1E-773E-64A4925DF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04" y="3252767"/>
            <a:ext cx="1339921" cy="11072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X-ray of a person's chest">
            <a:extLst>
              <a:ext uri="{FF2B5EF4-FFF2-40B4-BE49-F238E27FC236}">
                <a16:creationId xmlns:a16="http://schemas.microsoft.com/office/drawing/2014/main" id="{A3B81B0D-88F6-D377-ACA0-E6083985F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77" y="1200790"/>
            <a:ext cx="1333760" cy="11021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Flowchart: Manual Operation 3076">
            <a:extLst>
              <a:ext uri="{FF2B5EF4-FFF2-40B4-BE49-F238E27FC236}">
                <a16:creationId xmlns:a16="http://schemas.microsoft.com/office/drawing/2014/main" id="{EA0462E8-B6ED-CE22-0016-E6DCD846C30C}"/>
              </a:ext>
            </a:extLst>
          </p:cNvPr>
          <p:cNvSpPr/>
          <p:nvPr/>
        </p:nvSpPr>
        <p:spPr>
          <a:xfrm rot="16200000">
            <a:off x="2830380" y="1384708"/>
            <a:ext cx="1005123" cy="738324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090" name="Cube 3089">
            <a:extLst>
              <a:ext uri="{FF2B5EF4-FFF2-40B4-BE49-F238E27FC236}">
                <a16:creationId xmlns:a16="http://schemas.microsoft.com/office/drawing/2014/main" id="{42573AC5-F919-6AED-5845-FEE8A613F0FD}"/>
              </a:ext>
            </a:extLst>
          </p:cNvPr>
          <p:cNvSpPr/>
          <p:nvPr/>
        </p:nvSpPr>
        <p:spPr>
          <a:xfrm>
            <a:off x="4428393" y="1466096"/>
            <a:ext cx="1577131" cy="457200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93" name="Cube 3092">
            <a:extLst>
              <a:ext uri="{FF2B5EF4-FFF2-40B4-BE49-F238E27FC236}">
                <a16:creationId xmlns:a16="http://schemas.microsoft.com/office/drawing/2014/main" id="{40C73CD0-5993-9B4E-2EE1-6B01FF1CB548}"/>
              </a:ext>
            </a:extLst>
          </p:cNvPr>
          <p:cNvSpPr/>
          <p:nvPr/>
        </p:nvSpPr>
        <p:spPr>
          <a:xfrm>
            <a:off x="4297823" y="3520618"/>
            <a:ext cx="1577130" cy="45720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95" name="Flowchart: Manual Operation 3094">
            <a:extLst>
              <a:ext uri="{FF2B5EF4-FFF2-40B4-BE49-F238E27FC236}">
                <a16:creationId xmlns:a16="http://schemas.microsoft.com/office/drawing/2014/main" id="{6361A9FA-B987-ADFD-38B1-3E10D618E9C5}"/>
              </a:ext>
            </a:extLst>
          </p:cNvPr>
          <p:cNvSpPr/>
          <p:nvPr/>
        </p:nvSpPr>
        <p:spPr>
          <a:xfrm rot="16200000">
            <a:off x="2837015" y="3438662"/>
            <a:ext cx="1005125" cy="738325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096" name="Right Brace 3095">
            <a:extLst>
              <a:ext uri="{FF2B5EF4-FFF2-40B4-BE49-F238E27FC236}">
                <a16:creationId xmlns:a16="http://schemas.microsoft.com/office/drawing/2014/main" id="{DC94EE30-1A18-7B72-6C44-19DD7A1CABF4}"/>
              </a:ext>
            </a:extLst>
          </p:cNvPr>
          <p:cNvSpPr/>
          <p:nvPr/>
        </p:nvSpPr>
        <p:spPr>
          <a:xfrm>
            <a:off x="6300132" y="1560352"/>
            <a:ext cx="645952" cy="2246016"/>
          </a:xfrm>
          <a:prstGeom prst="rightBrac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98" name="TextBox 3097">
                <a:extLst>
                  <a:ext uri="{FF2B5EF4-FFF2-40B4-BE49-F238E27FC236}">
                    <a16:creationId xmlns:a16="http://schemas.microsoft.com/office/drawing/2014/main" id="{99E51FF6-A1C5-F8ED-7AFE-290E0FE03301}"/>
                  </a:ext>
                </a:extLst>
              </p:cNvPr>
              <p:cNvSpPr txBox="1"/>
              <p:nvPr/>
            </p:nvSpPr>
            <p:spPr>
              <a:xfrm>
                <a:off x="7039048" y="2559344"/>
                <a:ext cx="8185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098" name="TextBox 3097">
                <a:extLst>
                  <a:ext uri="{FF2B5EF4-FFF2-40B4-BE49-F238E27FC236}">
                    <a16:creationId xmlns:a16="http://schemas.microsoft.com/office/drawing/2014/main" id="{99E51FF6-A1C5-F8ED-7AFE-290E0FE0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048" y="2559344"/>
                <a:ext cx="818557" cy="215444"/>
              </a:xfrm>
              <a:prstGeom prst="rect">
                <a:avLst/>
              </a:prstGeom>
              <a:blipFill>
                <a:blip r:embed="rId3"/>
                <a:stretch>
                  <a:fillRect l="-3731" r="-2985" b="-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0" name="Straight Arrow Connector 3099">
            <a:extLst>
              <a:ext uri="{FF2B5EF4-FFF2-40B4-BE49-F238E27FC236}">
                <a16:creationId xmlns:a16="http://schemas.microsoft.com/office/drawing/2014/main" id="{F60D65C3-D05D-29DD-77C2-1F657D3906B4}"/>
              </a:ext>
            </a:extLst>
          </p:cNvPr>
          <p:cNvCxnSpPr>
            <a:cxnSpLocks/>
            <a:stCxn id="3" idx="3"/>
            <a:endCxn id="3077" idx="0"/>
          </p:cNvCxnSpPr>
          <p:nvPr/>
        </p:nvCxnSpPr>
        <p:spPr>
          <a:xfrm>
            <a:off x="2189437" y="1751846"/>
            <a:ext cx="774343" cy="2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02" name="Straight Arrow Connector 3101">
            <a:extLst>
              <a:ext uri="{FF2B5EF4-FFF2-40B4-BE49-F238E27FC236}">
                <a16:creationId xmlns:a16="http://schemas.microsoft.com/office/drawing/2014/main" id="{00811010-3ADB-DD75-7335-C07CC0538F58}"/>
              </a:ext>
            </a:extLst>
          </p:cNvPr>
          <p:cNvCxnSpPr>
            <a:cxnSpLocks/>
            <a:stCxn id="2" idx="3"/>
            <a:endCxn id="3095" idx="0"/>
          </p:cNvCxnSpPr>
          <p:nvPr/>
        </p:nvCxnSpPr>
        <p:spPr>
          <a:xfrm>
            <a:off x="2141025" y="3806368"/>
            <a:ext cx="829390" cy="14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5" name="Straight Arrow Connector 3104">
            <a:extLst>
              <a:ext uri="{FF2B5EF4-FFF2-40B4-BE49-F238E27FC236}">
                <a16:creationId xmlns:a16="http://schemas.microsoft.com/office/drawing/2014/main" id="{8C151282-C4D8-68CC-D3DA-488D8F0CAEB7}"/>
              </a:ext>
            </a:extLst>
          </p:cNvPr>
          <p:cNvCxnSpPr>
            <a:cxnSpLocks/>
            <a:stCxn id="3077" idx="2"/>
            <a:endCxn id="3090" idx="2"/>
          </p:cNvCxnSpPr>
          <p:nvPr/>
        </p:nvCxnSpPr>
        <p:spPr>
          <a:xfrm flipV="1">
            <a:off x="3702104" y="1751846"/>
            <a:ext cx="726289" cy="202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15" name="Straight Arrow Connector 3114">
            <a:extLst>
              <a:ext uri="{FF2B5EF4-FFF2-40B4-BE49-F238E27FC236}">
                <a16:creationId xmlns:a16="http://schemas.microsoft.com/office/drawing/2014/main" id="{F954FCB6-D42F-8814-25F3-999FD915AD29}"/>
              </a:ext>
            </a:extLst>
          </p:cNvPr>
          <p:cNvCxnSpPr>
            <a:stCxn id="3095" idx="2"/>
            <a:endCxn id="3093" idx="2"/>
          </p:cNvCxnSpPr>
          <p:nvPr/>
        </p:nvCxnSpPr>
        <p:spPr>
          <a:xfrm flipV="1">
            <a:off x="3708740" y="3806368"/>
            <a:ext cx="589083" cy="14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20" name="TextBox 3119">
                <a:extLst>
                  <a:ext uri="{FF2B5EF4-FFF2-40B4-BE49-F238E27FC236}">
                    <a16:creationId xmlns:a16="http://schemas.microsoft.com/office/drawing/2014/main" id="{B3010330-EE04-5A86-F78F-A5F70B845823}"/>
                  </a:ext>
                </a:extLst>
              </p:cNvPr>
              <p:cNvSpPr txBox="1"/>
              <p:nvPr/>
            </p:nvSpPr>
            <p:spPr>
              <a:xfrm>
                <a:off x="6982985" y="2914085"/>
                <a:ext cx="1038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𝐼𝑅𝐼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120" name="TextBox 3119">
                <a:extLst>
                  <a:ext uri="{FF2B5EF4-FFF2-40B4-BE49-F238E27FC236}">
                    <a16:creationId xmlns:a16="http://schemas.microsoft.com/office/drawing/2014/main" id="{B3010330-EE04-5A86-F78F-A5F70B845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985" y="2914085"/>
                <a:ext cx="1038682" cy="215444"/>
              </a:xfrm>
              <a:prstGeom prst="rect">
                <a:avLst/>
              </a:prstGeom>
              <a:blipFill>
                <a:blip r:embed="rId4"/>
                <a:stretch>
                  <a:fillRect l="-1176" r="-5294" b="-3714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B6589F-5430-A907-5DDE-4BC53FFEC4AF}"/>
                  </a:ext>
                </a:extLst>
              </p:cNvPr>
              <p:cNvSpPr txBox="1"/>
              <p:nvPr/>
            </p:nvSpPr>
            <p:spPr>
              <a:xfrm>
                <a:off x="2963779" y="2427271"/>
                <a:ext cx="5908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𝐵𝑖𝑜𝑉𝑖𝑙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B6589F-5430-A907-5DDE-4BC53FFEC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79" y="2427271"/>
                <a:ext cx="590803" cy="215444"/>
              </a:xfrm>
              <a:prstGeom prst="rect">
                <a:avLst/>
              </a:prstGeom>
              <a:blipFill>
                <a:blip r:embed="rId5"/>
                <a:stretch>
                  <a:fillRect l="-6186" b="-8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E7A836-8A97-3A7B-F323-9C3E638F43F0}"/>
                  </a:ext>
                </a:extLst>
              </p:cNvPr>
              <p:cNvSpPr txBox="1"/>
              <p:nvPr/>
            </p:nvSpPr>
            <p:spPr>
              <a:xfrm>
                <a:off x="2937873" y="2642715"/>
                <a:ext cx="9521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𝐴𝑅𝐾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E7A836-8A97-3A7B-F323-9C3E638F4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873" y="2642715"/>
                <a:ext cx="952120" cy="215444"/>
              </a:xfrm>
              <a:prstGeom prst="rect">
                <a:avLst/>
              </a:prstGeom>
              <a:blipFill>
                <a:blip r:embed="rId6"/>
                <a:stretch>
                  <a:fillRect l="-3205" r="-1923" b="-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87AB06-4B90-3118-1CAA-CD091712EC80}"/>
                  </a:ext>
                </a:extLst>
              </p:cNvPr>
              <p:cNvSpPr txBox="1"/>
              <p:nvPr/>
            </p:nvSpPr>
            <p:spPr>
              <a:xfrm>
                <a:off x="2931216" y="2893404"/>
                <a:ext cx="6283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𝑉𝐺𝐺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19 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87AB06-4B90-3118-1CAA-CD091712E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216" y="2893404"/>
                <a:ext cx="628377" cy="215444"/>
              </a:xfrm>
              <a:prstGeom prst="rect">
                <a:avLst/>
              </a:prstGeom>
              <a:blipFill>
                <a:blip r:embed="rId7"/>
                <a:stretch>
                  <a:fillRect l="-5825" b="-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974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7D0E-BEC5-7490-8AF4-72AE0A70AC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17</a:t>
            </a:fld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340E09-61CE-D0EE-CD20-F9E58C2B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71450"/>
            <a:ext cx="8404225" cy="457200"/>
          </a:xfrm>
        </p:spPr>
        <p:txBody>
          <a:bodyPr/>
          <a:lstStyle/>
          <a:p>
            <a:br>
              <a:rPr lang="en-US" sz="32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TR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solidFill>
                  <a:srgbClr val="314F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Updates</a:t>
            </a:r>
            <a:endParaRPr lang="en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842AA223-3670-672D-9904-89521B0B13BE}"/>
              </a:ext>
            </a:extLst>
          </p:cNvPr>
          <p:cNvSpPr txBox="1"/>
          <p:nvPr/>
        </p:nvSpPr>
        <p:spPr>
          <a:xfrm>
            <a:off x="376986" y="561763"/>
            <a:ext cx="2022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00">
                    <a:alpha val="56000"/>
                  </a:srgbClr>
                </a:solidFill>
              </a:rPr>
              <a:t>How model learns ? </a:t>
            </a:r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  <a:p>
            <a:pPr algn="l"/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</p:txBody>
      </p:sp>
      <p:pic>
        <p:nvPicPr>
          <p:cNvPr id="2" name="Picture 2" descr="X-ray of a person's chest">
            <a:extLst>
              <a:ext uri="{FF2B5EF4-FFF2-40B4-BE49-F238E27FC236}">
                <a16:creationId xmlns:a16="http://schemas.microsoft.com/office/drawing/2014/main" id="{DFAAFD12-5885-106E-1D9C-429104FF5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91" y="978637"/>
            <a:ext cx="713965" cy="5899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67510FC-2EB5-F688-11D0-54674437A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90" y="3704072"/>
            <a:ext cx="713965" cy="5899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53317760-BB0A-4584-01D7-4930EF27F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787" y="2589424"/>
            <a:ext cx="606239" cy="32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95E7826-D9FD-8347-B23F-50CD1F146A21}"/>
              </a:ext>
            </a:extLst>
          </p:cNvPr>
          <p:cNvSpPr/>
          <p:nvPr/>
        </p:nvSpPr>
        <p:spPr>
          <a:xfrm>
            <a:off x="3042282" y="1849260"/>
            <a:ext cx="606239" cy="38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>
                  <a:noFill/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G_IR</a:t>
            </a:r>
            <a:endParaRPr lang="en-DE" sz="900" dirty="0">
              <a:ln w="0">
                <a:noFill/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A5AEA7E-87F5-28D4-ED4A-E426868ADA94}"/>
              </a:ext>
            </a:extLst>
          </p:cNvPr>
          <p:cNvSpPr/>
          <p:nvPr/>
        </p:nvSpPr>
        <p:spPr>
          <a:xfrm>
            <a:off x="3044634" y="3100642"/>
            <a:ext cx="606239" cy="38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>
                  <a:noFill/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G_RI</a:t>
            </a:r>
            <a:endParaRPr lang="en-DE" sz="900" dirty="0">
              <a:ln w="0">
                <a:noFill/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0A7F3A03-0A78-A1E1-35CF-D7408C0C6A74}"/>
              </a:ext>
            </a:extLst>
          </p:cNvPr>
          <p:cNvCxnSpPr>
            <a:cxnSpLocks/>
            <a:stCxn id="2" idx="3"/>
            <a:endCxn id="34" idx="0"/>
          </p:cNvCxnSpPr>
          <p:nvPr/>
        </p:nvCxnSpPr>
        <p:spPr>
          <a:xfrm>
            <a:off x="2588856" y="1273619"/>
            <a:ext cx="756546" cy="575641"/>
          </a:xfrm>
          <a:prstGeom prst="curved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81A22446-2188-C710-DA9F-DCF8E0C769C1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 rot="5400000">
            <a:off x="3168671" y="2412692"/>
            <a:ext cx="352969" cy="495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62CB8F8A-7DD0-0ACA-2174-657E7D9CBB0E}"/>
              </a:ext>
            </a:extLst>
          </p:cNvPr>
          <p:cNvCxnSpPr>
            <a:stCxn id="30" idx="2"/>
            <a:endCxn id="35" idx="0"/>
          </p:cNvCxnSpPr>
          <p:nvPr/>
        </p:nvCxnSpPr>
        <p:spPr>
          <a:xfrm rot="16200000" flipH="1">
            <a:off x="3252385" y="3005272"/>
            <a:ext cx="187891" cy="2847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63E0A5B2-51FA-DB33-D948-998DCC6E5FC7}"/>
              </a:ext>
            </a:extLst>
          </p:cNvPr>
          <p:cNvCxnSpPr>
            <a:stCxn id="35" idx="2"/>
            <a:endCxn id="14" idx="3"/>
          </p:cNvCxnSpPr>
          <p:nvPr/>
        </p:nvCxnSpPr>
        <p:spPr>
          <a:xfrm rot="5400000">
            <a:off x="2712697" y="3363996"/>
            <a:ext cx="511217" cy="758899"/>
          </a:xfrm>
          <a:prstGeom prst="curved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A228FF1A-2EDD-479B-A0EE-0A59451F531F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790914" y="2852228"/>
            <a:ext cx="1083977" cy="1146826"/>
          </a:xfrm>
          <a:prstGeom prst="curved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D28D19A-96DE-0DA3-312E-11D7537DBAAA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790913" y="1273618"/>
            <a:ext cx="1083978" cy="1031253"/>
          </a:xfrm>
          <a:prstGeom prst="curved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X-ray of a person's chest">
            <a:extLst>
              <a:ext uri="{FF2B5EF4-FFF2-40B4-BE49-F238E27FC236}">
                <a16:creationId xmlns:a16="http://schemas.microsoft.com/office/drawing/2014/main" id="{E71EFACB-FBB9-604B-9314-6F54E0CA8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145" y="2347174"/>
            <a:ext cx="713965" cy="5899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2003609-B11B-45A4-E49A-A793AF4AC731}"/>
              </a:ext>
            </a:extLst>
          </p:cNvPr>
          <p:cNvSpPr/>
          <p:nvPr/>
        </p:nvSpPr>
        <p:spPr>
          <a:xfrm>
            <a:off x="5190009" y="3240516"/>
            <a:ext cx="606239" cy="38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>
                  <a:noFill/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G_IR</a:t>
            </a:r>
            <a:endParaRPr lang="en-DE" sz="900" dirty="0">
              <a:ln w="0">
                <a:noFill/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0AF0768-9A2D-B130-E7C0-CD1F5BC8F173}"/>
              </a:ext>
            </a:extLst>
          </p:cNvPr>
          <p:cNvSpPr/>
          <p:nvPr/>
        </p:nvSpPr>
        <p:spPr>
          <a:xfrm>
            <a:off x="5190009" y="1695477"/>
            <a:ext cx="606239" cy="38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>
                  <a:noFill/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G_IR</a:t>
            </a:r>
            <a:endParaRPr lang="en-DE" sz="900" dirty="0">
              <a:ln w="0">
                <a:noFill/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1" name="Picture 4">
            <a:extLst>
              <a:ext uri="{FF2B5EF4-FFF2-40B4-BE49-F238E27FC236}">
                <a16:creationId xmlns:a16="http://schemas.microsoft.com/office/drawing/2014/main" id="{90D093AE-C2B5-C6DB-3565-DB77E6DBA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146" y="949262"/>
            <a:ext cx="673313" cy="3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>
            <a:extLst>
              <a:ext uri="{FF2B5EF4-FFF2-40B4-BE49-F238E27FC236}">
                <a16:creationId xmlns:a16="http://schemas.microsoft.com/office/drawing/2014/main" id="{2BCD588A-B8E9-9DF5-0CA5-F992AF09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951" y="4005444"/>
            <a:ext cx="673313" cy="3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DBD0B97B-ADE9-2A9E-1335-EF26C3E1B6C4}"/>
              </a:ext>
            </a:extLst>
          </p:cNvPr>
          <p:cNvCxnSpPr>
            <a:stCxn id="91" idx="1"/>
            <a:endCxn id="72" idx="0"/>
          </p:cNvCxnSpPr>
          <p:nvPr/>
        </p:nvCxnSpPr>
        <p:spPr>
          <a:xfrm rot="10800000" flipV="1">
            <a:off x="5493130" y="1128811"/>
            <a:ext cx="1062017" cy="566665"/>
          </a:xfrm>
          <a:prstGeom prst="curved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585F5BD3-32F4-D604-2731-9BE5BB3D97CF}"/>
              </a:ext>
            </a:extLst>
          </p:cNvPr>
          <p:cNvCxnSpPr>
            <a:stCxn id="72" idx="2"/>
            <a:endCxn id="68" idx="0"/>
          </p:cNvCxnSpPr>
          <p:nvPr/>
        </p:nvCxnSpPr>
        <p:spPr>
          <a:xfrm rot="5400000">
            <a:off x="5360878" y="2214923"/>
            <a:ext cx="264502" cy="1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E439B30A-DE3F-7855-32E6-3FB7911BB523}"/>
              </a:ext>
            </a:extLst>
          </p:cNvPr>
          <p:cNvCxnSpPr>
            <a:stCxn id="68" idx="2"/>
            <a:endCxn id="71" idx="0"/>
          </p:cNvCxnSpPr>
          <p:nvPr/>
        </p:nvCxnSpPr>
        <p:spPr>
          <a:xfrm rot="16200000" flipH="1">
            <a:off x="5341439" y="3088825"/>
            <a:ext cx="303379" cy="1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1102578B-42E4-E2A4-157D-A46F078EDFEF}"/>
              </a:ext>
            </a:extLst>
          </p:cNvPr>
          <p:cNvCxnSpPr>
            <a:stCxn id="71" idx="2"/>
            <a:endCxn id="95" idx="1"/>
          </p:cNvCxnSpPr>
          <p:nvPr/>
        </p:nvCxnSpPr>
        <p:spPr>
          <a:xfrm rot="16200000" flipH="1">
            <a:off x="5764399" y="3356441"/>
            <a:ext cx="557283" cy="1099822"/>
          </a:xfrm>
          <a:prstGeom prst="curved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D4C43DD-AFE8-6D3C-BF9C-4A21FF4BF53E}"/>
                  </a:ext>
                </a:extLst>
              </p:cNvPr>
              <p:cNvSpPr txBox="1"/>
              <p:nvPr/>
            </p:nvSpPr>
            <p:spPr>
              <a:xfrm>
                <a:off x="42449" y="2449525"/>
                <a:ext cx="17863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𝑃𝑒𝑟𝑐𝑒𝑝𝑡𝑢𝑎𝑙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𝐼𝑅𝐼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D4C43DD-AFE8-6D3C-BF9C-4A21FF4BF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9" y="2449525"/>
                <a:ext cx="1786386" cy="215444"/>
              </a:xfrm>
              <a:prstGeom prst="rect">
                <a:avLst/>
              </a:prstGeom>
              <a:blipFill>
                <a:blip r:embed="rId4"/>
                <a:stretch>
                  <a:fillRect l="-3072" r="-2730" b="-3428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2BEB762-B8F4-6BA9-107F-9EE28F3F56C5}"/>
                  </a:ext>
                </a:extLst>
              </p:cNvPr>
              <p:cNvSpPr txBox="1"/>
              <p:nvPr/>
            </p:nvSpPr>
            <p:spPr>
              <a:xfrm>
                <a:off x="7762262" y="2530604"/>
                <a:ext cx="11993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𝐵𝐶𝐸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𝐼𝑅𝐼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2BEB762-B8F4-6BA9-107F-9EE28F3F5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262" y="2530604"/>
                <a:ext cx="1199367" cy="215444"/>
              </a:xfrm>
              <a:prstGeom prst="rect">
                <a:avLst/>
              </a:prstGeom>
              <a:blipFill>
                <a:blip r:embed="rId5"/>
                <a:stretch>
                  <a:fillRect l="-2538" r="-4569" b="-3714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34B2B199-7D3F-69E0-B627-58EB1B1012DB}"/>
              </a:ext>
            </a:extLst>
          </p:cNvPr>
          <p:cNvCxnSpPr>
            <a:stCxn id="91" idx="3"/>
            <a:endCxn id="110" idx="0"/>
          </p:cNvCxnSpPr>
          <p:nvPr/>
        </p:nvCxnSpPr>
        <p:spPr>
          <a:xfrm>
            <a:off x="7228459" y="1128812"/>
            <a:ext cx="1133487" cy="1401792"/>
          </a:xfrm>
          <a:prstGeom prst="curved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9A138C2E-F6F8-D4E7-5115-06F5CC279DEE}"/>
              </a:ext>
            </a:extLst>
          </p:cNvPr>
          <p:cNvCxnSpPr>
            <a:stCxn id="95" idx="3"/>
            <a:endCxn id="110" idx="2"/>
          </p:cNvCxnSpPr>
          <p:nvPr/>
        </p:nvCxnSpPr>
        <p:spPr>
          <a:xfrm flipV="1">
            <a:off x="7266264" y="2746048"/>
            <a:ext cx="1095682" cy="1438946"/>
          </a:xfrm>
          <a:prstGeom prst="curved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B565020-FC13-936D-2B9F-D97EB857C462}"/>
                  </a:ext>
                </a:extLst>
              </p:cNvPr>
              <p:cNvSpPr txBox="1"/>
              <p:nvPr/>
            </p:nvSpPr>
            <p:spPr>
              <a:xfrm>
                <a:off x="1739351" y="1556868"/>
                <a:ext cx="925366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𝑅𝑒𝑎𝑙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𝐼𝑚𝑎𝑔𝑒</m:t>
                      </m:r>
                    </m:oMath>
                  </m:oMathPara>
                </a14:m>
                <a:endParaRPr lang="en-DE" sz="900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B565020-FC13-936D-2B9F-D97EB857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351" y="1556868"/>
                <a:ext cx="925366" cy="230832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7B1849C-67DF-8602-9B81-5AE0FF124E8D}"/>
                  </a:ext>
                </a:extLst>
              </p:cNvPr>
              <p:cNvSpPr txBox="1"/>
              <p:nvPr/>
            </p:nvSpPr>
            <p:spPr>
              <a:xfrm>
                <a:off x="1749852" y="4303546"/>
                <a:ext cx="925366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𝐶𝑦𝑐𝑙𝑒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𝐼𝑚𝑎𝑔𝑒</m:t>
                      </m:r>
                    </m:oMath>
                  </m:oMathPara>
                </a14:m>
                <a:endParaRPr lang="en-DE" sz="90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7B1849C-67DF-8602-9B81-5AE0FF124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852" y="4303546"/>
                <a:ext cx="925366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3547904-10E3-7779-9DDC-EF357DE12F37}"/>
                  </a:ext>
                </a:extLst>
              </p:cNvPr>
              <p:cNvSpPr txBox="1"/>
              <p:nvPr/>
            </p:nvSpPr>
            <p:spPr>
              <a:xfrm>
                <a:off x="5796248" y="2557247"/>
                <a:ext cx="92252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𝐹𝑎𝑘𝑒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𝐼𝑚𝑎𝑔𝑒</m:t>
                      </m:r>
                    </m:oMath>
                  </m:oMathPara>
                </a14:m>
                <a:endParaRPr lang="en-DE" sz="900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3547904-10E3-7779-9DDC-EF357DE12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248" y="2557247"/>
                <a:ext cx="922520" cy="230832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9947FC4-0318-E408-FEDC-3CF6F44F9036}"/>
                  </a:ext>
                </a:extLst>
              </p:cNvPr>
              <p:cNvSpPr txBox="1"/>
              <p:nvPr/>
            </p:nvSpPr>
            <p:spPr>
              <a:xfrm>
                <a:off x="6410820" y="1302181"/>
                <a:ext cx="925366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𝑅𝑒𝑎𝑙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𝐿𝑎𝑏𝑒𝑙𝑠</m:t>
                      </m:r>
                    </m:oMath>
                  </m:oMathPara>
                </a14:m>
                <a:endParaRPr lang="en-DE" sz="900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9947FC4-0318-E408-FEDC-3CF6F44F9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820" y="1302181"/>
                <a:ext cx="925366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F1D87FF-E682-78B2-A058-BBEF1AB8FE4F}"/>
                  </a:ext>
                </a:extLst>
              </p:cNvPr>
              <p:cNvSpPr txBox="1"/>
              <p:nvPr/>
            </p:nvSpPr>
            <p:spPr>
              <a:xfrm>
                <a:off x="6466924" y="4334169"/>
                <a:ext cx="925366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𝐶𝑦𝑐𝑙𝑒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𝐿𝑎𝑏𝑒𝑙𝑠</m:t>
                      </m:r>
                    </m:oMath>
                  </m:oMathPara>
                </a14:m>
                <a:endParaRPr lang="en-DE" sz="900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F1D87FF-E682-78B2-A058-BBEF1AB8F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924" y="4334169"/>
                <a:ext cx="925366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7DEE11F-6FDA-6F94-1B16-ACA0A87DF5C1}"/>
                  </a:ext>
                </a:extLst>
              </p:cNvPr>
              <p:cNvSpPr txBox="1"/>
              <p:nvPr/>
            </p:nvSpPr>
            <p:spPr>
              <a:xfrm>
                <a:off x="3580627" y="2618161"/>
                <a:ext cx="925366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𝐹𝑎𝑘𝑒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𝐿𝑎𝑏𝑒𝑙𝑠</m:t>
                      </m:r>
                    </m:oMath>
                  </m:oMathPara>
                </a14:m>
                <a:endParaRPr lang="en-DE" sz="900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7DEE11F-6FDA-6F94-1B16-ACA0A87DF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627" y="2618161"/>
                <a:ext cx="925366" cy="2308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84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8B81E-2A23-7E74-D0D8-C69124F97C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18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B03661-FC15-53A9-4B58-A9ED4ECB7C18}"/>
                  </a:ext>
                </a:extLst>
              </p:cNvPr>
              <p:cNvSpPr txBox="1"/>
              <p:nvPr/>
            </p:nvSpPr>
            <p:spPr>
              <a:xfrm>
                <a:off x="836136" y="1362844"/>
                <a:ext cx="3635503" cy="646331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  <a:prstDash val="sysDot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𝑅𝐼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B03661-FC15-53A9-4B58-A9ED4ECB7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36" y="1362844"/>
                <a:ext cx="363550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2060"/>
                </a:solidFill>
                <a:prstDash val="sysDot"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1C372B-A05E-EB9D-1869-E62A81539B6A}"/>
                  </a:ext>
                </a:extLst>
              </p:cNvPr>
              <p:cNvSpPr txBox="1"/>
              <p:nvPr/>
            </p:nvSpPr>
            <p:spPr>
              <a:xfrm>
                <a:off x="836136" y="2100734"/>
                <a:ext cx="3635503" cy="9491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𝐺𝐴𝑁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𝐺𝐴𝑁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ℷ∗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𝐿𝑐𝑦𝑐𝑙𝑖𝑐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𝑅𝐼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𝑖𝑑𝑒𝑛𝑡𝑖𝑡𝑦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1C372B-A05E-EB9D-1869-E62A81539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36" y="2100734"/>
                <a:ext cx="3635503" cy="949171"/>
              </a:xfrm>
              <a:prstGeom prst="rect">
                <a:avLst/>
              </a:prstGeom>
              <a:blipFill>
                <a:blip r:embed="rId3"/>
                <a:stretch>
                  <a:fillRect b="-2548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3D1F14-6933-8D72-35B4-66B52AE3203B}"/>
              </a:ext>
            </a:extLst>
          </p:cNvPr>
          <p:cNvCxnSpPr>
            <a:cxnSpLocks/>
          </p:cNvCxnSpPr>
          <p:nvPr/>
        </p:nvCxnSpPr>
        <p:spPr>
          <a:xfrm>
            <a:off x="5129326" y="931757"/>
            <a:ext cx="0" cy="2825095"/>
          </a:xfrm>
          <a:prstGeom prst="line">
            <a:avLst/>
          </a:prstGeom>
          <a:ln w="38100">
            <a:solidFill>
              <a:srgbClr val="304F6D">
                <a:alpha val="20209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A5CD75-6E5A-BD26-A88C-CD7FCD96E5E2}"/>
                  </a:ext>
                </a:extLst>
              </p:cNvPr>
              <p:cNvSpPr txBox="1"/>
              <p:nvPr/>
            </p:nvSpPr>
            <p:spPr>
              <a:xfrm>
                <a:off x="5601498" y="1702736"/>
                <a:ext cx="30091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𝐼𝑅</m:t>
                        </m:r>
                      </m:sub>
                    </m:sSub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: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BioviL</a:t>
                </a:r>
                <a:endParaRPr 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𝑅𝐼</m:t>
                        </m:r>
                      </m:sub>
                    </m:sSub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: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Cgan</a:t>
                </a:r>
                <a:endParaRPr 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𝐺𝐴𝑁</m:t>
                        </m:r>
                      </m:sub>
                    </m:sSub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: Adversarial Loss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𝐿𝑐𝑦𝑐𝑙𝑖𝑐</m:t>
                    </m:r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: Consistency Loss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A5CD75-6E5A-BD26-A88C-CD7FCD96E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498" y="1702736"/>
                <a:ext cx="3009102" cy="954107"/>
              </a:xfrm>
              <a:prstGeom prst="rect">
                <a:avLst/>
              </a:prstGeom>
              <a:blipFill>
                <a:blip r:embed="rId4"/>
                <a:stretch>
                  <a:fillRect l="-405" t="-637" b="-57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15D25ACC-3A47-1FCA-8E4B-E096CAFFD659}"/>
              </a:ext>
            </a:extLst>
          </p:cNvPr>
          <p:cNvSpPr txBox="1">
            <a:spLocks/>
          </p:cNvSpPr>
          <p:nvPr/>
        </p:nvSpPr>
        <p:spPr>
          <a:xfrm>
            <a:off x="511176" y="323850"/>
            <a:ext cx="84042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br>
              <a:rPr lang="en-US" sz="3200" dirty="0">
                <a:solidFill>
                  <a:srgbClr val="314F6D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dirty="0">
                <a:solidFill>
                  <a:srgbClr val="314F6D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TR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solidFill>
                  <a:srgbClr val="314F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Updates</a:t>
            </a:r>
            <a:endParaRPr lang="en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54D8068E-57EE-52D3-596F-7C10FD4C3391}"/>
              </a:ext>
            </a:extLst>
          </p:cNvPr>
          <p:cNvSpPr txBox="1"/>
          <p:nvPr/>
        </p:nvSpPr>
        <p:spPr>
          <a:xfrm>
            <a:off x="511176" y="656062"/>
            <a:ext cx="2022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00">
                    <a:alpha val="56000"/>
                  </a:srgbClr>
                </a:solidFill>
              </a:rPr>
              <a:t>How model learns ? </a:t>
            </a:r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  <a:p>
            <a:pPr algn="l"/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0810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8B81E-2A23-7E74-D0D8-C69124F97C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19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3D1F14-6933-8D72-35B4-66B52AE3203B}"/>
              </a:ext>
            </a:extLst>
          </p:cNvPr>
          <p:cNvCxnSpPr>
            <a:cxnSpLocks/>
          </p:cNvCxnSpPr>
          <p:nvPr/>
        </p:nvCxnSpPr>
        <p:spPr>
          <a:xfrm>
            <a:off x="5129326" y="931757"/>
            <a:ext cx="0" cy="2825095"/>
          </a:xfrm>
          <a:prstGeom prst="line">
            <a:avLst/>
          </a:prstGeom>
          <a:ln w="38100">
            <a:solidFill>
              <a:srgbClr val="304F6D">
                <a:alpha val="20209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15D25ACC-3A47-1FCA-8E4B-E096CAFFD659}"/>
              </a:ext>
            </a:extLst>
          </p:cNvPr>
          <p:cNvSpPr txBox="1">
            <a:spLocks/>
          </p:cNvSpPr>
          <p:nvPr/>
        </p:nvSpPr>
        <p:spPr>
          <a:xfrm>
            <a:off x="511176" y="323850"/>
            <a:ext cx="84042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br>
              <a:rPr lang="en-US" sz="3200" dirty="0">
                <a:solidFill>
                  <a:srgbClr val="314F6D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dirty="0">
                <a:solidFill>
                  <a:srgbClr val="314F6D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TR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solidFill>
                  <a:srgbClr val="314F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Updates</a:t>
            </a:r>
            <a:endParaRPr lang="en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54D8068E-57EE-52D3-596F-7C10FD4C3391}"/>
              </a:ext>
            </a:extLst>
          </p:cNvPr>
          <p:cNvSpPr txBox="1"/>
          <p:nvPr/>
        </p:nvSpPr>
        <p:spPr>
          <a:xfrm>
            <a:off x="511176" y="656062"/>
            <a:ext cx="2022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00">
                    <a:alpha val="56000"/>
                  </a:srgbClr>
                </a:solidFill>
              </a:rPr>
              <a:t>How model learns ? </a:t>
            </a:r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  <a:p>
            <a:pPr algn="l"/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93FA5F-DF15-C677-DFFB-252BAC6BB582}"/>
                  </a:ext>
                </a:extLst>
              </p:cNvPr>
              <p:cNvSpPr txBox="1"/>
              <p:nvPr/>
            </p:nvSpPr>
            <p:spPr>
              <a:xfrm>
                <a:off x="836136" y="1362844"/>
                <a:ext cx="3635503" cy="646331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  <a:prstDash val="sysDot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𝑅𝐼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93FA5F-DF15-C677-DFFB-252BAC6BB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36" y="1362844"/>
                <a:ext cx="363550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2060"/>
                </a:solidFill>
                <a:prstDash val="sysDot"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CE008A-AB5A-5754-5087-ED57AF269A4A}"/>
                  </a:ext>
                </a:extLst>
              </p:cNvPr>
              <p:cNvSpPr txBox="1"/>
              <p:nvPr/>
            </p:nvSpPr>
            <p:spPr>
              <a:xfrm>
                <a:off x="836136" y="2100734"/>
                <a:ext cx="3635503" cy="9491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𝐺𝐴𝑁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𝐺𝐴𝑁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ℷ∗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𝐿𝑐𝑦𝑐𝑙𝑖𝑐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𝑅𝐼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ℷ ∗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𝑐𝑦𝑐𝑙𝑖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𝑀𝑆𝐸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𝐼𝑅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CE008A-AB5A-5754-5087-ED57AF269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36" y="2100734"/>
                <a:ext cx="3635503" cy="949171"/>
              </a:xfrm>
              <a:prstGeom prst="rect">
                <a:avLst/>
              </a:prstGeom>
              <a:blipFill>
                <a:blip r:embed="rId3"/>
                <a:stretch>
                  <a:fillRect b="-2548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60E0A-6113-2EEB-7C5B-1E5CB11C0F92}"/>
                  </a:ext>
                </a:extLst>
              </p:cNvPr>
              <p:cNvSpPr txBox="1"/>
              <p:nvPr/>
            </p:nvSpPr>
            <p:spPr>
              <a:xfrm>
                <a:off x="5601498" y="1686009"/>
                <a:ext cx="30091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𝐼𝑅</m:t>
                        </m:r>
                      </m:sub>
                    </m:sSub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: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BioviL</a:t>
                </a:r>
                <a:endParaRPr 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𝑅𝐼</m:t>
                        </m:r>
                      </m:sub>
                    </m:sSub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: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Cgan</a:t>
                </a:r>
                <a:endParaRPr 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𝐺𝐴𝑁</m:t>
                        </m:r>
                      </m:sub>
                    </m:sSub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: Adversarial Loss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𝐿𝑐𝑦𝑐𝑙𝑖𝑐</m:t>
                    </m:r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: Consistency Loss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60E0A-6113-2EEB-7C5B-1E5CB11C0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498" y="1686009"/>
                <a:ext cx="3009102" cy="954107"/>
              </a:xfrm>
              <a:prstGeom prst="rect">
                <a:avLst/>
              </a:prstGeom>
              <a:blipFill>
                <a:blip r:embed="rId4"/>
                <a:stretch>
                  <a:fillRect l="-405" t="-1282" b="-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321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sldNum" idx="12"/>
          </p:nvPr>
        </p:nvSpPr>
        <p:spPr>
          <a:xfrm>
            <a:off x="8077200" y="4743450"/>
            <a:ext cx="1066800" cy="40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37" name="Google Shape;537;p41"/>
          <p:cNvSpPr txBox="1"/>
          <p:nvPr/>
        </p:nvSpPr>
        <p:spPr>
          <a:xfrm>
            <a:off x="1015300" y="4743450"/>
            <a:ext cx="46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Aided Medical Procedures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A2646B27-AFF3-CEAF-A082-338A7059B5FD}"/>
              </a:ext>
            </a:extLst>
          </p:cNvPr>
          <p:cNvSpPr txBox="1"/>
          <p:nvPr/>
        </p:nvSpPr>
        <p:spPr>
          <a:xfrm>
            <a:off x="3195661" y="1552693"/>
            <a:ext cx="2276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 Goal</a:t>
            </a:r>
            <a:endParaRPr lang="en-T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C79E438E-E000-9F92-8162-84C33884EB3A}"/>
              </a:ext>
            </a:extLst>
          </p:cNvPr>
          <p:cNvSpPr txBox="1"/>
          <p:nvPr/>
        </p:nvSpPr>
        <p:spPr>
          <a:xfrm>
            <a:off x="606442" y="2322134"/>
            <a:ext cx="79311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i="0" u="none" strike="noStrike" dirty="0">
                <a:solidFill>
                  <a:srgbClr val="000000">
                    <a:alpha val="70000"/>
                  </a:srgb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a build new framework that allows structured medical report generation by usin</a:t>
            </a:r>
            <a:r>
              <a:rPr lang="en-US" sz="2000" dirty="0">
                <a:solidFill>
                  <a:srgbClr val="000000">
                    <a:alpha val="7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</a:t>
            </a:r>
            <a:r>
              <a:rPr lang="en-US" sz="2000" dirty="0" err="1">
                <a:solidFill>
                  <a:srgbClr val="000000">
                    <a:alpha val="7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unpairwised</a:t>
            </a:r>
            <a:r>
              <a:rPr lang="en-US" sz="2000" dirty="0">
                <a:solidFill>
                  <a:srgbClr val="000000">
                    <a:alpha val="7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dataset</a:t>
            </a:r>
            <a:endParaRPr lang="en-US" sz="2000" b="0" i="0" u="none" strike="noStrike" dirty="0">
              <a:solidFill>
                <a:srgbClr val="000000">
                  <a:alpha val="70000"/>
                </a:srgb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phic 7" descr="Compass with solid fill">
            <a:extLst>
              <a:ext uri="{FF2B5EF4-FFF2-40B4-BE49-F238E27FC236}">
                <a16:creationId xmlns:a16="http://schemas.microsoft.com/office/drawing/2014/main" id="{9B539B97-0B65-1662-7F95-3741CBEA0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6619" y="515402"/>
            <a:ext cx="1214668" cy="1214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8B81E-2A23-7E74-D0D8-C69124F97C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20</a:t>
            </a:fld>
            <a:endParaRPr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A82D78D-B0C8-5333-CE8B-9810096B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82601"/>
            <a:ext cx="8404225" cy="457200"/>
          </a:xfrm>
        </p:spPr>
        <p:txBody>
          <a:bodyPr/>
          <a:lstStyle/>
          <a:p>
            <a:r>
              <a:rPr lang="en-US" dirty="0" err="1">
                <a:solidFill>
                  <a:srgbClr val="314F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Challanges</a:t>
            </a:r>
            <a:endParaRPr lang="en-DE" dirty="0"/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C6C68ABA-5A0F-3D66-B736-DB0F4DAEF7FF}"/>
              </a:ext>
            </a:extLst>
          </p:cNvPr>
          <p:cNvSpPr txBox="1"/>
          <p:nvPr/>
        </p:nvSpPr>
        <p:spPr>
          <a:xfrm>
            <a:off x="380998" y="583579"/>
            <a:ext cx="2652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00">
                    <a:alpha val="56000"/>
                  </a:srgbClr>
                </a:solidFill>
              </a:rPr>
              <a:t>What we achieved / faced ?  </a:t>
            </a:r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  <a:p>
            <a:pPr algn="l"/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476BB2-8B5B-3DAF-FDD1-F6B88D9241A7}"/>
              </a:ext>
            </a:extLst>
          </p:cNvPr>
          <p:cNvSpPr txBox="1"/>
          <p:nvPr/>
        </p:nvSpPr>
        <p:spPr>
          <a:xfrm>
            <a:off x="358776" y="1206694"/>
            <a:ext cx="340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Report Discriminator loss is going down way waster than generator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30BFFF-3B28-CEC4-FEE2-54E9AF957E6B}"/>
                  </a:ext>
                </a:extLst>
              </p:cNvPr>
              <p:cNvSpPr txBox="1"/>
              <p:nvPr/>
            </p:nvSpPr>
            <p:spPr>
              <a:xfrm>
                <a:off x="5051672" y="1206694"/>
                <a:ext cx="5352416" cy="2410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0" fontAlgn="base">
                  <a:spcBef>
                    <a:spcPts val="36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200" b="0" i="0" u="none" strike="noStrike" dirty="0">
                    <a:solidFill>
                      <a:srgbClr val="333333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200" b="1" i="0" u="none" strike="noStrike" dirty="0">
                    <a:solidFill>
                      <a:srgbClr val="333333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Hard labels </a:t>
                </a:r>
                <a:r>
                  <a:rPr lang="en-US" sz="1200" b="1" i="0" u="none" strike="noStrike" dirty="0">
                    <a:solidFill>
                      <a:srgbClr val="333333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Soft labels</a:t>
                </a:r>
                <a:endParaRPr lang="en-US" sz="1200" b="1" i="0" u="none" strike="noStrike" dirty="0"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fontAlgn="base"/>
                <a:r>
                  <a:rPr lang="en-US" sz="1200" dirty="0">
                    <a:solidFill>
                      <a:srgbClr val="333333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→ Applied Gaussian noise to real input labels</a:t>
                </a:r>
              </a:p>
              <a:p>
                <a:pPr rtl="0" fontAlgn="base">
                  <a:spcBef>
                    <a:spcPts val="36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200" b="1" i="0" u="none" strike="noStrike" dirty="0">
                    <a:solidFill>
                      <a:srgbClr val="333333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 Hard labels </a:t>
                </a:r>
                <a:r>
                  <a:rPr lang="en-US" sz="1200" b="1" i="0" u="none" strike="noStrike" dirty="0">
                    <a:solidFill>
                      <a:srgbClr val="333333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Soft labels</a:t>
                </a:r>
                <a:endParaRPr lang="en-US" sz="1200" b="1" i="0" u="none" strike="noStrike" dirty="0"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fontAlgn="base"/>
                <a:r>
                  <a:rPr lang="en-US" sz="1200" dirty="0">
                    <a:solidFill>
                      <a:srgbClr val="333333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→ Applied Gaussian noise to real input labels</a:t>
                </a:r>
                <a:endParaRPr lang="en-US" sz="1200" b="0" i="0" u="none" strike="noStrike" dirty="0">
                  <a:solidFill>
                    <a:srgbClr val="333333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rtl="0" fontAlgn="base">
                  <a:spcBef>
                    <a:spcPts val="36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200" b="0" i="0" u="none" strike="noStrike" dirty="0">
                    <a:solidFill>
                      <a:srgbClr val="333333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200" b="1" i="0" u="none" strike="noStrike" dirty="0">
                    <a:solidFill>
                      <a:srgbClr val="333333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Threshold loss value to update discriminator </a:t>
                </a:r>
              </a:p>
              <a:p>
                <a:pPr marL="457200" lvl="1" fontAlgn="base"/>
                <a:r>
                  <a:rPr lang="en-US" sz="1200" dirty="0">
                    <a:solidFill>
                      <a:srgbClr val="333333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→ if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</m:t>
                        </m:r>
                        <m:r>
                          <a:rPr lang="en-US" sz="1200" b="0" i="0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200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D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  <m:r>
                          <a:rPr lang="en-US" sz="12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2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  <m:r>
                          <a:rPr lang="en-US" sz="12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 </m:t>
                        </m:r>
                      </m:sub>
                    </m:sSub>
                    <m:r>
                      <a:rPr lang="en-US" sz="12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1200" b="1" i="0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sSub>
                      <m:sSubPr>
                        <m:ctrlPr>
                          <a:rPr lang="en-US" sz="1200" b="0" i="0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disc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threshold</m:t>
                        </m:r>
                      </m:sub>
                    </m:sSub>
                    <m:r>
                      <a:rPr lang="en-US" sz="1200" b="0" i="0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sz="1200" b="0" i="0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return</m:t>
                    </m:r>
                    <m:r>
                      <a:rPr lang="en-US" sz="1200" b="0" i="0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Loss</m:t>
                    </m:r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457200" lvl="1" fontAlgn="base"/>
                <a:endParaRPr 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fontAlgn="base"/>
                <a:endParaRPr 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fontAlgn="base"/>
                <a:endParaRPr 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lvl="4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30BFFF-3B28-CEC4-FEE2-54E9AF957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672" y="1206694"/>
                <a:ext cx="5352416" cy="2410916"/>
              </a:xfrm>
              <a:prstGeom prst="rect">
                <a:avLst/>
              </a:prstGeom>
              <a:blipFill>
                <a:blip r:embed="rId3"/>
                <a:stretch>
                  <a:fillRect t="-25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D0F242-DC79-37BA-CABB-2D8B4213F4F1}"/>
              </a:ext>
            </a:extLst>
          </p:cNvPr>
          <p:cNvCxnSpPr/>
          <p:nvPr/>
        </p:nvCxnSpPr>
        <p:spPr>
          <a:xfrm>
            <a:off x="3852747" y="1367943"/>
            <a:ext cx="1025912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D4596C-6648-0191-4391-22355469E60E}"/>
              </a:ext>
            </a:extLst>
          </p:cNvPr>
          <p:cNvSpPr txBox="1"/>
          <p:nvPr/>
        </p:nvSpPr>
        <p:spPr>
          <a:xfrm>
            <a:off x="358775" y="3094390"/>
            <a:ext cx="340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Image generation model is not complex enough to generate high quality images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EA75DA-88C7-5E0F-2E93-D565CB2B2A75}"/>
              </a:ext>
            </a:extLst>
          </p:cNvPr>
          <p:cNvSpPr txBox="1"/>
          <p:nvPr/>
        </p:nvSpPr>
        <p:spPr>
          <a:xfrm>
            <a:off x="5051672" y="3135295"/>
            <a:ext cx="4008694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2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Conditional GAN</a:t>
            </a:r>
            <a:endParaRPr lang="en-US" sz="12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200" b="1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Difussion</a:t>
            </a:r>
            <a:r>
              <a:rPr lang="en-US" sz="12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</a:t>
            </a:r>
            <a:r>
              <a:rPr lang="en-US" sz="1200" b="1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 ? </a:t>
            </a:r>
            <a:endParaRPr lang="en-US" sz="1200" b="1" i="0" u="none" strike="noStrike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fontAlgn="base"/>
            <a:r>
              <a:rPr lang="en-US" sz="1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return denoised image during its training </a:t>
            </a:r>
            <a:r>
              <a:rPr lang="en-US" sz="1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  <a:endParaRPr lang="en-US" sz="1200" b="1" i="0" u="none" strike="noStrike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spcBef>
                <a:spcPts val="360"/>
              </a:spcBef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fontAlgn="base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fontAlgn="base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fontAlgn="base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B3D5E4-3896-5D9C-CA3F-E0542CBCEB47}"/>
              </a:ext>
            </a:extLst>
          </p:cNvPr>
          <p:cNvCxnSpPr/>
          <p:nvPr/>
        </p:nvCxnSpPr>
        <p:spPr>
          <a:xfrm>
            <a:off x="3852747" y="3265509"/>
            <a:ext cx="1025912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095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8B81E-2A23-7E74-D0D8-C69124F97C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21</a:t>
            </a:fld>
            <a:endParaRPr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A82D78D-B0C8-5333-CE8B-9810096B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71450"/>
            <a:ext cx="8404225" cy="457200"/>
          </a:xfrm>
        </p:spPr>
        <p:txBody>
          <a:bodyPr/>
          <a:lstStyle/>
          <a:p>
            <a:r>
              <a:rPr lang="en-US" dirty="0">
                <a:solidFill>
                  <a:srgbClr val="314F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DED873-C645-4DAA-2127-5AA2C8B66C4C}"/>
              </a:ext>
            </a:extLst>
          </p:cNvPr>
          <p:cNvSpPr txBox="1"/>
          <p:nvPr/>
        </p:nvSpPr>
        <p:spPr>
          <a:xfrm>
            <a:off x="3010829" y="1703907"/>
            <a:ext cx="3780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ADD TABLE WITH METRICS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26029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8B81E-2A23-7E74-D0D8-C69124F97C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22</a:t>
            </a:fld>
            <a:endParaRPr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A82D78D-B0C8-5333-CE8B-9810096B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71450"/>
            <a:ext cx="8404225" cy="457200"/>
          </a:xfrm>
        </p:spPr>
        <p:txBody>
          <a:bodyPr/>
          <a:lstStyle/>
          <a:p>
            <a:r>
              <a:rPr lang="en-US" dirty="0">
                <a:solidFill>
                  <a:srgbClr val="314F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Qualitative Results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75CAB-DE29-1BBC-66FF-371F56E38D64}"/>
              </a:ext>
            </a:extLst>
          </p:cNvPr>
          <p:cNvSpPr txBox="1"/>
          <p:nvPr/>
        </p:nvSpPr>
        <p:spPr>
          <a:xfrm>
            <a:off x="3473604" y="1798693"/>
            <a:ext cx="3780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ADD IMAGES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06804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8B81E-2A23-7E74-D0D8-C69124F97C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23</a:t>
            </a:fld>
            <a:endParaRPr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A82D78D-B0C8-5333-CE8B-9810096B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71450"/>
            <a:ext cx="8404225" cy="457200"/>
          </a:xfrm>
        </p:spPr>
        <p:txBody>
          <a:bodyPr/>
          <a:lstStyle/>
          <a:p>
            <a:r>
              <a:rPr lang="en-US" dirty="0">
                <a:solidFill>
                  <a:srgbClr val="314F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Work &amp; Discussion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ACBD6-9618-3351-EA60-53BE78E2017E}"/>
              </a:ext>
            </a:extLst>
          </p:cNvPr>
          <p:cNvSpPr txBox="1"/>
          <p:nvPr/>
        </p:nvSpPr>
        <p:spPr>
          <a:xfrm>
            <a:off x="297576" y="937307"/>
            <a:ext cx="73241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experiments with different hyperparameters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Learning rate effects so much !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600" b="1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Difussion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models can be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used in image generation ?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power of </a:t>
            </a:r>
            <a:r>
              <a:rPr lang="en-US" sz="1600" b="1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BioViL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as verifier instead of report generation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BioViL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provides similarity score between given mimic-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cxr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reports and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xray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images!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fontAlgn="base"/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→ </a:t>
            </a:r>
            <a:r>
              <a:rPr lang="en-US" sz="16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 Architecture</a:t>
            </a:r>
          </a:p>
        </p:txBody>
      </p:sp>
    </p:spTree>
    <p:extLst>
      <p:ext uri="{BB962C8B-B14F-4D97-AF65-F5344CB8AC3E}">
        <p14:creationId xmlns:p14="http://schemas.microsoft.com/office/powerpoint/2010/main" val="801101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8B81E-2A23-7E74-D0D8-C69124F97C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24</a:t>
            </a:fld>
            <a:endParaRPr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A82D78D-B0C8-5333-CE8B-9810096B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71450"/>
            <a:ext cx="8404225" cy="457200"/>
          </a:xfrm>
        </p:spPr>
        <p:txBody>
          <a:bodyPr/>
          <a:lstStyle/>
          <a:p>
            <a:r>
              <a:rPr lang="en-US" dirty="0">
                <a:solidFill>
                  <a:srgbClr val="314F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8578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EC94D-37D2-61F1-D86B-D92C73638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3</a:t>
            </a:fld>
            <a:endParaRPr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C35CB366-7E6C-D3D0-080D-2CF69D6BA75A}"/>
              </a:ext>
            </a:extLst>
          </p:cNvPr>
          <p:cNvSpPr txBox="1"/>
          <p:nvPr/>
        </p:nvSpPr>
        <p:spPr>
          <a:xfrm>
            <a:off x="3021266" y="1656388"/>
            <a:ext cx="28007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314F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  <a:endParaRPr lang="en-T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5" descr="Artificial Intelligence with solid fill">
            <a:extLst>
              <a:ext uri="{FF2B5EF4-FFF2-40B4-BE49-F238E27FC236}">
                <a16:creationId xmlns:a16="http://schemas.microsoft.com/office/drawing/2014/main" id="{1A46E7A6-E0EB-8494-498C-52D72937F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26619" y="515402"/>
            <a:ext cx="1214668" cy="1214668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7E041B2F-5904-1779-056A-08A3CEF30B3F}"/>
              </a:ext>
            </a:extLst>
          </p:cNvPr>
          <p:cNvSpPr txBox="1"/>
          <p:nvPr/>
        </p:nvSpPr>
        <p:spPr>
          <a:xfrm>
            <a:off x="606442" y="2322134"/>
            <a:ext cx="79311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i="0" u="none" strike="noStrike" dirty="0">
                <a:solidFill>
                  <a:srgbClr val="000000">
                    <a:alpha val="70000"/>
                  </a:srgb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Drawing from </a:t>
            </a:r>
            <a:r>
              <a:rPr lang="en-US" sz="2000" b="1" i="0" u="none" strike="noStrike" dirty="0" err="1">
                <a:solidFill>
                  <a:srgbClr val="000000">
                    <a:alpha val="70000"/>
                  </a:srgb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CycleGAN’s</a:t>
            </a:r>
            <a:r>
              <a:rPr lang="en-US" sz="2000" b="0" i="0" u="none" strike="noStrike" dirty="0">
                <a:solidFill>
                  <a:srgbClr val="000000">
                    <a:alpha val="70000"/>
                  </a:srgb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innovative approach, we aim to enhance medical image analysis by generating accurate diagnostic labels from </a:t>
            </a:r>
          </a:p>
          <a:p>
            <a:pPr algn="ctr"/>
            <a:r>
              <a:rPr lang="en-US" sz="2000" b="0" i="0" u="none" strike="noStrike" dirty="0">
                <a:solidFill>
                  <a:srgbClr val="000000">
                    <a:alpha val="70000"/>
                  </a:srgb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X-rays</a:t>
            </a:r>
          </a:p>
        </p:txBody>
      </p:sp>
    </p:spTree>
    <p:extLst>
      <p:ext uri="{BB962C8B-B14F-4D97-AF65-F5344CB8AC3E}">
        <p14:creationId xmlns:p14="http://schemas.microsoft.com/office/powerpoint/2010/main" val="174605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2171-EC46-3876-33E9-4C1AAC2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TR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314F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Quick Recap</a:t>
            </a:r>
            <a:endParaRPr lang="en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67483-966D-5F9D-F89D-5D2F06613D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4</a:t>
            </a:fld>
            <a:endParaRPr/>
          </a:p>
        </p:txBody>
      </p:sp>
      <p:pic>
        <p:nvPicPr>
          <p:cNvPr id="2052" name="Picture 4" descr="CycleGAN | TensorFlow Core">
            <a:extLst>
              <a:ext uri="{FF2B5EF4-FFF2-40B4-BE49-F238E27FC236}">
                <a16:creationId xmlns:a16="http://schemas.microsoft.com/office/drawing/2014/main" id="{2E59D05D-61D7-4F2B-DAA6-DA43C0CC3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97" y="1674160"/>
            <a:ext cx="1730652" cy="117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50075E-D6C3-2560-2AFE-8BCD3AC764EB}"/>
              </a:ext>
            </a:extLst>
          </p:cNvPr>
          <p:cNvCxnSpPr>
            <a:cxnSpLocks/>
          </p:cNvCxnSpPr>
          <p:nvPr/>
        </p:nvCxnSpPr>
        <p:spPr>
          <a:xfrm>
            <a:off x="2769699" y="1018095"/>
            <a:ext cx="0" cy="2761082"/>
          </a:xfrm>
          <a:prstGeom prst="line">
            <a:avLst/>
          </a:prstGeom>
          <a:ln w="38100">
            <a:solidFill>
              <a:srgbClr val="304F6D">
                <a:alpha val="20209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Image-to-Image Translation using CycleGAN Model | by Rahil Vijay ...">
            <a:extLst>
              <a:ext uri="{FF2B5EF4-FFF2-40B4-BE49-F238E27FC236}">
                <a16:creationId xmlns:a16="http://schemas.microsoft.com/office/drawing/2014/main" id="{9612F373-9F54-6E22-500E-8E1A1CD98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405" y="1102497"/>
            <a:ext cx="5270569" cy="259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8C7A5B-052E-23D9-0A26-0917407E20AA}"/>
              </a:ext>
            </a:extLst>
          </p:cNvPr>
          <p:cNvSpPr txBox="1"/>
          <p:nvPr/>
        </p:nvSpPr>
        <p:spPr>
          <a:xfrm>
            <a:off x="952108" y="4779390"/>
            <a:ext cx="4944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/>
              </a:rPr>
              <a:t>Image-to-Image Translation using </a:t>
            </a:r>
            <a:r>
              <a:rPr lang="en-US" sz="900" dirty="0" err="1">
                <a:hlinkClick r:id="rId4"/>
              </a:rPr>
              <a:t>CycleGAN</a:t>
            </a:r>
            <a:r>
              <a:rPr lang="en-US" sz="900" dirty="0">
                <a:hlinkClick r:id="rId4"/>
              </a:rPr>
              <a:t> Model | by Rahil Vijay | Towards Data Science</a:t>
            </a:r>
            <a:endParaRPr lang="en-DE" sz="900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DBC4524-4628-A433-EEC6-0360B6197A82}"/>
              </a:ext>
            </a:extLst>
          </p:cNvPr>
          <p:cNvSpPr txBox="1"/>
          <p:nvPr/>
        </p:nvSpPr>
        <p:spPr>
          <a:xfrm>
            <a:off x="376986" y="561763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000000">
                    <a:alpha val="56000"/>
                  </a:srgbClr>
                </a:solidFill>
              </a:rPr>
              <a:t>C</a:t>
            </a:r>
            <a:r>
              <a:rPr lang="en-US" sz="1400" b="0" i="0" u="none" strike="noStrike" dirty="0" err="1">
                <a:solidFill>
                  <a:srgbClr val="000000">
                    <a:alpha val="56000"/>
                  </a:srgbClr>
                </a:solidFill>
                <a:effectLst/>
              </a:rPr>
              <a:t>ycleGA</a:t>
            </a:r>
            <a:r>
              <a:rPr lang="en-US" sz="1400" dirty="0" err="1">
                <a:solidFill>
                  <a:srgbClr val="000000">
                    <a:alpha val="56000"/>
                  </a:srgbClr>
                </a:solidFill>
              </a:rPr>
              <a:t>N</a:t>
            </a:r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  <a:p>
            <a:pPr algn="l"/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9522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67483-966D-5F9D-F89D-5D2F06613D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5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C7A5B-052E-23D9-0A26-0917407E20AA}"/>
              </a:ext>
            </a:extLst>
          </p:cNvPr>
          <p:cNvSpPr txBox="1"/>
          <p:nvPr/>
        </p:nvSpPr>
        <p:spPr>
          <a:xfrm>
            <a:off x="952108" y="4779390"/>
            <a:ext cx="4944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2"/>
              </a:rPr>
              <a:t>Image-to-Image Translation using </a:t>
            </a:r>
            <a:r>
              <a:rPr lang="en-US" sz="900" dirty="0" err="1">
                <a:hlinkClick r:id="rId2"/>
              </a:rPr>
              <a:t>CycleGAN</a:t>
            </a:r>
            <a:r>
              <a:rPr lang="en-US" sz="900" dirty="0">
                <a:hlinkClick r:id="rId2"/>
              </a:rPr>
              <a:t> Model | by Rahil Vijay | Towards Data Science</a:t>
            </a:r>
            <a:endParaRPr lang="en-DE" sz="900" dirty="0"/>
          </a:p>
        </p:txBody>
      </p:sp>
      <p:pic>
        <p:nvPicPr>
          <p:cNvPr id="3" name="Picture 4" descr="CycleGAN | TensorFlow Core">
            <a:extLst>
              <a:ext uri="{FF2B5EF4-FFF2-40B4-BE49-F238E27FC236}">
                <a16:creationId xmlns:a16="http://schemas.microsoft.com/office/drawing/2014/main" id="{BAEB848C-F560-3A83-D4AA-14E5E7935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1" y="1002797"/>
            <a:ext cx="4580432" cy="3108686"/>
          </a:xfrm>
          <a:prstGeom prst="rect">
            <a:avLst/>
          </a:prstGeom>
          <a:noFill/>
          <a:ln cap="rnd">
            <a:noFill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944358"/>
                      <a:gd name="connsiteY0" fmla="*/ 0 h 3355678"/>
                      <a:gd name="connsiteX1" fmla="*/ 4944358 w 4944358"/>
                      <a:gd name="connsiteY1" fmla="*/ 0 h 3355678"/>
                      <a:gd name="connsiteX2" fmla="*/ 4944358 w 4944358"/>
                      <a:gd name="connsiteY2" fmla="*/ 3355678 h 3355678"/>
                      <a:gd name="connsiteX3" fmla="*/ 0 w 4944358"/>
                      <a:gd name="connsiteY3" fmla="*/ 3355678 h 3355678"/>
                      <a:gd name="connsiteX4" fmla="*/ 0 w 4944358"/>
                      <a:gd name="connsiteY4" fmla="*/ 0 h 33556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44358" h="3355678" fill="none" extrusionOk="0">
                        <a:moveTo>
                          <a:pt x="0" y="0"/>
                        </a:moveTo>
                        <a:cubicBezTo>
                          <a:pt x="534201" y="-49533"/>
                          <a:pt x="2568476" y="-14809"/>
                          <a:pt x="4944358" y="0"/>
                        </a:cubicBezTo>
                        <a:cubicBezTo>
                          <a:pt x="5031997" y="1223380"/>
                          <a:pt x="4871679" y="1947497"/>
                          <a:pt x="4944358" y="3355678"/>
                        </a:cubicBezTo>
                        <a:cubicBezTo>
                          <a:pt x="4181792" y="3307447"/>
                          <a:pt x="1667970" y="3440133"/>
                          <a:pt x="0" y="3355678"/>
                        </a:cubicBezTo>
                        <a:cubicBezTo>
                          <a:pt x="-38581" y="2514756"/>
                          <a:pt x="63341" y="1031736"/>
                          <a:pt x="0" y="0"/>
                        </a:cubicBezTo>
                        <a:close/>
                      </a:path>
                      <a:path w="4944358" h="3355678" stroke="0" extrusionOk="0">
                        <a:moveTo>
                          <a:pt x="0" y="0"/>
                        </a:moveTo>
                        <a:cubicBezTo>
                          <a:pt x="747583" y="118645"/>
                          <a:pt x="3966449" y="116012"/>
                          <a:pt x="4944358" y="0"/>
                        </a:cubicBezTo>
                        <a:cubicBezTo>
                          <a:pt x="4811476" y="1456486"/>
                          <a:pt x="5029309" y="2564457"/>
                          <a:pt x="4944358" y="3355678"/>
                        </a:cubicBezTo>
                        <a:cubicBezTo>
                          <a:pt x="4003467" y="3490278"/>
                          <a:pt x="1320805" y="3198482"/>
                          <a:pt x="0" y="3355678"/>
                        </a:cubicBezTo>
                        <a:cubicBezTo>
                          <a:pt x="-20187" y="2226091"/>
                          <a:pt x="-152480" y="9785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F9E1386-BDD4-E39B-488F-3A0895AF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71450"/>
            <a:ext cx="8404225" cy="457200"/>
          </a:xfrm>
        </p:spPr>
        <p:txBody>
          <a:bodyPr/>
          <a:lstStyle/>
          <a:p>
            <a:br>
              <a:rPr lang="en-US" sz="32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TR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314F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model learns ? </a:t>
            </a:r>
            <a:endParaRPr lang="en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A39E61A9-7698-1746-3270-8942CE573B7B}"/>
              </a:ext>
            </a:extLst>
          </p:cNvPr>
          <p:cNvSpPr txBox="1"/>
          <p:nvPr/>
        </p:nvSpPr>
        <p:spPr>
          <a:xfrm>
            <a:off x="380999" y="545597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000000">
                    <a:alpha val="56000"/>
                  </a:srgbClr>
                </a:solidFill>
              </a:rPr>
              <a:t>C</a:t>
            </a:r>
            <a:r>
              <a:rPr lang="en-US" sz="1400" b="0" i="0" u="none" strike="noStrike" dirty="0" err="1">
                <a:solidFill>
                  <a:srgbClr val="000000">
                    <a:alpha val="56000"/>
                  </a:srgbClr>
                </a:solidFill>
                <a:effectLst/>
              </a:rPr>
              <a:t>ycleGA</a:t>
            </a:r>
            <a:r>
              <a:rPr lang="en-US" sz="1400" dirty="0" err="1">
                <a:solidFill>
                  <a:srgbClr val="000000">
                    <a:alpha val="56000"/>
                  </a:srgbClr>
                </a:solidFill>
              </a:rPr>
              <a:t>N</a:t>
            </a:r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  <a:p>
            <a:pPr algn="l"/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5763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2171-EC46-3876-33E9-4C1AAC2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TR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314F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Quick Recap</a:t>
            </a:r>
            <a:endParaRPr lang="en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67483-966D-5F9D-F89D-5D2F06613D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6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C7A5B-052E-23D9-0A26-0917407E20AA}"/>
              </a:ext>
            </a:extLst>
          </p:cNvPr>
          <p:cNvSpPr txBox="1"/>
          <p:nvPr/>
        </p:nvSpPr>
        <p:spPr>
          <a:xfrm>
            <a:off x="952108" y="4779390"/>
            <a:ext cx="4944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2"/>
              </a:rPr>
              <a:t>Image-to-Image Translation using </a:t>
            </a:r>
            <a:r>
              <a:rPr lang="en-US" sz="900" dirty="0" err="1">
                <a:hlinkClick r:id="rId2"/>
              </a:rPr>
              <a:t>CycleGAN</a:t>
            </a:r>
            <a:r>
              <a:rPr lang="en-US" sz="900" dirty="0">
                <a:hlinkClick r:id="rId2"/>
              </a:rPr>
              <a:t> Model | by Rahil Vijay | Towards Data Science</a:t>
            </a:r>
            <a:endParaRPr lang="en-DE" sz="900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DBC4524-4628-A433-EEC6-0360B6197A82}"/>
              </a:ext>
            </a:extLst>
          </p:cNvPr>
          <p:cNvSpPr txBox="1"/>
          <p:nvPr/>
        </p:nvSpPr>
        <p:spPr>
          <a:xfrm>
            <a:off x="380999" y="561763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000000">
                    <a:alpha val="56000"/>
                  </a:srgbClr>
                </a:solidFill>
              </a:rPr>
              <a:t>C</a:t>
            </a:r>
            <a:r>
              <a:rPr lang="en-US" sz="1400" b="0" i="0" u="none" strike="noStrike" dirty="0" err="1">
                <a:solidFill>
                  <a:srgbClr val="000000">
                    <a:alpha val="56000"/>
                  </a:srgbClr>
                </a:solidFill>
                <a:effectLst/>
              </a:rPr>
              <a:t>ycleGA</a:t>
            </a:r>
            <a:r>
              <a:rPr lang="en-US" sz="1400" dirty="0" err="1">
                <a:solidFill>
                  <a:srgbClr val="000000">
                    <a:alpha val="56000"/>
                  </a:srgbClr>
                </a:solidFill>
              </a:rPr>
              <a:t>N</a:t>
            </a:r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  <a:p>
            <a:pPr algn="l"/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</p:txBody>
      </p:sp>
      <p:pic>
        <p:nvPicPr>
          <p:cNvPr id="1026" name="Picture 2" descr="Cyclic Generative Networks - Towards Data Science">
            <a:extLst>
              <a:ext uri="{FF2B5EF4-FFF2-40B4-BE49-F238E27FC236}">
                <a16:creationId xmlns:a16="http://schemas.microsoft.com/office/drawing/2014/main" id="{E3B8268C-1B9D-2331-3BB2-0B4D2133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264" y="1018963"/>
            <a:ext cx="6669248" cy="242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5FEB3C-ECC4-7B91-B077-7424A53E3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591" y="2303503"/>
            <a:ext cx="6114818" cy="536494"/>
          </a:xfrm>
          <a:prstGeom prst="rect">
            <a:avLst/>
          </a:prstGeom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40E41EFD-7156-7629-4B1B-06C1F98D238B}"/>
              </a:ext>
            </a:extLst>
          </p:cNvPr>
          <p:cNvSpPr txBox="1"/>
          <p:nvPr/>
        </p:nvSpPr>
        <p:spPr>
          <a:xfrm>
            <a:off x="376986" y="561763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000000">
                    <a:alpha val="56000"/>
                  </a:srgbClr>
                </a:solidFill>
              </a:rPr>
              <a:t>C</a:t>
            </a:r>
            <a:r>
              <a:rPr lang="en-US" sz="1400" b="0" i="0" u="none" strike="noStrike" dirty="0" err="1">
                <a:solidFill>
                  <a:srgbClr val="000000">
                    <a:alpha val="56000"/>
                  </a:srgbClr>
                </a:solidFill>
                <a:effectLst/>
              </a:rPr>
              <a:t>ycleGA</a:t>
            </a:r>
            <a:r>
              <a:rPr lang="en-US" sz="1400" dirty="0" err="1">
                <a:solidFill>
                  <a:srgbClr val="000000">
                    <a:alpha val="56000"/>
                  </a:srgbClr>
                </a:solidFill>
              </a:rPr>
              <a:t>N</a:t>
            </a:r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  <a:p>
            <a:pPr algn="l"/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40889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2171-EC46-3876-33E9-4C1AAC2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TR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314F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Quick Recap</a:t>
            </a:r>
            <a:endParaRPr lang="en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67483-966D-5F9D-F89D-5D2F06613D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7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C7A5B-052E-23D9-0A26-0917407E20AA}"/>
              </a:ext>
            </a:extLst>
          </p:cNvPr>
          <p:cNvSpPr txBox="1"/>
          <p:nvPr/>
        </p:nvSpPr>
        <p:spPr>
          <a:xfrm>
            <a:off x="952108" y="4779390"/>
            <a:ext cx="4944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2"/>
              </a:rPr>
              <a:t>Image-to-Image Translation using </a:t>
            </a:r>
            <a:r>
              <a:rPr lang="en-US" sz="900" dirty="0" err="1">
                <a:hlinkClick r:id="rId2"/>
              </a:rPr>
              <a:t>CycleGAN</a:t>
            </a:r>
            <a:r>
              <a:rPr lang="en-US" sz="900" dirty="0">
                <a:hlinkClick r:id="rId2"/>
              </a:rPr>
              <a:t> Model | by Rahil Vijay | Towards Data Science</a:t>
            </a:r>
            <a:endParaRPr lang="en-DE" sz="900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DBC4524-4628-A433-EEC6-0360B6197A82}"/>
              </a:ext>
            </a:extLst>
          </p:cNvPr>
          <p:cNvSpPr txBox="1"/>
          <p:nvPr/>
        </p:nvSpPr>
        <p:spPr>
          <a:xfrm>
            <a:off x="380999" y="561763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000000">
                    <a:alpha val="56000"/>
                  </a:srgbClr>
                </a:solidFill>
              </a:rPr>
              <a:t>C</a:t>
            </a:r>
            <a:r>
              <a:rPr lang="en-US" sz="1400" b="0" i="0" u="none" strike="noStrike" dirty="0" err="1">
                <a:solidFill>
                  <a:srgbClr val="000000">
                    <a:alpha val="56000"/>
                  </a:srgbClr>
                </a:solidFill>
                <a:effectLst/>
              </a:rPr>
              <a:t>ycleGA</a:t>
            </a:r>
            <a:r>
              <a:rPr lang="en-US" sz="1400" dirty="0" err="1">
                <a:solidFill>
                  <a:srgbClr val="000000">
                    <a:alpha val="56000"/>
                  </a:srgbClr>
                </a:solidFill>
              </a:rPr>
              <a:t>N</a:t>
            </a:r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  <a:p>
            <a:pPr algn="l"/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40E41EFD-7156-7629-4B1B-06C1F98D238B}"/>
              </a:ext>
            </a:extLst>
          </p:cNvPr>
          <p:cNvSpPr txBox="1"/>
          <p:nvPr/>
        </p:nvSpPr>
        <p:spPr>
          <a:xfrm>
            <a:off x="376986" y="561763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000000">
                    <a:alpha val="56000"/>
                  </a:srgbClr>
                </a:solidFill>
              </a:rPr>
              <a:t>C</a:t>
            </a:r>
            <a:r>
              <a:rPr lang="en-US" sz="1400" b="0" i="0" u="none" strike="noStrike" dirty="0" err="1">
                <a:solidFill>
                  <a:srgbClr val="000000">
                    <a:alpha val="56000"/>
                  </a:srgbClr>
                </a:solidFill>
                <a:effectLst/>
              </a:rPr>
              <a:t>ycleGA</a:t>
            </a:r>
            <a:r>
              <a:rPr lang="en-US" sz="1400" dirty="0" err="1">
                <a:solidFill>
                  <a:srgbClr val="000000">
                    <a:alpha val="56000"/>
                  </a:srgbClr>
                </a:solidFill>
              </a:rPr>
              <a:t>N</a:t>
            </a:r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  <a:p>
            <a:pPr algn="l"/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3C4C8CC-5775-8FE4-0146-81263C4CA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647" y="1609503"/>
            <a:ext cx="3395689" cy="130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2913A7-D451-B1C0-C304-602E075BB3C3}"/>
              </a:ext>
            </a:extLst>
          </p:cNvPr>
          <p:cNvCxnSpPr>
            <a:cxnSpLocks/>
          </p:cNvCxnSpPr>
          <p:nvPr/>
        </p:nvCxnSpPr>
        <p:spPr>
          <a:xfrm>
            <a:off x="5101838" y="967761"/>
            <a:ext cx="0" cy="2761082"/>
          </a:xfrm>
          <a:prstGeom prst="line">
            <a:avLst/>
          </a:prstGeom>
          <a:ln w="38100">
            <a:solidFill>
              <a:srgbClr val="304F6D">
                <a:alpha val="20209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yclic Generative Networks - Towards Data Science">
            <a:extLst>
              <a:ext uri="{FF2B5EF4-FFF2-40B4-BE49-F238E27FC236}">
                <a16:creationId xmlns:a16="http://schemas.microsoft.com/office/drawing/2014/main" id="{B8911AE0-4F04-7DD8-41FC-B92E6D036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91" y="1492653"/>
            <a:ext cx="4008260" cy="145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163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7D0E-BEC5-7490-8AF4-72AE0A70AC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8</a:t>
            </a:fld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340E09-61CE-D0EE-CD20-F9E58C2B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71450"/>
            <a:ext cx="8404225" cy="457200"/>
          </a:xfrm>
        </p:spPr>
        <p:txBody>
          <a:bodyPr/>
          <a:lstStyle/>
          <a:p>
            <a:br>
              <a:rPr lang="en-US" sz="32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TR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314F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Quick Recap</a:t>
            </a:r>
            <a:endParaRPr lang="en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842AA223-3670-672D-9904-89521B0B13BE}"/>
              </a:ext>
            </a:extLst>
          </p:cNvPr>
          <p:cNvSpPr txBox="1"/>
          <p:nvPr/>
        </p:nvSpPr>
        <p:spPr>
          <a:xfrm>
            <a:off x="376986" y="561763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00">
                    <a:alpha val="56000"/>
                  </a:srgbClr>
                </a:solidFill>
              </a:rPr>
              <a:t>What we proposed ?</a:t>
            </a:r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  <a:p>
            <a:pPr algn="l"/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</p:txBody>
      </p:sp>
      <p:pic>
        <p:nvPicPr>
          <p:cNvPr id="3074" name="Picture 2" descr="X-ray of a person's chest">
            <a:extLst>
              <a:ext uri="{FF2B5EF4-FFF2-40B4-BE49-F238E27FC236}">
                <a16:creationId xmlns:a16="http://schemas.microsoft.com/office/drawing/2014/main" id="{AEC6CF93-DAB1-E309-7F2F-AD64C3557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01" y="1351708"/>
            <a:ext cx="713965" cy="5899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2ED3342C-5656-1AED-3283-9A16462EB1CC}"/>
              </a:ext>
            </a:extLst>
          </p:cNvPr>
          <p:cNvSpPr/>
          <p:nvPr/>
        </p:nvSpPr>
        <p:spPr>
          <a:xfrm rot="16200000">
            <a:off x="3018044" y="1379795"/>
            <a:ext cx="582694" cy="5337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B6F9070-7DDA-C23E-ACA4-3B71FF8AB5B3}"/>
              </a:ext>
            </a:extLst>
          </p:cNvPr>
          <p:cNvSpPr/>
          <p:nvPr/>
        </p:nvSpPr>
        <p:spPr>
          <a:xfrm>
            <a:off x="4123436" y="1232406"/>
            <a:ext cx="221526" cy="2026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highlight>
                <a:srgbClr val="FFFF00"/>
              </a:highlight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0B0FB70-F911-2DE1-B011-A1638B765C39}"/>
              </a:ext>
            </a:extLst>
          </p:cNvPr>
          <p:cNvSpPr/>
          <p:nvPr/>
        </p:nvSpPr>
        <p:spPr>
          <a:xfrm>
            <a:off x="4130510" y="1444014"/>
            <a:ext cx="221526" cy="2026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8433D330-EED6-23E0-A90E-A19B05E62D64}"/>
              </a:ext>
            </a:extLst>
          </p:cNvPr>
          <p:cNvSpPr/>
          <p:nvPr/>
        </p:nvSpPr>
        <p:spPr>
          <a:xfrm>
            <a:off x="4130510" y="1655622"/>
            <a:ext cx="221526" cy="2026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3305BF3-3C2D-5110-1B4D-378E8B34513A}"/>
              </a:ext>
            </a:extLst>
          </p:cNvPr>
          <p:cNvSpPr/>
          <p:nvPr/>
        </p:nvSpPr>
        <p:spPr>
          <a:xfrm>
            <a:off x="4132867" y="1871857"/>
            <a:ext cx="221526" cy="20267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EEBB49AD-23EF-C708-38FF-6F2A3FBD3399}"/>
              </a:ext>
            </a:extLst>
          </p:cNvPr>
          <p:cNvSpPr/>
          <p:nvPr/>
        </p:nvSpPr>
        <p:spPr>
          <a:xfrm rot="16200000">
            <a:off x="4856855" y="1394236"/>
            <a:ext cx="582694" cy="5337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1" name="Flowchart: Manual Operation 20">
            <a:extLst>
              <a:ext uri="{FF2B5EF4-FFF2-40B4-BE49-F238E27FC236}">
                <a16:creationId xmlns:a16="http://schemas.microsoft.com/office/drawing/2014/main" id="{895078DB-C5D6-23EB-C969-B901A6F9B896}"/>
              </a:ext>
            </a:extLst>
          </p:cNvPr>
          <p:cNvSpPr/>
          <p:nvPr/>
        </p:nvSpPr>
        <p:spPr>
          <a:xfrm rot="5400000">
            <a:off x="5390648" y="1388726"/>
            <a:ext cx="582694" cy="533792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8A4142AF-3081-0107-46D9-B7578F9F6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613" y="1351708"/>
            <a:ext cx="713965" cy="5899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owchart: Manual Operation 22">
            <a:extLst>
              <a:ext uri="{FF2B5EF4-FFF2-40B4-BE49-F238E27FC236}">
                <a16:creationId xmlns:a16="http://schemas.microsoft.com/office/drawing/2014/main" id="{32AE855E-0701-5B5D-B9A4-A9117E9A6F5F}"/>
              </a:ext>
            </a:extLst>
          </p:cNvPr>
          <p:cNvSpPr/>
          <p:nvPr/>
        </p:nvSpPr>
        <p:spPr>
          <a:xfrm rot="5400000">
            <a:off x="3018044" y="2555988"/>
            <a:ext cx="582694" cy="533792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1D57ABD6-E698-6AAB-A7FD-0865EC5F082C}"/>
              </a:ext>
            </a:extLst>
          </p:cNvPr>
          <p:cNvSpPr/>
          <p:nvPr/>
        </p:nvSpPr>
        <p:spPr>
          <a:xfrm>
            <a:off x="4130510" y="3416384"/>
            <a:ext cx="221526" cy="202677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E3A7F23-901E-A42A-8A0B-68446DE03EA2}"/>
              </a:ext>
            </a:extLst>
          </p:cNvPr>
          <p:cNvSpPr/>
          <p:nvPr/>
        </p:nvSpPr>
        <p:spPr>
          <a:xfrm>
            <a:off x="4137584" y="3627992"/>
            <a:ext cx="221526" cy="202677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7F975F9F-B30C-8577-7F32-2C7504422E0C}"/>
              </a:ext>
            </a:extLst>
          </p:cNvPr>
          <p:cNvSpPr/>
          <p:nvPr/>
        </p:nvSpPr>
        <p:spPr>
          <a:xfrm>
            <a:off x="4137584" y="3839600"/>
            <a:ext cx="221526" cy="202677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6C877A4E-398C-2FA3-1132-F30F00BB6B54}"/>
              </a:ext>
            </a:extLst>
          </p:cNvPr>
          <p:cNvSpPr/>
          <p:nvPr/>
        </p:nvSpPr>
        <p:spPr>
          <a:xfrm>
            <a:off x="4139941" y="4055835"/>
            <a:ext cx="221526" cy="202677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073" name="Connector: Curved 3072">
            <a:extLst>
              <a:ext uri="{FF2B5EF4-FFF2-40B4-BE49-F238E27FC236}">
                <a16:creationId xmlns:a16="http://schemas.microsoft.com/office/drawing/2014/main" id="{D01FA3D4-3835-153C-D71A-859FE01F2A06}"/>
              </a:ext>
            </a:extLst>
          </p:cNvPr>
          <p:cNvCxnSpPr>
            <a:stCxn id="24" idx="0"/>
            <a:endCxn id="23" idx="0"/>
          </p:cNvCxnSpPr>
          <p:nvPr/>
        </p:nvCxnSpPr>
        <p:spPr>
          <a:xfrm rot="16200000" flipV="1">
            <a:off x="3612030" y="2787141"/>
            <a:ext cx="593500" cy="6649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76" name="Connector: Curved 3075">
            <a:extLst>
              <a:ext uri="{FF2B5EF4-FFF2-40B4-BE49-F238E27FC236}">
                <a16:creationId xmlns:a16="http://schemas.microsoft.com/office/drawing/2014/main" id="{ABD00990-283C-122A-7333-6E77EC1C6BCE}"/>
              </a:ext>
            </a:extLst>
          </p:cNvPr>
          <p:cNvCxnSpPr>
            <a:stCxn id="13" idx="4"/>
            <a:endCxn id="23" idx="0"/>
          </p:cNvCxnSpPr>
          <p:nvPr/>
        </p:nvCxnSpPr>
        <p:spPr>
          <a:xfrm rot="5400000">
            <a:off x="3535784" y="2115038"/>
            <a:ext cx="748350" cy="667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8" name="Straight Arrow Connector 3077">
            <a:extLst>
              <a:ext uri="{FF2B5EF4-FFF2-40B4-BE49-F238E27FC236}">
                <a16:creationId xmlns:a16="http://schemas.microsoft.com/office/drawing/2014/main" id="{265F2D0B-A257-F78F-1F3E-B51008E55616}"/>
              </a:ext>
            </a:extLst>
          </p:cNvPr>
          <p:cNvCxnSpPr>
            <a:stCxn id="3074" idx="3"/>
            <a:endCxn id="9" idx="0"/>
          </p:cNvCxnSpPr>
          <p:nvPr/>
        </p:nvCxnSpPr>
        <p:spPr>
          <a:xfrm>
            <a:off x="2402066" y="1646690"/>
            <a:ext cx="6404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0" name="Straight Arrow Connector 3079">
            <a:extLst>
              <a:ext uri="{FF2B5EF4-FFF2-40B4-BE49-F238E27FC236}">
                <a16:creationId xmlns:a16="http://schemas.microsoft.com/office/drawing/2014/main" id="{35BCC471-A0C9-6DDF-860F-C0F23A7404C6}"/>
              </a:ext>
            </a:extLst>
          </p:cNvPr>
          <p:cNvCxnSpPr>
            <a:stCxn id="9" idx="2"/>
          </p:cNvCxnSpPr>
          <p:nvPr/>
        </p:nvCxnSpPr>
        <p:spPr>
          <a:xfrm>
            <a:off x="3576287" y="1646691"/>
            <a:ext cx="547149" cy="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2" name="Straight Arrow Connector 3081">
            <a:extLst>
              <a:ext uri="{FF2B5EF4-FFF2-40B4-BE49-F238E27FC236}">
                <a16:creationId xmlns:a16="http://schemas.microsoft.com/office/drawing/2014/main" id="{2C4EA7EA-18A4-A58B-3302-0A9747A97035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359110" y="1655622"/>
            <a:ext cx="522196" cy="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5" name="Straight Arrow Connector 3084">
            <a:extLst>
              <a:ext uri="{FF2B5EF4-FFF2-40B4-BE49-F238E27FC236}">
                <a16:creationId xmlns:a16="http://schemas.microsoft.com/office/drawing/2014/main" id="{2BCF5BF2-5ECF-3C99-85A4-CFA3C334F618}"/>
              </a:ext>
            </a:extLst>
          </p:cNvPr>
          <p:cNvCxnSpPr>
            <a:stCxn id="21" idx="0"/>
          </p:cNvCxnSpPr>
          <p:nvPr/>
        </p:nvCxnSpPr>
        <p:spPr>
          <a:xfrm flipV="1">
            <a:off x="5948891" y="1646690"/>
            <a:ext cx="703722" cy="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6" name="TextBox 8">
            <a:extLst>
              <a:ext uri="{FF2B5EF4-FFF2-40B4-BE49-F238E27FC236}">
                <a16:creationId xmlns:a16="http://schemas.microsoft.com/office/drawing/2014/main" id="{B0804C6E-697F-55DE-E9C4-CD61ACA7C831}"/>
              </a:ext>
            </a:extLst>
          </p:cNvPr>
          <p:cNvSpPr txBox="1"/>
          <p:nvPr/>
        </p:nvSpPr>
        <p:spPr>
          <a:xfrm>
            <a:off x="2033148" y="2692078"/>
            <a:ext cx="966931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314F6D"/>
                </a:solidFill>
                <a:cs typeface="Calibri"/>
              </a:rPr>
              <a:t>real or fake?</a:t>
            </a:r>
          </a:p>
        </p:txBody>
      </p:sp>
      <p:sp>
        <p:nvSpPr>
          <p:cNvPr id="3087" name="TextBox 3086">
            <a:extLst>
              <a:ext uri="{FF2B5EF4-FFF2-40B4-BE49-F238E27FC236}">
                <a16:creationId xmlns:a16="http://schemas.microsoft.com/office/drawing/2014/main" id="{237ABBEC-2637-A749-FED8-B54D09536695}"/>
              </a:ext>
            </a:extLst>
          </p:cNvPr>
          <p:cNvSpPr txBox="1"/>
          <p:nvPr/>
        </p:nvSpPr>
        <p:spPr>
          <a:xfrm>
            <a:off x="3135310" y="2692078"/>
            <a:ext cx="465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DR</a:t>
            </a:r>
            <a:endParaRPr lang="en-DE" sz="1100" dirty="0"/>
          </a:p>
        </p:txBody>
      </p:sp>
      <p:sp>
        <p:nvSpPr>
          <p:cNvPr id="3088" name="TextBox 3087">
            <a:extLst>
              <a:ext uri="{FF2B5EF4-FFF2-40B4-BE49-F238E27FC236}">
                <a16:creationId xmlns:a16="http://schemas.microsoft.com/office/drawing/2014/main" id="{5698F97F-A3D9-06F5-B777-483D6C255B46}"/>
              </a:ext>
            </a:extLst>
          </p:cNvPr>
          <p:cNvSpPr txBox="1"/>
          <p:nvPr/>
        </p:nvSpPr>
        <p:spPr>
          <a:xfrm>
            <a:off x="5148202" y="1173473"/>
            <a:ext cx="553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G_RI</a:t>
            </a:r>
            <a:endParaRPr lang="en-DE" sz="1100" dirty="0"/>
          </a:p>
        </p:txBody>
      </p:sp>
      <p:sp>
        <p:nvSpPr>
          <p:cNvPr id="3089" name="TextBox 3088">
            <a:extLst>
              <a:ext uri="{FF2B5EF4-FFF2-40B4-BE49-F238E27FC236}">
                <a16:creationId xmlns:a16="http://schemas.microsoft.com/office/drawing/2014/main" id="{D7356E1F-6ACB-16D6-290C-DA4A1ABD3412}"/>
              </a:ext>
            </a:extLst>
          </p:cNvPr>
          <p:cNvSpPr txBox="1"/>
          <p:nvPr/>
        </p:nvSpPr>
        <p:spPr>
          <a:xfrm>
            <a:off x="3043357" y="1113587"/>
            <a:ext cx="553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G_IR</a:t>
            </a:r>
            <a:endParaRPr lang="en-DE" sz="1100" dirty="0"/>
          </a:p>
        </p:txBody>
      </p:sp>
      <p:pic>
        <p:nvPicPr>
          <p:cNvPr id="3091" name="Picture 4">
            <a:extLst>
              <a:ext uri="{FF2B5EF4-FFF2-40B4-BE49-F238E27FC236}">
                <a16:creationId xmlns:a16="http://schemas.microsoft.com/office/drawing/2014/main" id="{C70DEE32-D019-7B84-82CE-9292DE6DD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08" y="3677994"/>
            <a:ext cx="417741" cy="22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886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7D0E-BEC5-7490-8AF4-72AE0A70AC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9</a:t>
            </a:fld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340E09-61CE-D0EE-CD20-F9E58C2B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71450"/>
            <a:ext cx="8404225" cy="457200"/>
          </a:xfrm>
        </p:spPr>
        <p:txBody>
          <a:bodyPr/>
          <a:lstStyle/>
          <a:p>
            <a:br>
              <a:rPr lang="en-US" sz="32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b="1" i="0" u="none" strike="noStrike" dirty="0">
                <a:solidFill>
                  <a:srgbClr val="314F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TR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314F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Intermediate Status</a:t>
            </a:r>
            <a:endParaRPr lang="en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842AA223-3670-672D-9904-89521B0B13BE}"/>
              </a:ext>
            </a:extLst>
          </p:cNvPr>
          <p:cNvSpPr txBox="1"/>
          <p:nvPr/>
        </p:nvSpPr>
        <p:spPr>
          <a:xfrm>
            <a:off x="376986" y="561763"/>
            <a:ext cx="19215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00">
                    <a:alpha val="56000"/>
                  </a:srgbClr>
                </a:solidFill>
              </a:rPr>
              <a:t>What we proposed ?</a:t>
            </a:r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  <a:p>
            <a:pPr algn="l"/>
            <a:endParaRPr lang="en-US" sz="1400" b="0" i="0" u="none" strike="noStrike" dirty="0">
              <a:solidFill>
                <a:srgbClr val="000000">
                  <a:alpha val="56000"/>
                </a:srgbClr>
              </a:solidFill>
              <a:effectLst/>
            </a:endParaRPr>
          </a:p>
        </p:txBody>
      </p:sp>
      <p:sp>
        <p:nvSpPr>
          <p:cNvPr id="15" name="Flowchart: Manual Operation 14">
            <a:extLst>
              <a:ext uri="{FF2B5EF4-FFF2-40B4-BE49-F238E27FC236}">
                <a16:creationId xmlns:a16="http://schemas.microsoft.com/office/drawing/2014/main" id="{F2BACF1C-0584-14D5-74B9-105D2DAB0116}"/>
              </a:ext>
            </a:extLst>
          </p:cNvPr>
          <p:cNvSpPr/>
          <p:nvPr/>
        </p:nvSpPr>
        <p:spPr>
          <a:xfrm rot="16200000">
            <a:off x="245013" y="1909454"/>
            <a:ext cx="1157826" cy="811505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7582F6-7D52-2786-F856-57BA9F545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766" y="1737621"/>
            <a:ext cx="3525321" cy="119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079A57-8FBB-7634-EA42-7E721ED35E45}"/>
              </a:ext>
            </a:extLst>
          </p:cNvPr>
          <p:cNvCxnSpPr>
            <a:cxnSpLocks/>
          </p:cNvCxnSpPr>
          <p:nvPr/>
        </p:nvCxnSpPr>
        <p:spPr>
          <a:xfrm>
            <a:off x="1317770" y="2315206"/>
            <a:ext cx="655996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6" name="Picture 2" descr="How to Use Keras to Solve Classification Problems with a Neural Network –  BMC Software | Blogs">
            <a:extLst>
              <a:ext uri="{FF2B5EF4-FFF2-40B4-BE49-F238E27FC236}">
                <a16:creationId xmlns:a16="http://schemas.microsoft.com/office/drawing/2014/main" id="{34F048CA-8956-E2A3-C590-5C4E861AE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083" y="1506390"/>
            <a:ext cx="1452040" cy="174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B21D8E-3FF8-5501-5662-71C23DC5F249}"/>
              </a:ext>
            </a:extLst>
          </p:cNvPr>
          <p:cNvCxnSpPr>
            <a:cxnSpLocks/>
          </p:cNvCxnSpPr>
          <p:nvPr/>
        </p:nvCxnSpPr>
        <p:spPr>
          <a:xfrm>
            <a:off x="5456731" y="2315206"/>
            <a:ext cx="655996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989738F-BC14-0045-F6F9-DA9DB8A26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935" y="2161125"/>
            <a:ext cx="652529" cy="34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90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amp-tum-jhu-slide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Microsoft Office PowerPoint</Application>
  <PresentationFormat>On-screen Show (16:9)</PresentationFormat>
  <Paragraphs>183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Wingdings</vt:lpstr>
      <vt:lpstr>Helvetica Neue</vt:lpstr>
      <vt:lpstr>Arial</vt:lpstr>
      <vt:lpstr>Cambria Math</vt:lpstr>
      <vt:lpstr>camp-tum-jhu-slides</vt:lpstr>
      <vt:lpstr>Final Presentation – MLMI Unsupervised Structured Report Generation via Cycle GAN</vt:lpstr>
      <vt:lpstr>PowerPoint Presentation</vt:lpstr>
      <vt:lpstr>PowerPoint Presentation</vt:lpstr>
      <vt:lpstr>   Quick Recap</vt:lpstr>
      <vt:lpstr>   How model learns ? </vt:lpstr>
      <vt:lpstr>   Quick Recap</vt:lpstr>
      <vt:lpstr>   Quick Recap</vt:lpstr>
      <vt:lpstr>   Quick Recap</vt:lpstr>
      <vt:lpstr>   Intermediate Status</vt:lpstr>
      <vt:lpstr>   Intermediate Status</vt:lpstr>
      <vt:lpstr>Intermediate Status</vt:lpstr>
      <vt:lpstr>   New Updates</vt:lpstr>
      <vt:lpstr>   New Updates</vt:lpstr>
      <vt:lpstr>   New Updates</vt:lpstr>
      <vt:lpstr>   New Updates</vt:lpstr>
      <vt:lpstr>   New Updates</vt:lpstr>
      <vt:lpstr>   New Updates</vt:lpstr>
      <vt:lpstr>PowerPoint Presentation</vt:lpstr>
      <vt:lpstr>PowerPoint Presentation</vt:lpstr>
      <vt:lpstr>Challanges</vt:lpstr>
      <vt:lpstr>Results</vt:lpstr>
      <vt:lpstr>Qualitative Results</vt:lpstr>
      <vt:lpstr>Future Work &amp; 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– MLMI Unsupervised Structured Report Generation via Cycle GAN</dc:title>
  <dc:creator>Mamur, Arda Burak (SFS SD IH)</dc:creator>
  <cp:lastModifiedBy>Mamur, Arda Burak (SFS SD IH)</cp:lastModifiedBy>
  <cp:revision>7</cp:revision>
  <dcterms:modified xsi:type="dcterms:W3CDTF">2024-02-22T23:10:04Z</dcterms:modified>
</cp:coreProperties>
</file>