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60" r:id="rId5"/>
    <p:sldId id="259" r:id="rId6"/>
    <p:sldId id="261" r:id="rId7"/>
    <p:sldId id="265" r:id="rId8"/>
    <p:sldId id="263" r:id="rId9"/>
    <p:sldId id="264"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75356F-06EE-480E-AE69-7FBC847CAC87}">
          <p14:sldIdLst>
            <p14:sldId id="256"/>
            <p14:sldId id="257"/>
            <p14:sldId id="258"/>
            <p14:sldId id="260"/>
            <p14:sldId id="259"/>
            <p14:sldId id="261"/>
            <p14:sldId id="265"/>
            <p14:sldId id="263"/>
            <p14:sldId id="264"/>
            <p14:sldId id="262"/>
            <p14:sldId id="266"/>
            <p14:sldId id="267"/>
            <p14:sldId id="268"/>
            <p14:sldId id="269"/>
            <p14:sldId id="270"/>
            <p14:sldId id="271"/>
            <p14:sldId id="272"/>
            <p14:sldId id="273"/>
            <p14:sldId id="274"/>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84" y="-3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27F21-E3DA-4117-8EB4-7A854BCB3354}" type="datetimeFigureOut">
              <a:rPr lang="en-US" smtClean="0"/>
              <a:t>12/21/2019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0148AC-18D6-44C3-B705-37229DEECA29}" type="slidenum">
              <a:rPr lang="en-US" smtClean="0"/>
              <a:t>‹#›</a:t>
            </a:fld>
            <a:endParaRPr lang="en-US"/>
          </a:p>
        </p:txBody>
      </p:sp>
    </p:spTree>
    <p:extLst>
      <p:ext uri="{BB962C8B-B14F-4D97-AF65-F5344CB8AC3E}">
        <p14:creationId xmlns:p14="http://schemas.microsoft.com/office/powerpoint/2010/main" val="1924289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0148AC-18D6-44C3-B705-37229DEECA29}" type="slidenum">
              <a:rPr lang="en-US" smtClean="0"/>
              <a:t>18</a:t>
            </a:fld>
            <a:endParaRPr lang="en-US"/>
          </a:p>
        </p:txBody>
      </p:sp>
    </p:spTree>
    <p:extLst>
      <p:ext uri="{BB962C8B-B14F-4D97-AF65-F5344CB8AC3E}">
        <p14:creationId xmlns:p14="http://schemas.microsoft.com/office/powerpoint/2010/main" val="158413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6D9910-85BA-4DD4-B20C-911A0D9CE976}"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0106-1B81-46BD-9CB3-FC18282EAD2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D9910-85BA-4DD4-B20C-911A0D9CE976}"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0106-1B81-46BD-9CB3-FC18282EAD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D9910-85BA-4DD4-B20C-911A0D9CE976}"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0106-1B81-46BD-9CB3-FC18282EAD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D9910-85BA-4DD4-B20C-911A0D9CE976}"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0106-1B81-46BD-9CB3-FC18282EAD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6D9910-85BA-4DD4-B20C-911A0D9CE976}"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0106-1B81-46BD-9CB3-FC18282EAD2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6D9910-85BA-4DD4-B20C-911A0D9CE976}"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0106-1B81-46BD-9CB3-FC18282EAD2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6D9910-85BA-4DD4-B20C-911A0D9CE976}"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F0106-1B81-46BD-9CB3-FC18282EAD2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6D9910-85BA-4DD4-B20C-911A0D9CE976}"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F0106-1B81-46BD-9CB3-FC18282EAD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D9910-85BA-4DD4-B20C-911A0D9CE976}"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F0106-1B81-46BD-9CB3-FC18282EAD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6D9910-85BA-4DD4-B20C-911A0D9CE976}"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0106-1B81-46BD-9CB3-FC18282EAD2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56D9910-85BA-4DD4-B20C-911A0D9CE976}" type="datetimeFigureOut">
              <a:rPr lang="en-US" smtClean="0"/>
              <a:t>12/21/2019</a:t>
            </a:fld>
            <a:endParaRPr lang="en-US"/>
          </a:p>
        </p:txBody>
      </p:sp>
      <p:sp>
        <p:nvSpPr>
          <p:cNvPr id="9" name="Slide Number Placeholder 8"/>
          <p:cNvSpPr>
            <a:spLocks noGrp="1"/>
          </p:cNvSpPr>
          <p:nvPr>
            <p:ph type="sldNum" sz="quarter" idx="11"/>
          </p:nvPr>
        </p:nvSpPr>
        <p:spPr/>
        <p:txBody>
          <a:bodyPr/>
          <a:lstStyle/>
          <a:p>
            <a:fld id="{F43F0106-1B81-46BD-9CB3-FC18282EAD2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43F0106-1B81-46BD-9CB3-FC18282EAD2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56D9910-85BA-4DD4-B20C-911A0D9CE976}" type="datetimeFigureOut">
              <a:rPr lang="en-US" smtClean="0"/>
              <a:t>12/21/2019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echopedia.com/definition/5081/piconet" TargetMode="External"/><Relationship Id="rId2" Type="http://schemas.openxmlformats.org/officeDocument/2006/relationships/hyperlink" Target="https://www.lucidchart.com/documents/edit/b47bfca6-ebca-430e-9d84-6ba805df7a6a/0_0?beaconFlowId=CDF08A566DA5B183" TargetMode="External"/><Relationship Id="rId1" Type="http://schemas.openxmlformats.org/officeDocument/2006/relationships/slideLayout" Target="../slideLayouts/slideLayout2.xml"/><Relationship Id="rId4" Type="http://schemas.openxmlformats.org/officeDocument/2006/relationships/hyperlink" Target="https://learn.sparkfun.com/tutorials/bluetooth-basics/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543800" cy="3429000"/>
          </a:xfrm>
        </p:spPr>
        <p:txBody>
          <a:bodyPr/>
          <a:lstStyle/>
          <a:p>
            <a:pPr algn="ctr"/>
            <a:r>
              <a:rPr lang="en-US" sz="3200" b="1" dirty="0" smtClean="0">
                <a:solidFill>
                  <a:schemeClr val="tx1"/>
                </a:solidFill>
              </a:rPr>
              <a:t> </a:t>
            </a:r>
            <a:r>
              <a:rPr lang="en-US" sz="3200" b="1" dirty="0" smtClean="0">
                <a:solidFill>
                  <a:schemeClr val="tx1"/>
                </a:solidFill>
                <a:latin typeface="Times New Roman" pitchFamily="18" charset="0"/>
                <a:cs typeface="Times New Roman" pitchFamily="18" charset="0"/>
              </a:rPr>
              <a:t>ROBOTIC </a:t>
            </a:r>
            <a:r>
              <a:rPr lang="en-US" sz="3200" b="1" dirty="0">
                <a:solidFill>
                  <a:schemeClr val="tx1"/>
                </a:solidFill>
                <a:latin typeface="Times New Roman" pitchFamily="18" charset="0"/>
                <a:cs typeface="Times New Roman" pitchFamily="18" charset="0"/>
              </a:rPr>
              <a:t>VEHICLE CONTROLLED BY </a:t>
            </a:r>
            <a:r>
              <a:rPr lang="en-US" sz="3200" b="1" dirty="0" smtClean="0">
                <a:solidFill>
                  <a:schemeClr val="tx1"/>
                </a:solidFill>
                <a:latin typeface="Times New Roman" pitchFamily="18" charset="0"/>
                <a:cs typeface="Times New Roman" pitchFamily="18" charset="0"/>
              </a:rPr>
              <a:t>                                           VOICE COMMANDS</a:t>
            </a:r>
            <a:endParaRPr lang="en-US" sz="32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77500" lnSpcReduction="20000"/>
          </a:bodyPr>
          <a:lstStyle/>
          <a:p>
            <a:pPr algn="ct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smtClean="0">
                <a:latin typeface="Times New Roman" pitchFamily="18" charset="0"/>
                <a:cs typeface="Times New Roman" pitchFamily="18" charset="0"/>
              </a:rPr>
              <a:t>by Arda Mantaş</a:t>
            </a:r>
            <a:endParaRPr lang="en-US" b="1" i="1" dirty="0">
              <a:solidFill>
                <a:schemeClr val="tx1"/>
              </a:solidFill>
              <a:latin typeface="Times New Roman" pitchFamily="18" charset="0"/>
              <a:cs typeface="Times New Roman" pitchFamily="18" charset="0"/>
            </a:endParaRPr>
          </a:p>
          <a:p>
            <a:pPr algn="ctr"/>
            <a:r>
              <a:rPr lang="en-US" b="1" dirty="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 Faculty </a:t>
            </a:r>
            <a:r>
              <a:rPr lang="en-US" b="1" dirty="0">
                <a:solidFill>
                  <a:schemeClr val="tx1"/>
                </a:solidFill>
                <a:latin typeface="Times New Roman" pitchFamily="18" charset="0"/>
                <a:cs typeface="Times New Roman" pitchFamily="18" charset="0"/>
              </a:rPr>
              <a:t>of Engineering</a:t>
            </a:r>
          </a:p>
          <a:p>
            <a:pPr algn="ctr"/>
            <a:r>
              <a:rPr lang="en-US" b="1" dirty="0">
                <a:solidFill>
                  <a:schemeClr val="tx1"/>
                </a:solidFill>
                <a:latin typeface="Times New Roman" pitchFamily="18" charset="0"/>
                <a:cs typeface="Times New Roman" pitchFamily="18" charset="0"/>
              </a:rPr>
              <a:t>       Department of Electrical and Electronics </a:t>
            </a:r>
            <a:r>
              <a:rPr lang="en-US" b="1" dirty="0" smtClean="0">
                <a:solidFill>
                  <a:schemeClr val="tx1"/>
                </a:solidFill>
                <a:latin typeface="Times New Roman" pitchFamily="18" charset="0"/>
                <a:cs typeface="Times New Roman" pitchFamily="18" charset="0"/>
              </a:rPr>
              <a:t>Engineering</a:t>
            </a:r>
          </a:p>
          <a:p>
            <a:pPr algn="ctr"/>
            <a:r>
              <a:rPr lang="en-GB" b="1" i="1" dirty="0" smtClean="0">
                <a:latin typeface="Times New Roman" pitchFamily="18" charset="0"/>
                <a:cs typeface="Times New Roman" pitchFamily="18" charset="0"/>
              </a:rPr>
              <a:t>          </a:t>
            </a:r>
            <a:r>
              <a:rPr lang="en-GB" i="1" dirty="0" smtClean="0">
                <a:latin typeface="Times New Roman" pitchFamily="18" charset="0"/>
                <a:cs typeface="Times New Roman" pitchFamily="18" charset="0"/>
              </a:rPr>
              <a:t>Istanbul, 2019</a:t>
            </a:r>
            <a:endParaRPr lang="en-US" i="1" dirty="0" smtClean="0">
              <a:latin typeface="Times New Roman" pitchFamily="18" charset="0"/>
              <a:cs typeface="Times New Roman" pitchFamily="18" charset="0"/>
            </a:endParaRPr>
          </a:p>
          <a:p>
            <a:pPr algn="ctr"/>
            <a:endParaRPr lang="en-US" dirty="0"/>
          </a:p>
        </p:txBody>
      </p:sp>
      <p:pic>
        <p:nvPicPr>
          <p:cNvPr id="4" name="Picture 3" descr="http://engelsiz.yeditepe.edu.tr/sites/engelsiz.yeditepe.edu.tr/files/logo-yeditep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685800"/>
            <a:ext cx="2667000" cy="1665605"/>
          </a:xfrm>
          <a:prstGeom prst="rect">
            <a:avLst/>
          </a:prstGeom>
          <a:noFill/>
          <a:ln>
            <a:noFill/>
          </a:ln>
        </p:spPr>
      </p:pic>
    </p:spTree>
    <p:extLst>
      <p:ext uri="{BB962C8B-B14F-4D97-AF65-F5344CB8AC3E}">
        <p14:creationId xmlns:p14="http://schemas.microsoft.com/office/powerpoint/2010/main" val="3170390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1" name="Picture 3" descr="C:\Users\ARDA\Desktop\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57" y="990600"/>
            <a:ext cx="7850291"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876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2) Components used in the project</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71500" indent="-457200" algn="just">
              <a:buFont typeface="+mj-lt"/>
              <a:buAutoNum type="arabicPeriod"/>
            </a:pPr>
            <a:r>
              <a:rPr lang="en-US" sz="2000" dirty="0">
                <a:latin typeface="Times New Roman" pitchFamily="18" charset="0"/>
                <a:cs typeface="Times New Roman" pitchFamily="18" charset="0"/>
              </a:rPr>
              <a:t>Arduino Mega 2560 </a:t>
            </a:r>
            <a:r>
              <a:rPr lang="en-US" sz="2000" dirty="0" smtClean="0">
                <a:latin typeface="Times New Roman" pitchFamily="18" charset="0"/>
                <a:cs typeface="Times New Roman" pitchFamily="18" charset="0"/>
              </a:rPr>
              <a:t>Card</a:t>
            </a:r>
          </a:p>
          <a:p>
            <a:pPr marL="571500" indent="-457200" algn="just">
              <a:buFont typeface="+mj-lt"/>
              <a:buAutoNum type="arabicPeriod"/>
            </a:pPr>
            <a:r>
              <a:rPr lang="en-US" sz="2000" dirty="0" smtClean="0">
                <a:latin typeface="Times New Roman" pitchFamily="18" charset="0"/>
                <a:cs typeface="Times New Roman" pitchFamily="18" charset="0"/>
              </a:rPr>
              <a:t>Leds</a:t>
            </a:r>
          </a:p>
          <a:p>
            <a:pPr marL="571500" indent="-457200" algn="just">
              <a:buFont typeface="+mj-lt"/>
              <a:buAutoNum type="arabicPeriod"/>
            </a:pPr>
            <a:r>
              <a:rPr lang="en-US" sz="2000" dirty="0">
                <a:latin typeface="Times New Roman" pitchFamily="18" charset="0"/>
                <a:cs typeface="Times New Roman" pitchFamily="18" charset="0"/>
              </a:rPr>
              <a:t>Jumper </a:t>
            </a:r>
            <a:r>
              <a:rPr lang="en-US" sz="2000" dirty="0" smtClean="0">
                <a:latin typeface="Times New Roman" pitchFamily="18" charset="0"/>
                <a:cs typeface="Times New Roman" pitchFamily="18" charset="0"/>
              </a:rPr>
              <a:t>Wire</a:t>
            </a:r>
          </a:p>
          <a:p>
            <a:pPr marL="571500" indent="-457200" algn="just">
              <a:buFont typeface="+mj-lt"/>
              <a:buAutoNum type="arabicPeriod"/>
            </a:pPr>
            <a:r>
              <a:rPr lang="en-US" sz="2000" dirty="0" smtClean="0">
                <a:latin typeface="Times New Roman" pitchFamily="18" charset="0"/>
                <a:cs typeface="Times New Roman" pitchFamily="18" charset="0"/>
              </a:rPr>
              <a:t>Breadboard</a:t>
            </a:r>
          </a:p>
          <a:p>
            <a:pPr marL="571500" indent="-457200" algn="just">
              <a:buFont typeface="+mj-lt"/>
              <a:buAutoNum type="arabicPeriod"/>
            </a:pPr>
            <a:r>
              <a:rPr lang="en-US" sz="2000" dirty="0">
                <a:latin typeface="Times New Roman" pitchFamily="18" charset="0"/>
                <a:cs typeface="Times New Roman" pitchFamily="18" charset="0"/>
              </a:rPr>
              <a:t>HC-SR04 Ultrasonic Distance Sensor	</a:t>
            </a:r>
            <a:endParaRPr lang="en-US" sz="2000" dirty="0" smtClean="0">
              <a:latin typeface="Times New Roman" pitchFamily="18" charset="0"/>
              <a:cs typeface="Times New Roman" pitchFamily="18" charset="0"/>
            </a:endParaRPr>
          </a:p>
          <a:p>
            <a:pPr marL="571500" indent="-457200" algn="just">
              <a:buFont typeface="+mj-lt"/>
              <a:buAutoNum type="arabicPeriod"/>
            </a:pPr>
            <a:r>
              <a:rPr lang="en-GB" sz="2000" dirty="0">
                <a:latin typeface="Times New Roman" pitchFamily="18" charset="0"/>
                <a:cs typeface="Times New Roman" pitchFamily="18" charset="0"/>
              </a:rPr>
              <a:t>HC-05 Bluetooth </a:t>
            </a:r>
            <a:r>
              <a:rPr lang="en-GB" sz="2000" dirty="0" smtClean="0">
                <a:latin typeface="Times New Roman" pitchFamily="18" charset="0"/>
                <a:cs typeface="Times New Roman" pitchFamily="18" charset="0"/>
              </a:rPr>
              <a:t>Module</a:t>
            </a:r>
          </a:p>
          <a:p>
            <a:pPr marL="571500" indent="-457200" algn="just">
              <a:buFont typeface="+mj-lt"/>
              <a:buAutoNum type="arabicPeriod"/>
            </a:pPr>
            <a:r>
              <a:rPr lang="en-US" sz="2000" dirty="0">
                <a:latin typeface="Times New Roman" pitchFamily="18" charset="0"/>
                <a:cs typeface="Times New Roman" pitchFamily="18" charset="0"/>
              </a:rPr>
              <a:t>DC Gearbox Motor	</a:t>
            </a:r>
          </a:p>
          <a:p>
            <a:pPr marL="571500" indent="-457200" algn="just">
              <a:buFont typeface="+mj-lt"/>
              <a:buAutoNum type="arabicPeriod"/>
            </a:pPr>
            <a:r>
              <a:rPr lang="en-US" sz="2000" dirty="0">
                <a:latin typeface="Times New Roman" pitchFamily="18" charset="0"/>
                <a:cs typeface="Times New Roman" pitchFamily="18" charset="0"/>
              </a:rPr>
              <a:t>Buzzer</a:t>
            </a:r>
          </a:p>
          <a:p>
            <a:pPr marL="571500" indent="-457200" algn="just">
              <a:buFont typeface="+mj-lt"/>
              <a:buAutoNum type="arabicPeriod"/>
            </a:pPr>
            <a:r>
              <a:rPr lang="en-US" sz="2000" dirty="0" smtClean="0">
                <a:latin typeface="Times New Roman" pitchFamily="18" charset="0"/>
                <a:cs typeface="Times New Roman" pitchFamily="18" charset="0"/>
              </a:rPr>
              <a:t>L298N </a:t>
            </a:r>
            <a:r>
              <a:rPr lang="en-US" sz="2000" dirty="0">
                <a:latin typeface="Times New Roman" pitchFamily="18" charset="0"/>
                <a:cs typeface="Times New Roman" pitchFamily="18" charset="0"/>
              </a:rPr>
              <a:t>Motor </a:t>
            </a:r>
            <a:r>
              <a:rPr lang="en-US" sz="2000" dirty="0" smtClean="0">
                <a:latin typeface="Times New Roman" pitchFamily="18" charset="0"/>
                <a:cs typeface="Times New Roman" pitchFamily="18" charset="0"/>
              </a:rPr>
              <a:t>Driver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97569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mj-lt"/>
              <a:buAutoNum type="arabicPeriod"/>
            </a:pPr>
            <a:r>
              <a:rPr lang="en-US" sz="2400" b="1" dirty="0" smtClean="0">
                <a:solidFill>
                  <a:schemeClr val="tx1"/>
                </a:solidFill>
                <a:latin typeface="Times New Roman" pitchFamily="18" charset="0"/>
                <a:cs typeface="Times New Roman" pitchFamily="18" charset="0"/>
              </a:rPr>
              <a:t>Arduino </a:t>
            </a:r>
            <a:r>
              <a:rPr lang="en-US" sz="2400" b="1" dirty="0">
                <a:solidFill>
                  <a:schemeClr val="tx1"/>
                </a:solidFill>
                <a:latin typeface="Times New Roman" pitchFamily="18" charset="0"/>
                <a:cs typeface="Times New Roman" pitchFamily="18" charset="0"/>
              </a:rPr>
              <a:t>Mega 2560 </a:t>
            </a:r>
            <a:r>
              <a:rPr lang="en-US" sz="2400" b="1" dirty="0" smtClean="0">
                <a:solidFill>
                  <a:schemeClr val="tx1"/>
                </a:solidFill>
                <a:latin typeface="Times New Roman" pitchFamily="18" charset="0"/>
                <a:cs typeface="Times New Roman" pitchFamily="18" charset="0"/>
              </a:rPr>
              <a:t>Card</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90600"/>
            <a:ext cx="7620000" cy="5410200"/>
          </a:xfrm>
        </p:spPr>
        <p:txBody>
          <a:bodyPr/>
          <a:lstStyle/>
          <a:p>
            <a:pPr marL="114300" indent="0" algn="just">
              <a:buNone/>
            </a:pPr>
            <a:r>
              <a:rPr lang="en-US" dirty="0"/>
              <a:t> </a:t>
            </a:r>
            <a:r>
              <a:rPr lang="en-US" dirty="0" smtClean="0"/>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Arduino Mega 2560 is a microcontroller board which is contains 54 digital  input / output pins (14 of them can be used as PWM output), 16 analog inputs, 4 UART (hardware serial port), 16 MHz crystal oscillator, one USB connection, a power input, an ICSP header and a reset </a:t>
            </a:r>
            <a:r>
              <a:rPr lang="en-US" sz="2000" dirty="0" smtClean="0">
                <a:latin typeface="Times New Roman" pitchFamily="18" charset="0"/>
                <a:cs typeface="Times New Roman" pitchFamily="18" charset="0"/>
              </a:rPr>
              <a:t>button.</a:t>
            </a:r>
            <a:endParaRPr lang="en-US" sz="2000" b="1" dirty="0">
              <a:latin typeface="Times New Roman" pitchFamily="18" charset="0"/>
              <a:cs typeface="Times New Roman" pitchFamily="18" charset="0"/>
            </a:endParaRPr>
          </a:p>
          <a:p>
            <a:pPr marL="571500" indent="-457200">
              <a:buFont typeface="+mj-lt"/>
              <a:buAutoNum type="arabicPeriod"/>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6800" y="2895600"/>
            <a:ext cx="6324600" cy="3429000"/>
          </a:xfrm>
          <a:prstGeom prst="rect">
            <a:avLst/>
          </a:prstGeom>
        </p:spPr>
      </p:pic>
    </p:spTree>
    <p:extLst>
      <p:ext uri="{BB962C8B-B14F-4D97-AF65-F5344CB8AC3E}">
        <p14:creationId xmlns:p14="http://schemas.microsoft.com/office/powerpoint/2010/main" val="2402145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mj-lt"/>
              <a:buAutoNum type="arabicPeriod" startAt="2"/>
            </a:pPr>
            <a:r>
              <a:rPr lang="en-US" sz="2400" b="1" dirty="0" smtClean="0">
                <a:solidFill>
                  <a:schemeClr val="tx1"/>
                </a:solidFill>
                <a:latin typeface="Times New Roman" pitchFamily="18" charset="0"/>
                <a:cs typeface="Times New Roman" pitchFamily="18" charset="0"/>
              </a:rPr>
              <a:t>Leds</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7620000" cy="5410200"/>
          </a:xfrm>
        </p:spPr>
        <p:txBody>
          <a:bodyPr>
            <a:normAutofit lnSpcReduction="10000"/>
          </a:bodyPr>
          <a:lstStyle/>
          <a:p>
            <a:pPr marL="114300" indent="0" algn="just">
              <a:buNone/>
            </a:pPr>
            <a:r>
              <a:rPr lang="en-GB" sz="2000" dirty="0" smtClean="0">
                <a:latin typeface="Times New Roman" pitchFamily="18" charset="0"/>
                <a:cs typeface="Times New Roman" pitchFamily="18" charset="0"/>
              </a:rPr>
              <a:t>   LED</a:t>
            </a:r>
            <a:r>
              <a:rPr lang="en-GB" sz="2000" dirty="0">
                <a:latin typeface="Times New Roman" pitchFamily="18" charset="0"/>
                <a:cs typeface="Times New Roman" pitchFamily="18" charset="0"/>
              </a:rPr>
              <a:t>, as a word - consists of the initials of the Light Emitting Diode. Led is a semi-conductive circuit element which is converting electrical energy into light</a:t>
            </a:r>
            <a:r>
              <a:rPr lang="en-GB" sz="2000" dirty="0" smtClean="0">
                <a:latin typeface="Times New Roman" pitchFamily="18" charset="0"/>
                <a:cs typeface="Times New Roman" pitchFamily="18" charset="0"/>
              </a:rPr>
              <a:t>.</a:t>
            </a:r>
          </a:p>
          <a:p>
            <a:pPr marL="114300" indent="0" algn="just">
              <a:buNone/>
            </a:pPr>
            <a:endParaRPr lang="en-US" dirty="0" smtClean="0"/>
          </a:p>
          <a:p>
            <a:pPr marL="114300" indent="0" algn="just">
              <a:buNone/>
            </a:pPr>
            <a:endParaRPr lang="en-US" dirty="0"/>
          </a:p>
          <a:p>
            <a:pPr marL="114300" indent="0" algn="just">
              <a:buNone/>
            </a:pPr>
            <a:endParaRPr lang="en-US" dirty="0" smtClean="0"/>
          </a:p>
          <a:p>
            <a:pPr marL="114300" indent="0" algn="just">
              <a:buNone/>
            </a:pPr>
            <a:endParaRPr lang="en-US" sz="2400" b="1" dirty="0" smtClean="0">
              <a:latin typeface="Times New Roman" pitchFamily="18" charset="0"/>
              <a:cs typeface="Times New Roman" pitchFamily="18" charset="0"/>
            </a:endParaRPr>
          </a:p>
          <a:p>
            <a:pPr marL="571500" indent="-457200" algn="just">
              <a:buClrTx/>
              <a:buFont typeface="+mj-lt"/>
              <a:buAutoNum type="arabicPeriod" startAt="3"/>
            </a:pPr>
            <a:r>
              <a:rPr lang="en-US" sz="2400" b="1" dirty="0" smtClean="0">
                <a:latin typeface="Times New Roman" pitchFamily="18" charset="0"/>
                <a:cs typeface="Times New Roman" pitchFamily="18" charset="0"/>
              </a:rPr>
              <a:t>Jumper Wire</a:t>
            </a:r>
          </a:p>
          <a:p>
            <a:pPr marL="571500" indent="-457200" algn="just">
              <a:buClrTx/>
              <a:buFont typeface="+mj-lt"/>
              <a:buAutoNum type="arabicPeriod" startAt="3"/>
            </a:pPr>
            <a:endParaRPr lang="en-US" sz="2400" b="1" dirty="0" smtClean="0">
              <a:latin typeface="Times New Roman" pitchFamily="18" charset="0"/>
              <a:cs typeface="Times New Roman" pitchFamily="18" charset="0"/>
            </a:endParaRPr>
          </a:p>
          <a:p>
            <a:pPr marL="114300" indent="0" algn="just">
              <a:buClrTx/>
              <a:buNone/>
            </a:pP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short, some kind of connection cables. To make a connection between breadboard and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is quite useful. According to the male and female inputs at the ends of it. Also there are 3 types of jumper cables as follows</a:t>
            </a:r>
            <a:r>
              <a:rPr lang="en-US" sz="2000" dirty="0" smtClean="0">
                <a:latin typeface="Times New Roman" pitchFamily="18" charset="0"/>
                <a:cs typeface="Times New Roman" pitchFamily="18" charset="0"/>
              </a:rPr>
              <a:t>;</a:t>
            </a:r>
          </a:p>
          <a:p>
            <a:pPr algn="just">
              <a:buClrTx/>
            </a:pPr>
            <a:r>
              <a:rPr lang="en-US" sz="2000" dirty="0" smtClean="0">
                <a:latin typeface="Times New Roman" pitchFamily="18" charset="0"/>
                <a:cs typeface="Times New Roman" pitchFamily="18" charset="0"/>
              </a:rPr>
              <a:t>Male-Male</a:t>
            </a:r>
            <a:endParaRPr lang="en-US" sz="2000" dirty="0">
              <a:latin typeface="Times New Roman" pitchFamily="18" charset="0"/>
              <a:cs typeface="Times New Roman" pitchFamily="18" charset="0"/>
            </a:endParaRPr>
          </a:p>
          <a:p>
            <a:pPr algn="just">
              <a:buClrTx/>
            </a:pPr>
            <a:r>
              <a:rPr lang="en-US" sz="2000" dirty="0" smtClean="0">
                <a:latin typeface="Times New Roman" pitchFamily="18" charset="0"/>
                <a:cs typeface="Times New Roman" pitchFamily="18" charset="0"/>
              </a:rPr>
              <a:t>Male-Female</a:t>
            </a:r>
          </a:p>
          <a:p>
            <a:pPr algn="just">
              <a:buClrTx/>
            </a:pPr>
            <a:r>
              <a:rPr lang="en-US" sz="2000" dirty="0" smtClean="0">
                <a:latin typeface="Times New Roman" pitchFamily="18" charset="0"/>
                <a:cs typeface="Times New Roman" pitchFamily="18" charset="0"/>
              </a:rPr>
              <a:t>Female-Female</a:t>
            </a:r>
          </a:p>
          <a:p>
            <a:pPr marL="114300" indent="0" algn="just">
              <a:buClrTx/>
              <a:buNone/>
            </a:pPr>
            <a:endParaRPr lang="en-US" sz="2000" dirty="0" smtClean="0">
              <a:latin typeface="Times New Roman" pitchFamily="18" charset="0"/>
              <a:cs typeface="Times New Roman" pitchFamily="18" charset="0"/>
            </a:endParaRPr>
          </a:p>
          <a:p>
            <a:pPr marL="114300" indent="0" algn="just">
              <a:buClrTx/>
              <a:buNone/>
            </a:pPr>
            <a:endParaRPr lang="en-US" sz="2000" dirty="0" smtClean="0">
              <a:latin typeface="Times New Roman" pitchFamily="18" charset="0"/>
              <a:cs typeface="Times New Roman" pitchFamily="18" charset="0"/>
            </a:endParaRPr>
          </a:p>
          <a:p>
            <a:pPr marL="114300" indent="0" algn="just">
              <a:buClrTx/>
              <a:buNone/>
            </a:pPr>
            <a:endParaRPr lang="en-US" sz="2400" b="1" dirty="0">
              <a:latin typeface="Times New Roman" pitchFamily="18" charset="0"/>
              <a:cs typeface="Times New Roman" pitchFamily="18" charset="0"/>
            </a:endParaRPr>
          </a:p>
          <a:p>
            <a:pPr marL="114300" indent="0" algn="just">
              <a:buNone/>
            </a:pPr>
            <a:endParaRPr lang="en-US" dirty="0" smtClean="0"/>
          </a:p>
          <a:p>
            <a:pPr marL="114300" indent="0" algn="just">
              <a:buNone/>
            </a:pPr>
            <a:endParaRPr lang="en-US" dirty="0"/>
          </a:p>
          <a:p>
            <a:pPr marL="114300" indent="0"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1840832"/>
            <a:ext cx="2057400" cy="2057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9069" y="5085438"/>
            <a:ext cx="2366462" cy="1772562"/>
          </a:xfrm>
          <a:prstGeom prst="rect">
            <a:avLst/>
          </a:prstGeom>
        </p:spPr>
      </p:pic>
    </p:spTree>
    <p:extLst>
      <p:ext uri="{BB962C8B-B14F-4D97-AF65-F5344CB8AC3E}">
        <p14:creationId xmlns:p14="http://schemas.microsoft.com/office/powerpoint/2010/main" val="2675177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mj-lt"/>
              <a:buAutoNum type="arabicPeriod" startAt="4"/>
            </a:pPr>
            <a:r>
              <a:rPr lang="en-US" sz="2400" b="1" dirty="0" smtClean="0">
                <a:solidFill>
                  <a:schemeClr val="tx1"/>
                </a:solidFill>
                <a:latin typeface="Times New Roman" pitchFamily="18" charset="0"/>
                <a:cs typeface="Times New Roman" pitchFamily="18" charset="0"/>
              </a:rPr>
              <a:t> Breadboard</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7620000" cy="5181600"/>
          </a:xfrm>
        </p:spPr>
        <p:txBody>
          <a:bodyPr/>
          <a:lstStyle/>
          <a:p>
            <a:pPr marL="114300" indent="0" algn="just">
              <a:buNone/>
            </a:pPr>
            <a:r>
              <a:rPr lang="en-US" dirty="0"/>
              <a:t>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the tool that enables to establish circuit with parts without soldering. Breadboard allows the user to test easily. In this way, an error which is possible to observe whether or not by checking the circuit connections. </a:t>
            </a: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0" indent="-548640">
              <a:buClrTx/>
              <a:buFont typeface="+mj-lt"/>
              <a:buAutoNum type="arabicPeriod" startAt="5"/>
            </a:pPr>
            <a:r>
              <a:rPr lang="en-GB" sz="2400" b="1" dirty="0">
                <a:latin typeface="Times New Roman" pitchFamily="18" charset="0"/>
                <a:cs typeface="Times New Roman" pitchFamily="18" charset="0"/>
              </a:rPr>
              <a:t>HC-SR04 Ultrasonic Distance </a:t>
            </a:r>
            <a:r>
              <a:rPr lang="en-GB" sz="2400" b="1" dirty="0" smtClean="0">
                <a:latin typeface="Times New Roman" pitchFamily="18" charset="0"/>
                <a:cs typeface="Times New Roman" pitchFamily="18" charset="0"/>
              </a:rPr>
              <a:t>Sensor</a:t>
            </a:r>
          </a:p>
          <a:p>
            <a:pPr marL="114300" lvl="2" indent="0">
              <a:buClrTx/>
              <a:buNone/>
            </a:pPr>
            <a:endParaRPr lang="en-GB" sz="2400" b="1" dirty="0" smtClean="0">
              <a:latin typeface="Times New Roman" pitchFamily="18" charset="0"/>
              <a:cs typeface="Times New Roman" pitchFamily="18" charset="0"/>
            </a:endParaRPr>
          </a:p>
          <a:p>
            <a:pPr marL="114300" lvl="2" indent="0" algn="just">
              <a:buClrTx/>
              <a:buNone/>
            </a:pPr>
            <a:r>
              <a:rPr lang="en-US" sz="2000" dirty="0" smtClean="0">
                <a:latin typeface="Times New Roman" pitchFamily="18" charset="0"/>
                <a:cs typeface="Times New Roman" pitchFamily="18" charset="0"/>
              </a:rPr>
              <a:t>   HC-SR04 </a:t>
            </a:r>
            <a:r>
              <a:rPr lang="en-US" sz="2000" dirty="0">
                <a:latin typeface="Times New Roman" pitchFamily="18" charset="0"/>
                <a:cs typeface="Times New Roman" pitchFamily="18" charset="0"/>
              </a:rPr>
              <a:t>ultrasonic sensor is an input source that calculates the distance from the object to the another object by using sonar (Sound Navigation and Ranging). </a:t>
            </a:r>
          </a:p>
          <a:p>
            <a:pPr marL="114300" indent="0" algn="just">
              <a:buNone/>
            </a:pP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smtClean="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6144" y="2286000"/>
            <a:ext cx="2351314" cy="1371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5223443"/>
            <a:ext cx="2547258" cy="1634557"/>
          </a:xfrm>
          <a:prstGeom prst="rect">
            <a:avLst/>
          </a:prstGeom>
        </p:spPr>
      </p:pic>
    </p:spTree>
    <p:extLst>
      <p:ext uri="{BB962C8B-B14F-4D97-AF65-F5344CB8AC3E}">
        <p14:creationId xmlns:p14="http://schemas.microsoft.com/office/powerpoint/2010/main" val="2487371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mj-lt"/>
              <a:buAutoNum type="arabicPeriod" startAt="6"/>
            </a:pPr>
            <a:r>
              <a:rPr lang="en-US" sz="2400" b="1" dirty="0">
                <a:solidFill>
                  <a:schemeClr val="tx1"/>
                </a:solidFill>
                <a:latin typeface="Times New Roman" pitchFamily="18" charset="0"/>
                <a:cs typeface="Times New Roman" pitchFamily="18" charset="0"/>
              </a:rPr>
              <a:t>HC-05 Bluetooth Module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7620000" cy="5181600"/>
          </a:xfrm>
        </p:spPr>
        <p:txBody>
          <a:bodyPr>
            <a:normAutofit/>
          </a:bodyPr>
          <a:lstStyle/>
          <a:p>
            <a:pPr marL="114300" indent="0" algn="just">
              <a:buNone/>
            </a:pPr>
            <a:r>
              <a:rPr lang="en-US" sz="2000" dirty="0" smtClean="0">
                <a:latin typeface="Times New Roman" pitchFamily="18" charset="0"/>
                <a:cs typeface="Times New Roman" pitchFamily="18" charset="0"/>
              </a:rPr>
              <a:t>   HC-05 </a:t>
            </a:r>
            <a:r>
              <a:rPr lang="en-US" sz="2000" dirty="0">
                <a:latin typeface="Times New Roman" pitchFamily="18" charset="0"/>
                <a:cs typeface="Times New Roman" pitchFamily="18" charset="0"/>
              </a:rPr>
              <a:t>Bluetooth module can be used as master and slave. In other words, it can receive serial data and also transmit them. Communication is provided by the Rx (Receiver) and </a:t>
            </a:r>
            <a:r>
              <a:rPr lang="en-US" sz="2000" dirty="0" err="1">
                <a:latin typeface="Times New Roman" pitchFamily="18" charset="0"/>
                <a:cs typeface="Times New Roman" pitchFamily="18" charset="0"/>
              </a:rPr>
              <a:t>Tx</a:t>
            </a:r>
            <a:r>
              <a:rPr lang="en-US" sz="2000" dirty="0">
                <a:latin typeface="Times New Roman" pitchFamily="18" charset="0"/>
                <a:cs typeface="Times New Roman" pitchFamily="18" charset="0"/>
              </a:rPr>
              <a:t> (Transmitter) pins on it. </a:t>
            </a:r>
            <a:endParaRPr lang="en-US" sz="2000" dirty="0" smtClean="0">
              <a:latin typeface="Times New Roman" pitchFamily="18" charset="0"/>
              <a:cs typeface="Times New Roman" pitchFamily="18" charset="0"/>
            </a:endParaRPr>
          </a:p>
          <a:p>
            <a:pPr marL="114300" indent="0" algn="just">
              <a:buNone/>
            </a:pPr>
            <a:endParaRPr lang="en-US" sz="2000"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90600" y="2590800"/>
            <a:ext cx="4330065" cy="3730625"/>
          </a:xfrm>
          <a:prstGeom prst="rect">
            <a:avLst/>
          </a:prstGeom>
        </p:spPr>
      </p:pic>
      <p:sp>
        <p:nvSpPr>
          <p:cNvPr id="6" name="TextBox 5"/>
          <p:cNvSpPr txBox="1"/>
          <p:nvPr/>
        </p:nvSpPr>
        <p:spPr>
          <a:xfrm>
            <a:off x="6063916" y="2994914"/>
            <a:ext cx="2057400" cy="3170099"/>
          </a:xfrm>
          <a:prstGeom prst="rect">
            <a:avLst/>
          </a:prstGeom>
          <a:noFill/>
        </p:spPr>
        <p:txBody>
          <a:bodyPr wrap="square" rtlCol="0">
            <a:spAutoFit/>
          </a:bodyPr>
          <a:lstStyle/>
          <a:p>
            <a:r>
              <a:rPr lang="en-US" sz="2000" dirty="0" smtClean="0">
                <a:latin typeface="Times New Roman" pitchFamily="18" charset="0"/>
                <a:cs typeface="Times New Roman" pitchFamily="18" charset="0"/>
              </a:rPr>
              <a:t>As mentioned in bluetooth communication part, it would not be wrong to say that it is one of the most important component of the project.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39007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1295400"/>
          </a:xfrm>
        </p:spPr>
        <p:txBody>
          <a:bodyPr/>
          <a:lstStyle/>
          <a:p>
            <a:pPr marL="457200" indent="-457200">
              <a:buFont typeface="+mj-lt"/>
              <a:buAutoNum type="arabicPeriod" startAt="7"/>
            </a:pPr>
            <a:r>
              <a:rPr lang="en-US" sz="2400" b="1" dirty="0" smtClean="0">
                <a:solidFill>
                  <a:schemeClr val="tx1"/>
                </a:solidFill>
                <a:latin typeface="Times New Roman" pitchFamily="18" charset="0"/>
                <a:cs typeface="Times New Roman" pitchFamily="18" charset="0"/>
              </a:rPr>
              <a:t>DC </a:t>
            </a:r>
            <a:r>
              <a:rPr lang="en-US" sz="2400" b="1" dirty="0">
                <a:solidFill>
                  <a:schemeClr val="tx1"/>
                </a:solidFill>
                <a:latin typeface="Times New Roman" pitchFamily="18" charset="0"/>
                <a:cs typeface="Times New Roman" pitchFamily="18" charset="0"/>
              </a:rPr>
              <a:t>Gearbox Motor</a:t>
            </a:r>
            <a:r>
              <a:rPr lang="en-US" sz="2400" dirty="0">
                <a:latin typeface="Times New Roman" pitchFamily="18" charset="0"/>
                <a:cs typeface="Times New Roman" pitchFamily="18" charset="0"/>
              </a:rPr>
              <a:t>	</a:t>
            </a:r>
            <a:r>
              <a:rPr lang="en-US" sz="4800" dirty="0">
                <a:latin typeface="Times New Roman" pitchFamily="18" charset="0"/>
                <a:cs typeface="Times New Roman" pitchFamily="18" charset="0"/>
              </a:rPr>
              <a:t/>
            </a:r>
            <a:br>
              <a:rPr lang="en-US" sz="4800"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90600"/>
            <a:ext cx="7620000" cy="5410200"/>
          </a:xfrm>
        </p:spPr>
        <p:txBody>
          <a:bodyPr>
            <a:normAutofit/>
          </a:bodyPr>
          <a:lstStyle/>
          <a:p>
            <a:pPr marL="114300" indent="0" algn="just">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dc motor is the part that gives the wheels the power required to arouse the vehicle</a:t>
            </a:r>
            <a:r>
              <a:rPr lang="en-US" sz="2000" dirty="0" smtClean="0">
                <a:latin typeface="Times New Roman" pitchFamily="18" charset="0"/>
                <a:cs typeface="Times New Roman" pitchFamily="18" charset="0"/>
              </a:rPr>
              <a:t>.</a:t>
            </a:r>
          </a:p>
          <a:p>
            <a:pPr marL="114300" indent="0" algn="just">
              <a:buNone/>
            </a:pPr>
            <a:endParaRPr lang="en-US" sz="2000" dirty="0" smtClean="0">
              <a:latin typeface="Times New Roman" pitchFamily="18" charset="0"/>
              <a:cs typeface="Times New Roman" pitchFamily="18" charset="0"/>
            </a:endParaRPr>
          </a:p>
          <a:p>
            <a:pPr marL="114300" indent="0" algn="just">
              <a:buNone/>
            </a:pPr>
            <a:endParaRPr lang="en-US" sz="2000" dirty="0">
              <a:latin typeface="Times New Roman" pitchFamily="18" charset="0"/>
              <a:cs typeface="Times New Roman" pitchFamily="18" charset="0"/>
            </a:endParaRPr>
          </a:p>
          <a:p>
            <a:pPr marL="114300" indent="0" algn="just">
              <a:buNone/>
            </a:pPr>
            <a:endParaRPr lang="en-US" sz="2000" dirty="0" smtClean="0">
              <a:latin typeface="Times New Roman" pitchFamily="18" charset="0"/>
              <a:cs typeface="Times New Roman" pitchFamily="18" charset="0"/>
            </a:endParaRPr>
          </a:p>
          <a:p>
            <a:pPr marL="114300" indent="0" algn="just">
              <a:buNone/>
            </a:pPr>
            <a:endParaRPr lang="en-US" sz="2000" dirty="0">
              <a:latin typeface="Times New Roman" pitchFamily="18" charset="0"/>
              <a:cs typeface="Times New Roman" pitchFamily="18" charset="0"/>
            </a:endParaRPr>
          </a:p>
          <a:p>
            <a:pPr marL="114300" indent="0" algn="just">
              <a:buNone/>
            </a:pPr>
            <a:endParaRPr lang="en-US" sz="2000" dirty="0" smtClean="0">
              <a:latin typeface="Times New Roman" pitchFamily="18" charset="0"/>
              <a:cs typeface="Times New Roman" pitchFamily="18" charset="0"/>
            </a:endParaRPr>
          </a:p>
          <a:p>
            <a:pPr marL="571500" lvl="2" indent="-457200" algn="just">
              <a:buClrTx/>
              <a:buFont typeface="+mj-lt"/>
              <a:buAutoNum type="arabicPeriod" startAt="8"/>
            </a:pPr>
            <a:r>
              <a:rPr lang="en-GB" sz="2400" b="1" dirty="0" smtClean="0">
                <a:latin typeface="Times New Roman" pitchFamily="18" charset="0"/>
                <a:cs typeface="Times New Roman" pitchFamily="18" charset="0"/>
              </a:rPr>
              <a:t>Buzzer</a:t>
            </a:r>
          </a:p>
          <a:p>
            <a:pPr marL="114300" lvl="2" indent="0" algn="just">
              <a:buClrTx/>
              <a:buNone/>
            </a:pPr>
            <a:r>
              <a:rPr lang="en-US" sz="2000" dirty="0" smtClean="0">
                <a:latin typeface="Times New Roman" pitchFamily="18" charset="0"/>
                <a:cs typeface="Times New Roman" pitchFamily="18" charset="0"/>
              </a:rPr>
              <a:t>   This </a:t>
            </a:r>
            <a:r>
              <a:rPr lang="en-US" sz="2000" dirty="0">
                <a:latin typeface="Times New Roman" pitchFamily="18" charset="0"/>
                <a:cs typeface="Times New Roman" pitchFamily="18" charset="0"/>
              </a:rPr>
              <a:t>circuit element can be considered as a speaker. For example, when turn right command is given, if there is an obstacle on the right side of the device, it will beep and notify the user that it cannot perform the command which is turn right</a:t>
            </a:r>
            <a:r>
              <a:rPr lang="en-US" sz="2000" dirty="0" smtClean="0">
                <a:latin typeface="Times New Roman" pitchFamily="18" charset="0"/>
                <a:cs typeface="Times New Roman" pitchFamily="18" charset="0"/>
              </a:rPr>
              <a:t>.</a:t>
            </a:r>
          </a:p>
          <a:p>
            <a:pPr marL="114300" lvl="2" indent="0" algn="just">
              <a:buClrTx/>
              <a:buNone/>
            </a:pPr>
            <a:endParaRPr lang="en-US" sz="2000" dirty="0">
              <a:latin typeface="Times New Roman" pitchFamily="18" charset="0"/>
              <a:cs typeface="Times New Roman" pitchFamily="18" charset="0"/>
            </a:endParaRPr>
          </a:p>
          <a:p>
            <a:pPr marL="114300" indent="0" algn="just">
              <a:buNone/>
            </a:pPr>
            <a:endParaRPr lang="en-US" sz="2000" dirty="0" smtClean="0">
              <a:latin typeface="Times New Roman" pitchFamily="18" charset="0"/>
              <a:cs typeface="Times New Roman" pitchFamily="18" charset="0"/>
            </a:endParaRPr>
          </a:p>
          <a:p>
            <a:pPr marL="114300" indent="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24000"/>
            <a:ext cx="3276600" cy="24516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8841" y="4953000"/>
            <a:ext cx="1959759" cy="1959759"/>
          </a:xfrm>
          <a:prstGeom prst="rect">
            <a:avLst/>
          </a:prstGeom>
        </p:spPr>
      </p:pic>
    </p:spTree>
    <p:extLst>
      <p:ext uri="{BB962C8B-B14F-4D97-AF65-F5344CB8AC3E}">
        <p14:creationId xmlns:p14="http://schemas.microsoft.com/office/powerpoint/2010/main" val="3554468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20762"/>
          </a:xfrm>
        </p:spPr>
        <p:txBody>
          <a:bodyPr/>
          <a:lstStyle/>
          <a:p>
            <a:pPr marL="457200" lvl="2" indent="-457200" algn="l" rtl="0">
              <a:spcBef>
                <a:spcPct val="0"/>
              </a:spcBef>
              <a:buFont typeface="+mj-lt"/>
              <a:buAutoNum type="arabicPeriod" startAt="9"/>
            </a:pPr>
            <a:r>
              <a:rPr lang="en-GB" sz="2400" b="1" dirty="0">
                <a:latin typeface="Times New Roman" pitchFamily="18" charset="0"/>
                <a:cs typeface="Times New Roman" pitchFamily="18" charset="0"/>
              </a:rPr>
              <a:t>L298N Motor Driver</a:t>
            </a:r>
            <a:r>
              <a:rPr lang="en-US" b="1" dirty="0"/>
              <a:t/>
            </a:r>
            <a:br>
              <a:rPr lang="en-US" b="1" dirty="0"/>
            </a:br>
            <a:endParaRPr lang="en-US" dirty="0"/>
          </a:p>
        </p:txBody>
      </p:sp>
      <p:sp>
        <p:nvSpPr>
          <p:cNvPr id="3" name="Content Placeholder 2"/>
          <p:cNvSpPr>
            <a:spLocks noGrp="1"/>
          </p:cNvSpPr>
          <p:nvPr>
            <p:ph idx="1"/>
          </p:nvPr>
        </p:nvSpPr>
        <p:spPr>
          <a:xfrm>
            <a:off x="457200" y="1219200"/>
            <a:ext cx="7620000" cy="5181600"/>
          </a:xfrm>
        </p:spPr>
        <p:txBody>
          <a:bodyPr>
            <a:normAutofit/>
          </a:bodyPr>
          <a:lstStyle/>
          <a:p>
            <a:pPr marL="11430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L298N Stepper Motor Driver’ is a DC motor driver board designed to drive two motors between 4.8V-46V. L298N motor driver integrated on the card is used for sumo, mini sumo, line following and variety robot motor control applications. It can supply 2A current per channel which are two separate motors. There are high-temperature and short circuit protection. The board has an internal cooler as well.</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52600" y="3200400"/>
            <a:ext cx="5029200" cy="3645568"/>
          </a:xfrm>
          <a:prstGeom prst="rect">
            <a:avLst/>
          </a:prstGeom>
        </p:spPr>
      </p:pic>
    </p:spTree>
    <p:extLst>
      <p:ext uri="{BB962C8B-B14F-4D97-AF65-F5344CB8AC3E}">
        <p14:creationId xmlns:p14="http://schemas.microsoft.com/office/powerpoint/2010/main" val="3888425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RDA\Desktop\flow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381000"/>
            <a:ext cx="2438400"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3)Flowchart of the code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545387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2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04800" y="0"/>
            <a:ext cx="8839200" cy="6858000"/>
          </a:xfrm>
          <a:prstGeom prst="rect">
            <a:avLst/>
          </a:prstGeom>
        </p:spPr>
      </p:pic>
      <p:sp>
        <p:nvSpPr>
          <p:cNvPr id="7" name="TextBox 6"/>
          <p:cNvSpPr txBox="1"/>
          <p:nvPr/>
        </p:nvSpPr>
        <p:spPr>
          <a:xfrm>
            <a:off x="6705600" y="-76200"/>
            <a:ext cx="2093495" cy="584775"/>
          </a:xfrm>
          <a:prstGeom prst="rect">
            <a:avLst/>
          </a:prstGeom>
          <a:noFill/>
        </p:spPr>
        <p:txBody>
          <a:bodyPr wrap="square" rtlCol="0">
            <a:spAutoFit/>
          </a:bodyPr>
          <a:lstStyle/>
          <a:p>
            <a:r>
              <a:rPr lang="en-US" sz="3200" b="1" dirty="0" smtClean="0"/>
              <a:t>4) </a:t>
            </a:r>
            <a:r>
              <a:rPr lang="en-US" sz="3200" b="1" dirty="0" smtClean="0">
                <a:latin typeface="Times New Roman" pitchFamily="18" charset="0"/>
                <a:cs typeface="Times New Roman" pitchFamily="18" charset="0"/>
              </a:rPr>
              <a:t>Wiring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16600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1) Wireless </a:t>
            </a:r>
            <a:r>
              <a:rPr lang="en-US" sz="3200" b="1" dirty="0">
                <a:solidFill>
                  <a:schemeClr val="tx1"/>
                </a:solidFill>
                <a:latin typeface="Times New Roman" pitchFamily="18" charset="0"/>
                <a:cs typeface="Times New Roman" pitchFamily="18" charset="0"/>
              </a:rPr>
              <a:t>Communication</a:t>
            </a:r>
          </a:p>
        </p:txBody>
      </p:sp>
      <p:sp>
        <p:nvSpPr>
          <p:cNvPr id="3" name="Content Placeholder 2"/>
          <p:cNvSpPr>
            <a:spLocks noGrp="1"/>
          </p:cNvSpPr>
          <p:nvPr>
            <p:ph idx="1"/>
          </p:nvPr>
        </p:nvSpPr>
        <p:spPr>
          <a:xfrm>
            <a:off x="457200" y="1447800"/>
            <a:ext cx="7620000" cy="4953000"/>
          </a:xfrm>
        </p:spPr>
        <p:txBody>
          <a:bodyPr>
            <a:normAutofit fontScale="92500" lnSpcReduction="10000"/>
          </a:bodyPr>
          <a:lstStyle/>
          <a:p>
            <a:pPr marL="114300" indent="0" algn="just">
              <a:buNone/>
            </a:pPr>
            <a:r>
              <a:rPr lang="en-US" dirty="0" smtClean="0">
                <a:latin typeface="Times New Roman" pitchFamily="18" charset="0"/>
                <a:cs typeface="Times New Roman" pitchFamily="18" charset="0"/>
              </a:rPr>
              <a:t>    Wireless </a:t>
            </a:r>
            <a:r>
              <a:rPr lang="en-US" dirty="0">
                <a:latin typeface="Times New Roman" pitchFamily="18" charset="0"/>
                <a:cs typeface="Times New Roman" pitchFamily="18" charset="0"/>
              </a:rPr>
              <a:t>communication is transfer the data or information from one place to another. The information or data is transmitted from well-defined channels from several meters to hundreds of kilometers.</a:t>
            </a:r>
          </a:p>
          <a:p>
            <a:pPr marL="114300" indent="0" algn="just">
              <a:buNone/>
            </a:pPr>
            <a:r>
              <a:rPr lang="en-US" dirty="0">
                <a:latin typeface="Times New Roman" pitchFamily="18" charset="0"/>
                <a:cs typeface="Times New Roman" pitchFamily="18" charset="0"/>
              </a:rPr>
              <a:t>    Wireless communication is diversified according to the transmission distance of information or data. Wireless communication technologies are diversified as follows</a:t>
            </a:r>
            <a:r>
              <a:rPr lang="en-US" dirty="0" smtClean="0">
                <a:latin typeface="Times New Roman" pitchFamily="18" charset="0"/>
                <a:cs typeface="Times New Roman" pitchFamily="18" charset="0"/>
              </a:rPr>
              <a:t>;</a:t>
            </a:r>
          </a:p>
          <a:p>
            <a:pPr marL="114300" indent="0">
              <a:buNone/>
            </a:pPr>
            <a:endParaRPr lang="en-US" dirty="0">
              <a:latin typeface="Times New Roman" pitchFamily="18" charset="0"/>
              <a:cs typeface="Times New Roman" pitchFamily="18" charset="0"/>
            </a:endParaRPr>
          </a:p>
          <a:p>
            <a:pPr marL="114300" indent="0">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Satellite communication</a:t>
            </a:r>
          </a:p>
          <a:p>
            <a:pPr marL="114300" indent="0">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Global Positioning System</a:t>
            </a:r>
          </a:p>
          <a:p>
            <a:pPr marL="114300" indent="0">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Radio Frequency Identification</a:t>
            </a:r>
          </a:p>
          <a:p>
            <a:pPr marL="114300" indent="0">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Cellular Communication</a:t>
            </a:r>
          </a:p>
          <a:p>
            <a:pPr marL="114300" indent="0">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Radio and Television Broadcasting</a:t>
            </a:r>
          </a:p>
          <a:p>
            <a:pPr marL="114300" indent="0">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Radar Communication</a:t>
            </a:r>
          </a:p>
          <a:p>
            <a:pPr marL="114300" indent="0">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Wi-Fi</a:t>
            </a:r>
          </a:p>
          <a:p>
            <a:pPr marL="114300" indent="0">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Bluetooth</a:t>
            </a:r>
          </a:p>
          <a:p>
            <a:endParaRPr lang="en-US" dirty="0"/>
          </a:p>
        </p:txBody>
      </p:sp>
    </p:spTree>
    <p:extLst>
      <p:ext uri="{BB962C8B-B14F-4D97-AF65-F5344CB8AC3E}">
        <p14:creationId xmlns:p14="http://schemas.microsoft.com/office/powerpoint/2010/main" val="408279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5) Conclusion</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114300" indent="0" algn="just">
              <a:buNone/>
            </a:pPr>
            <a:r>
              <a:rPr lang="en-GB" sz="2000" dirty="0" smtClean="0">
                <a:latin typeface="Times New Roman" pitchFamily="18" charset="0"/>
                <a:cs typeface="Times New Roman" pitchFamily="18" charset="0"/>
              </a:rPr>
              <a:t>   In </a:t>
            </a:r>
            <a:r>
              <a:rPr lang="en-GB" sz="2000" dirty="0">
                <a:latin typeface="Times New Roman" pitchFamily="18" charset="0"/>
                <a:cs typeface="Times New Roman" pitchFamily="18" charset="0"/>
              </a:rPr>
              <a:t>conclusion, as mentioned earlier the purpose of this project is to create a robot which is driven by voice commands. The project basically consists of two steps: coding and </a:t>
            </a:r>
            <a:r>
              <a:rPr lang="en-GB" sz="2000" dirty="0" smtClean="0">
                <a:latin typeface="Times New Roman" pitchFamily="18" charset="0"/>
                <a:cs typeface="Times New Roman" pitchFamily="18" charset="0"/>
              </a:rPr>
              <a:t>wiring. By </a:t>
            </a:r>
            <a:r>
              <a:rPr lang="en-GB" sz="2000" dirty="0">
                <a:latin typeface="Times New Roman" pitchFamily="18" charset="0"/>
                <a:cs typeface="Times New Roman" pitchFamily="18" charset="0"/>
              </a:rPr>
              <a:t>the identification of the pins in the code, the commands sent are detected and executed by the robot. </a:t>
            </a:r>
            <a:endParaRPr lang="en-US" sz="2000" dirty="0">
              <a:latin typeface="Times New Roman" pitchFamily="18" charset="0"/>
              <a:cs typeface="Times New Roman" pitchFamily="18" charset="0"/>
            </a:endParaRPr>
          </a:p>
          <a:p>
            <a:pPr marL="114300" indent="0" algn="just">
              <a:buNone/>
            </a:pP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In wiring, the input and output pins must be correctly connected. With enable pins, the speed of the robot's motors can be changed. The required values ​​must be given to these pins in order to rotate the robot at the desired angle according to the command given. The sewing method can be used to avoid cable tangling. The required total voltage value for the parts to operate is provided by the voltage supply</a:t>
            </a:r>
            <a:r>
              <a:rPr lang="en-GB"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63877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14300" indent="0" algn="just">
              <a:buNone/>
            </a:pPr>
            <a:r>
              <a:rPr lang="en-GB" sz="2000" dirty="0" smtClean="0">
                <a:latin typeface="Times New Roman" pitchFamily="18" charset="0"/>
                <a:cs typeface="Times New Roman" pitchFamily="18" charset="0"/>
              </a:rPr>
              <a:t>   With </a:t>
            </a:r>
            <a:r>
              <a:rPr lang="en-GB" sz="2000" dirty="0">
                <a:latin typeface="Times New Roman" pitchFamily="18" charset="0"/>
                <a:cs typeface="Times New Roman" pitchFamily="18" charset="0"/>
              </a:rPr>
              <a:t>the help of the application, voice commands are converted into text and transmitted to the </a:t>
            </a:r>
            <a:r>
              <a:rPr lang="en-GB" sz="2000" dirty="0" err="1">
                <a:latin typeface="Times New Roman" pitchFamily="18" charset="0"/>
                <a:cs typeface="Times New Roman" pitchFamily="18" charset="0"/>
              </a:rPr>
              <a:t>bluetooth</a:t>
            </a:r>
            <a:r>
              <a:rPr lang="en-GB" sz="2000" dirty="0">
                <a:latin typeface="Times New Roman" pitchFamily="18" charset="0"/>
                <a:cs typeface="Times New Roman" pitchFamily="18" charset="0"/>
              </a:rPr>
              <a:t> module. These text commands must match the commands in the </a:t>
            </a:r>
            <a:r>
              <a:rPr lang="en-GB" sz="2000" dirty="0" err="1">
                <a:latin typeface="Times New Roman" pitchFamily="18" charset="0"/>
                <a:cs typeface="Times New Roman" pitchFamily="18" charset="0"/>
              </a:rPr>
              <a:t>arduino</a:t>
            </a:r>
            <a:r>
              <a:rPr lang="en-GB" sz="2000" dirty="0">
                <a:latin typeface="Times New Roman" pitchFamily="18" charset="0"/>
                <a:cs typeface="Times New Roman" pitchFamily="18" charset="0"/>
              </a:rPr>
              <a:t> software language. </a:t>
            </a:r>
            <a:endParaRPr lang="en-GB" sz="2000" dirty="0" smtClean="0">
              <a:latin typeface="Times New Roman" pitchFamily="18" charset="0"/>
              <a:cs typeface="Times New Roman" pitchFamily="18" charset="0"/>
            </a:endParaRPr>
          </a:p>
          <a:p>
            <a:pPr marL="114300" indent="0" algn="just">
              <a:buNone/>
            </a:pPr>
            <a:r>
              <a:rPr lang="en-GB" sz="2000" dirty="0" smtClean="0">
                <a:latin typeface="Times New Roman" pitchFamily="18" charset="0"/>
                <a:cs typeface="Times New Roman" pitchFamily="18" charset="0"/>
              </a:rPr>
              <a:t>   In </a:t>
            </a:r>
            <a:r>
              <a:rPr lang="en-GB" sz="2000" dirty="0">
                <a:latin typeface="Times New Roman" pitchFamily="18" charset="0"/>
                <a:cs typeface="Times New Roman" pitchFamily="18" charset="0"/>
              </a:rPr>
              <a:t>this project there are 5 voice commands. These are forward, backward, right, left and stop commands. </a:t>
            </a:r>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ultrasonic sensor according to the direction of the command, it detects and measures the distance to the obstacle. If the measured distance is more than the specified distance with the code, the robot executes the command. On the other hand, if the distance is less than the specified distance, the buzzer runs and </a:t>
            </a:r>
            <a:r>
              <a:rPr lang="en-GB" sz="2000" dirty="0" err="1">
                <a:latin typeface="Times New Roman" pitchFamily="18" charset="0"/>
                <a:cs typeface="Times New Roman" pitchFamily="18" charset="0"/>
              </a:rPr>
              <a:t>therobot</a:t>
            </a:r>
            <a:r>
              <a:rPr lang="en-GB" sz="2000" dirty="0">
                <a:latin typeface="Times New Roman" pitchFamily="18" charset="0"/>
                <a:cs typeface="Times New Roman" pitchFamily="18" charset="0"/>
              </a:rPr>
              <a:t> does not move.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82933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6) References</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www.lucidchart.com/documents/edit/b47bfca6-ebca-430e-9d84-6ba805df7a6a/0_0?beaconFlowId=CDF08A566DA5B183</a:t>
            </a:r>
            <a:endParaRPr lang="en-US" dirty="0" smtClean="0"/>
          </a:p>
          <a:p>
            <a:endParaRPr lang="en-US" dirty="0"/>
          </a:p>
          <a:p>
            <a:r>
              <a:rPr lang="en-US" dirty="0">
                <a:hlinkClick r:id="rId3"/>
              </a:rPr>
              <a:t>https://</a:t>
            </a:r>
            <a:r>
              <a:rPr lang="en-US" dirty="0" smtClean="0">
                <a:hlinkClick r:id="rId3"/>
              </a:rPr>
              <a:t>www.techopedia.com/definition/5081/piconet</a:t>
            </a:r>
            <a:endParaRPr lang="en-US" dirty="0" smtClean="0"/>
          </a:p>
          <a:p>
            <a:endParaRPr lang="en-US" dirty="0"/>
          </a:p>
          <a:p>
            <a:r>
              <a:rPr lang="en-US" dirty="0">
                <a:hlinkClick r:id="rId4"/>
              </a:rPr>
              <a:t>https://</a:t>
            </a:r>
            <a:r>
              <a:rPr lang="en-US" dirty="0" smtClean="0">
                <a:hlinkClick r:id="rId4"/>
              </a:rPr>
              <a:t>learn.sparkfun.com/tutorials/bluetooth-basics/all</a:t>
            </a:r>
            <a:endParaRPr lang="en-US" dirty="0" smtClean="0"/>
          </a:p>
          <a:p>
            <a:endParaRPr lang="en-US" dirty="0" smtClean="0"/>
          </a:p>
          <a:p>
            <a:r>
              <a:rPr lang="en-US" dirty="0" err="1" smtClean="0"/>
              <a:t>A.Mantaş</a:t>
            </a:r>
            <a:r>
              <a:rPr lang="en-US" dirty="0" smtClean="0"/>
              <a:t> ‘’Robotic Vehicle Controlled by Voice Commands’’ December 2019.</a:t>
            </a:r>
            <a:endParaRPr lang="en-US" dirty="0"/>
          </a:p>
          <a:p>
            <a:endParaRPr lang="en-US" dirty="0"/>
          </a:p>
        </p:txBody>
      </p:sp>
    </p:spTree>
    <p:extLst>
      <p:ext uri="{BB962C8B-B14F-4D97-AF65-F5344CB8AC3E}">
        <p14:creationId xmlns:p14="http://schemas.microsoft.com/office/powerpoint/2010/main" val="348489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rPr>
              <a:t>- </a:t>
            </a:r>
            <a:r>
              <a:rPr lang="en-US" sz="2800" b="1" dirty="0" smtClean="0">
                <a:solidFill>
                  <a:schemeClr val="tx1"/>
                </a:solidFill>
                <a:latin typeface="Times New Roman" pitchFamily="18" charset="0"/>
                <a:cs typeface="Times New Roman" pitchFamily="18" charset="0"/>
              </a:rPr>
              <a:t>Bluetooth </a:t>
            </a:r>
            <a:r>
              <a:rPr lang="en-US" sz="2800" b="1" dirty="0">
                <a:solidFill>
                  <a:schemeClr val="tx1"/>
                </a:solidFill>
                <a:latin typeface="Times New Roman" pitchFamily="18" charset="0"/>
                <a:cs typeface="Times New Roman" pitchFamily="18" charset="0"/>
              </a:rPr>
              <a:t>Communication</a:t>
            </a:r>
          </a:p>
        </p:txBody>
      </p:sp>
      <p:sp>
        <p:nvSpPr>
          <p:cNvPr id="3" name="Content Placeholder 2"/>
          <p:cNvSpPr>
            <a:spLocks noGrp="1"/>
          </p:cNvSpPr>
          <p:nvPr>
            <p:ph idx="1"/>
          </p:nvPr>
        </p:nvSpPr>
        <p:spPr/>
        <p:txBody>
          <a:bodyPr>
            <a:normAutofit lnSpcReduction="10000"/>
          </a:bodyPr>
          <a:lstStyle/>
          <a:p>
            <a:pPr marL="114300" indent="0" algn="just">
              <a:buNone/>
            </a:pP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this project, communication with bluetooth module was chosen due to the fact that the transmission distance is within the desired value range and that it is cost-effective.</a:t>
            </a:r>
          </a:p>
          <a:p>
            <a:pPr marL="114300" indent="0" algn="just">
              <a:buNone/>
            </a:pPr>
            <a:r>
              <a:rPr lang="en-US" sz="2000" dirty="0" smtClean="0">
                <a:latin typeface="Times New Roman" pitchFamily="18" charset="0"/>
                <a:cs typeface="Times New Roman" pitchFamily="18" charset="0"/>
              </a:rPr>
              <a:t>   Bluetooth </a:t>
            </a:r>
            <a:r>
              <a:rPr lang="en-US" sz="2000" dirty="0">
                <a:latin typeface="Times New Roman" pitchFamily="18" charset="0"/>
                <a:cs typeface="Times New Roman" pitchFamily="18" charset="0"/>
              </a:rPr>
              <a:t>is a short-range wireless technology that enables devices such as computers and mobile phones to transmit data or voice wirelessly over a short distance</a:t>
            </a:r>
            <a:r>
              <a:rPr lang="en-US" sz="2000" dirty="0" smtClean="0">
                <a:latin typeface="Times New Roman" pitchFamily="18" charset="0"/>
                <a:cs typeface="Times New Roman" pitchFamily="18" charset="0"/>
              </a:rPr>
              <a:t>.</a:t>
            </a:r>
          </a:p>
          <a:p>
            <a:pPr marL="114300" indent="0" algn="just">
              <a:buNone/>
            </a:pPr>
            <a:endParaRPr lang="en-US" sz="2000" dirty="0" smtClean="0">
              <a:latin typeface="Times New Roman" pitchFamily="18" charset="0"/>
              <a:cs typeface="Times New Roman" pitchFamily="18" charset="0"/>
            </a:endParaRPr>
          </a:p>
          <a:p>
            <a:pPr marL="114300" indent="0" algn="just">
              <a:buNone/>
            </a:pPr>
            <a:r>
              <a:rPr lang="en-US" sz="2400" b="1" dirty="0" smtClean="0">
                <a:latin typeface="Times New Roman" pitchFamily="18" charset="0"/>
                <a:cs typeface="Times New Roman" pitchFamily="18" charset="0"/>
              </a:rPr>
              <a:t>- Masters, Slaves </a:t>
            </a:r>
            <a:r>
              <a:rPr lang="en-US" sz="2400" b="1" dirty="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Piconets</a:t>
            </a:r>
          </a:p>
          <a:p>
            <a:pPr marL="114300" indent="0" algn="just">
              <a:buNone/>
            </a:pPr>
            <a:endParaRPr lang="en-US" sz="2400" b="1" dirty="0" smtClean="0">
              <a:latin typeface="Times New Roman" pitchFamily="18" charset="0"/>
              <a:cs typeface="Times New Roman" pitchFamily="18" charset="0"/>
            </a:endParaRPr>
          </a:p>
          <a:p>
            <a:pPr marL="114300" indent="0" algn="just">
              <a:buNone/>
            </a:pPr>
            <a:r>
              <a:rPr lang="en-US" sz="2000" dirty="0">
                <a:latin typeface="Times New Roman" pitchFamily="18" charset="0"/>
                <a:cs typeface="Times New Roman" pitchFamily="18" charset="0"/>
              </a:rPr>
              <a:t>Bluetooth networks (commonly referred to as </a:t>
            </a:r>
            <a:r>
              <a:rPr lang="en-US" sz="2000" dirty="0" err="1">
                <a:latin typeface="Times New Roman" pitchFamily="18" charset="0"/>
                <a:cs typeface="Times New Roman" pitchFamily="18" charset="0"/>
              </a:rPr>
              <a:t>piconets</a:t>
            </a:r>
            <a:r>
              <a:rPr lang="en-US" sz="2000" dirty="0">
                <a:latin typeface="Times New Roman" pitchFamily="18" charset="0"/>
                <a:cs typeface="Times New Roman" pitchFamily="18" charset="0"/>
              </a:rPr>
              <a:t>) use a master/slave model to control when and where devices can send data. In this model, a single master device can be connected to up to seven different slave devices. Any slave device in the piconet can only be connected to a single master.</a:t>
            </a:r>
          </a:p>
        </p:txBody>
      </p:sp>
    </p:spTree>
    <p:extLst>
      <p:ext uri="{BB962C8B-B14F-4D97-AF65-F5344CB8AC3E}">
        <p14:creationId xmlns:p14="http://schemas.microsoft.com/office/powerpoint/2010/main" val="1179102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tx1"/>
                </a:solidFill>
                <a:latin typeface="Times New Roman" pitchFamily="18" charset="0"/>
                <a:cs typeface="Times New Roman" pitchFamily="18" charset="0"/>
              </a:rPr>
              <a:t>- What is Piconet?</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piconet is a network of devices connected using Bluetooth technology. The network ranges from two to eight connected </a:t>
            </a:r>
            <a:r>
              <a:rPr lang="en-US" sz="2000" dirty="0" smtClean="0">
                <a:latin typeface="Times New Roman" pitchFamily="18" charset="0"/>
                <a:cs typeface="Times New Roman" pitchFamily="18" charset="0"/>
              </a:rPr>
              <a:t>devices. When </a:t>
            </a:r>
            <a:r>
              <a:rPr lang="en-US" sz="2000" dirty="0">
                <a:latin typeface="Times New Roman" pitchFamily="18" charset="0"/>
                <a:cs typeface="Times New Roman" pitchFamily="18" charset="0"/>
              </a:rPr>
              <a:t>a network is established, one device takes the role of the master while all the other devices act as slaves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Piconet </a:t>
            </a:r>
            <a:r>
              <a:rPr lang="en-US" sz="2000" dirty="0">
                <a:latin typeface="Times New Roman" pitchFamily="18" charset="0"/>
                <a:cs typeface="Times New Roman" pitchFamily="18" charset="0"/>
              </a:rPr>
              <a:t>gets its name from the word "</a:t>
            </a:r>
            <a:r>
              <a:rPr lang="en-US" sz="2000" dirty="0" err="1">
                <a:latin typeface="Times New Roman" pitchFamily="18" charset="0"/>
                <a:cs typeface="Times New Roman" pitchFamily="18" charset="0"/>
              </a:rPr>
              <a:t>pico</a:t>
            </a:r>
            <a:r>
              <a:rPr lang="en-US" sz="2000" dirty="0">
                <a:latin typeface="Times New Roman" pitchFamily="18" charset="0"/>
                <a:cs typeface="Times New Roman" pitchFamily="18" charset="0"/>
              </a:rPr>
              <a:t>", which means very small. This very small network is so called because the number is limited to seven devices, plus the master, which limits network and data sharing capability. Data transfer rates vary from 200 to 2,100 kbps at the application</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 piconet </a:t>
            </a:r>
            <a:r>
              <a:rPr lang="en-US" sz="2000" dirty="0">
                <a:latin typeface="Times New Roman" pitchFamily="18" charset="0"/>
                <a:cs typeface="Times New Roman" pitchFamily="18" charset="0"/>
              </a:rPr>
              <a:t>is sometimes called a personal area network (PAN) because the range of optimal operation for Bluetooth is 10 meters, about the size of a living room.</a:t>
            </a:r>
          </a:p>
        </p:txBody>
      </p:sp>
    </p:spTree>
    <p:extLst>
      <p:ext uri="{BB962C8B-B14F-4D97-AF65-F5344CB8AC3E}">
        <p14:creationId xmlns:p14="http://schemas.microsoft.com/office/powerpoint/2010/main" val="1084672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114300" indent="0" algn="ctr">
              <a:buNone/>
            </a:pPr>
            <a:endParaRPr lang="en-US" i="1" dirty="0" smtClean="0"/>
          </a:p>
          <a:p>
            <a:pPr marL="114300" indent="0" algn="ctr">
              <a:buNone/>
            </a:pPr>
            <a:endParaRPr lang="en-US" i="1" dirty="0"/>
          </a:p>
          <a:p>
            <a:pPr marL="114300" indent="0" algn="ctr">
              <a:buNone/>
            </a:pPr>
            <a:endParaRPr lang="en-US" i="1" dirty="0" smtClean="0"/>
          </a:p>
          <a:p>
            <a:pPr marL="114300" indent="0" algn="ctr">
              <a:buNone/>
            </a:pPr>
            <a:r>
              <a:rPr lang="en-US" i="1" dirty="0" smtClean="0"/>
              <a:t> </a:t>
            </a:r>
            <a:r>
              <a:rPr lang="en-US" sz="2400" i="1" dirty="0">
                <a:latin typeface="Times New Roman" pitchFamily="18" charset="0"/>
                <a:cs typeface="Times New Roman" pitchFamily="18" charset="0"/>
              </a:rPr>
              <a:t>Examples of Bluetooth master/slave piconet topologies</a:t>
            </a:r>
            <a:endParaRPr lang="en-US" dirty="0" smtClean="0"/>
          </a:p>
          <a:p>
            <a:pPr marL="114300" indent="0" algn="ctr">
              <a:buNone/>
            </a:pPr>
            <a:endParaRPr lang="en-US" sz="2000" i="1" dirty="0" smtClean="0">
              <a:latin typeface="Times New Roman" pitchFamily="18" charset="0"/>
              <a:cs typeface="Times New Roman" pitchFamily="18" charset="0"/>
            </a:endParaRPr>
          </a:p>
          <a:p>
            <a:pPr marL="114300" indent="0" algn="just">
              <a:buNone/>
            </a:pPr>
            <a:endParaRPr lang="en-US" dirty="0"/>
          </a:p>
        </p:txBody>
      </p:sp>
      <p:pic>
        <p:nvPicPr>
          <p:cNvPr id="1026" name="Picture 2" descr="C:\Users\ARDA\Desktop\5216816c757b7f1f668b45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775092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24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tx1"/>
                </a:solidFill>
                <a:latin typeface="Times New Roman" pitchFamily="18" charset="0"/>
                <a:cs typeface="Times New Roman" pitchFamily="18" charset="0"/>
              </a:rPr>
              <a:t>- Advantages &amp; Disadvantages of Bluetooth Communication</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Bluetooth </a:t>
            </a:r>
            <a:r>
              <a:rPr lang="en-US" sz="2000" dirty="0">
                <a:latin typeface="Times New Roman" pitchFamily="18" charset="0"/>
                <a:cs typeface="Times New Roman" pitchFamily="18" charset="0"/>
              </a:rPr>
              <a:t>communication avoids interference from other wireless devices. Bluetooth is a technology that is open to development and easy to use. Also low energy consumption, very low-cost products according to the performance offers quite attractive </a:t>
            </a:r>
            <a:r>
              <a:rPr lang="en-US" sz="2000" dirty="0" smtClean="0">
                <a:latin typeface="Times New Roman" pitchFamily="18" charset="0"/>
                <a:cs typeface="Times New Roman" pitchFamily="18" charset="0"/>
              </a:rPr>
              <a:t>options. Thanks </a:t>
            </a:r>
            <a:r>
              <a:rPr lang="en-US" sz="2000" dirty="0">
                <a:latin typeface="Times New Roman" pitchFamily="18" charset="0"/>
                <a:cs typeface="Times New Roman" pitchFamily="18" charset="0"/>
              </a:rPr>
              <a:t>to high encryption methods, it has an extremely robust security mechanism and </a:t>
            </a:r>
            <a:r>
              <a:rPr lang="en-US" sz="2000" dirty="0" smtClean="0">
                <a:latin typeface="Times New Roman" pitchFamily="18" charset="0"/>
                <a:cs typeface="Times New Roman" pitchFamily="18" charset="0"/>
              </a:rPr>
              <a:t>network. Bluetooth </a:t>
            </a:r>
            <a:r>
              <a:rPr lang="en-US" sz="2000" dirty="0">
                <a:latin typeface="Times New Roman" pitchFamily="18" charset="0"/>
                <a:cs typeface="Times New Roman" pitchFamily="18" charset="0"/>
              </a:rPr>
              <a:t>brings independence in office and home solutions. Ends the cable dependence in case of travel or movement. </a:t>
            </a:r>
            <a:endParaRPr lang="en-US" sz="2000" dirty="0" smtClean="0">
              <a:latin typeface="Times New Roman" pitchFamily="18" charset="0"/>
              <a:cs typeface="Times New Roman" pitchFamily="18" charset="0"/>
            </a:endParaRPr>
          </a:p>
          <a:p>
            <a:pPr marL="114300" indent="0" algn="just">
              <a:buNone/>
            </a:pPr>
            <a:r>
              <a:rPr lang="en-US" sz="2000" dirty="0">
                <a:latin typeface="Times New Roman" pitchFamily="18" charset="0"/>
                <a:cs typeface="Times New Roman" pitchFamily="18" charset="0"/>
              </a:rPr>
              <a:t>    On the other hand, the range is shorter than other types of wireless communications, up to about 30 feet, in addition to the room walls, floors and ceilings can cause a significant reduction in signal quality and range. Pairing can be difficult depending on the device type when attempting to connect.</a:t>
            </a:r>
          </a:p>
        </p:txBody>
      </p:sp>
    </p:spTree>
    <p:extLst>
      <p:ext uri="{BB962C8B-B14F-4D97-AF65-F5344CB8AC3E}">
        <p14:creationId xmlns:p14="http://schemas.microsoft.com/office/powerpoint/2010/main" val="340071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ARDA\Desktop\52153610757b7f964a8b456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03434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226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tx1"/>
                </a:solidFill>
                <a:latin typeface="Times New Roman" pitchFamily="18" charset="0"/>
                <a:cs typeface="Times New Roman" pitchFamily="18" charset="0"/>
              </a:rPr>
              <a:t>- Connection </a:t>
            </a:r>
            <a:r>
              <a:rPr lang="en-US" sz="2400" b="1" dirty="0">
                <a:solidFill>
                  <a:schemeClr val="tx1"/>
                </a:solidFill>
                <a:latin typeface="Times New Roman" pitchFamily="18" charset="0"/>
                <a:cs typeface="Times New Roman" pitchFamily="18" charset="0"/>
              </a:rPr>
              <a:t>Process</a:t>
            </a:r>
          </a:p>
        </p:txBody>
      </p:sp>
      <p:sp>
        <p:nvSpPr>
          <p:cNvPr id="3" name="Content Placeholder 2"/>
          <p:cNvSpPr>
            <a:spLocks noGrp="1"/>
          </p:cNvSpPr>
          <p:nvPr>
            <p:ph idx="1"/>
          </p:nvPr>
        </p:nvSpPr>
        <p:spPr/>
        <p:txBody>
          <a:bodyPr>
            <a:normAutofit/>
          </a:bodyPr>
          <a:lstStyle/>
          <a:p>
            <a:pPr marL="571500" indent="-457200" algn="just">
              <a:buFont typeface="+mj-lt"/>
              <a:buAutoNum type="arabicPeriod"/>
            </a:pPr>
            <a:r>
              <a:rPr lang="en-US" sz="2000" b="1" dirty="0">
                <a:latin typeface="Times New Roman" pitchFamily="18" charset="0"/>
                <a:cs typeface="Times New Roman" pitchFamily="18" charset="0"/>
              </a:rPr>
              <a:t>Inquiry</a:t>
            </a:r>
            <a:r>
              <a:rPr lang="en-US" sz="2000" dirty="0">
                <a:latin typeface="Times New Roman" pitchFamily="18" charset="0"/>
                <a:cs typeface="Times New Roman" pitchFamily="18" charset="0"/>
              </a:rPr>
              <a:t> -- If two Bluetooth devices know absolutely nothing about each other, one must run an inquiry to try to </a:t>
            </a:r>
            <a:r>
              <a:rPr lang="en-US" sz="2000" b="1" dirty="0">
                <a:latin typeface="Times New Roman" pitchFamily="18" charset="0"/>
                <a:cs typeface="Times New Roman" pitchFamily="18" charset="0"/>
              </a:rPr>
              <a:t>discover</a:t>
            </a:r>
            <a:r>
              <a:rPr lang="en-US" sz="2000" dirty="0">
                <a:latin typeface="Times New Roman" pitchFamily="18" charset="0"/>
                <a:cs typeface="Times New Roman" pitchFamily="18" charset="0"/>
              </a:rPr>
              <a:t> the other. One device sends out the inquiry request, and any device listening for such a request will respond with its address, and possibly its name and other information</a:t>
            </a:r>
            <a:r>
              <a:rPr lang="en-US" sz="2000" dirty="0" smtClean="0">
                <a:latin typeface="Times New Roman" pitchFamily="18" charset="0"/>
                <a:cs typeface="Times New Roman" pitchFamily="18" charset="0"/>
              </a:rPr>
              <a:t>.</a:t>
            </a:r>
          </a:p>
          <a:p>
            <a:pPr marL="571500" indent="-457200" algn="just">
              <a:buFont typeface="+mj-lt"/>
              <a:buAutoNum type="arabicPeriod"/>
            </a:pPr>
            <a:r>
              <a:rPr lang="en-US" sz="2000" b="1" dirty="0">
                <a:latin typeface="Times New Roman" pitchFamily="18" charset="0"/>
                <a:cs typeface="Times New Roman" pitchFamily="18" charset="0"/>
              </a:rPr>
              <a:t>Paging (Connecting)</a:t>
            </a:r>
            <a:r>
              <a:rPr lang="en-US" sz="2000" dirty="0">
                <a:latin typeface="Times New Roman" pitchFamily="18" charset="0"/>
                <a:cs typeface="Times New Roman" pitchFamily="18" charset="0"/>
              </a:rPr>
              <a:t> -- Paging is the process of forming a connection between two Bluetooth devices. Before this connection can be initiated, each device needs to know the address of the other (found in the inquiry process</a:t>
            </a:r>
            <a:r>
              <a:rPr lang="en-US" sz="2000" dirty="0" smtClean="0">
                <a:latin typeface="Times New Roman" pitchFamily="18" charset="0"/>
                <a:cs typeface="Times New Roman" pitchFamily="18" charset="0"/>
              </a:rPr>
              <a:t>).</a:t>
            </a:r>
          </a:p>
          <a:p>
            <a:pPr marL="571500" indent="-457200" algn="just">
              <a:buFont typeface="+mj-lt"/>
              <a:buAutoNum type="arabicPeriod"/>
            </a:pPr>
            <a:r>
              <a:rPr lang="en-US" sz="2000" b="1" dirty="0">
                <a:latin typeface="Times New Roman" pitchFamily="18" charset="0"/>
                <a:cs typeface="Times New Roman" pitchFamily="18" charset="0"/>
              </a:rPr>
              <a:t>Connection</a:t>
            </a:r>
            <a:r>
              <a:rPr lang="en-US" sz="2000" dirty="0">
                <a:latin typeface="Times New Roman" pitchFamily="18" charset="0"/>
                <a:cs typeface="Times New Roman" pitchFamily="18" charset="0"/>
              </a:rPr>
              <a:t> -- After a device has completed the paging process, it enters the connection state. While connected, a device can either be actively participating or it can be put into a low power sleep mode.</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66334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71500" indent="-457200" algn="just">
              <a:buFont typeface="+mj-lt"/>
              <a:buAutoNum type="alphaLcParenR"/>
            </a:pPr>
            <a:r>
              <a:rPr lang="en-US" sz="2000" b="1" dirty="0">
                <a:latin typeface="Times New Roman" pitchFamily="18" charset="0"/>
                <a:cs typeface="Times New Roman" pitchFamily="18" charset="0"/>
              </a:rPr>
              <a:t>Active Mode</a:t>
            </a:r>
            <a:r>
              <a:rPr lang="en-US" sz="2000" dirty="0">
                <a:latin typeface="Times New Roman" pitchFamily="18" charset="0"/>
                <a:cs typeface="Times New Roman" pitchFamily="18" charset="0"/>
              </a:rPr>
              <a:t> -- This is the regular connected mode, where the device is actively transmitting or receiving data.</a:t>
            </a:r>
          </a:p>
          <a:p>
            <a:pPr marL="571500" indent="-457200" algn="just">
              <a:buFont typeface="+mj-lt"/>
              <a:buAutoNum type="alphaLcParenR"/>
            </a:pPr>
            <a:r>
              <a:rPr lang="en-US" sz="2000" b="1" dirty="0">
                <a:latin typeface="Times New Roman" pitchFamily="18" charset="0"/>
                <a:cs typeface="Times New Roman" pitchFamily="18" charset="0"/>
              </a:rPr>
              <a:t>Sniff Mode</a:t>
            </a:r>
            <a:r>
              <a:rPr lang="en-US" sz="2000" dirty="0">
                <a:latin typeface="Times New Roman" pitchFamily="18" charset="0"/>
                <a:cs typeface="Times New Roman" pitchFamily="18" charset="0"/>
              </a:rPr>
              <a:t> -- This is a power-saving mode, where the device is less active. It'll sleep and only listen for transmissions at a set interval (e.g. every 100ms).</a:t>
            </a:r>
          </a:p>
          <a:p>
            <a:pPr marL="571500" indent="-457200" algn="just">
              <a:buFont typeface="+mj-lt"/>
              <a:buAutoNum type="alphaLcParenR"/>
            </a:pPr>
            <a:r>
              <a:rPr lang="en-US" sz="2000" b="1" dirty="0">
                <a:latin typeface="Times New Roman" pitchFamily="18" charset="0"/>
                <a:cs typeface="Times New Roman" pitchFamily="18" charset="0"/>
              </a:rPr>
              <a:t>Hold Mode</a:t>
            </a:r>
            <a:r>
              <a:rPr lang="en-US" sz="2000" dirty="0">
                <a:latin typeface="Times New Roman" pitchFamily="18" charset="0"/>
                <a:cs typeface="Times New Roman" pitchFamily="18" charset="0"/>
              </a:rPr>
              <a:t> -- Hold mode is a temporary, power-saving mode where a device sleeps for a defined period and then returns back to active mode when that interval has passed. The master can command a slave device to hold.</a:t>
            </a:r>
          </a:p>
          <a:p>
            <a:pPr marL="571500" indent="-457200" algn="just">
              <a:buFont typeface="+mj-lt"/>
              <a:buAutoNum type="alphaLcParenR"/>
            </a:pPr>
            <a:r>
              <a:rPr lang="en-US" sz="2000" b="1" dirty="0">
                <a:latin typeface="Times New Roman" pitchFamily="18" charset="0"/>
                <a:cs typeface="Times New Roman" pitchFamily="18" charset="0"/>
              </a:rPr>
              <a:t>Park Mode</a:t>
            </a:r>
            <a:r>
              <a:rPr lang="en-US" sz="2000" dirty="0">
                <a:latin typeface="Times New Roman" pitchFamily="18" charset="0"/>
                <a:cs typeface="Times New Roman" pitchFamily="18" charset="0"/>
              </a:rPr>
              <a:t> -- Park is the deepest of sleep modes. A master can command a slave to "park", and that slave will become inactive until the master tells it to wake back up.</a:t>
            </a:r>
          </a:p>
        </p:txBody>
      </p:sp>
    </p:spTree>
    <p:extLst>
      <p:ext uri="{BB962C8B-B14F-4D97-AF65-F5344CB8AC3E}">
        <p14:creationId xmlns:p14="http://schemas.microsoft.com/office/powerpoint/2010/main" val="15010992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481</TotalTime>
  <Words>1166</Words>
  <Application>Microsoft Office PowerPoint</Application>
  <PresentationFormat>On-screen Show (4:3)</PresentationFormat>
  <Paragraphs>129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 ROBOTIC VEHICLE CONTROLLED BY                                            VOICE COMMANDS</vt:lpstr>
      <vt:lpstr>1) Wireless Communication</vt:lpstr>
      <vt:lpstr>- Bluetooth Communication</vt:lpstr>
      <vt:lpstr>- What is Piconet?</vt:lpstr>
      <vt:lpstr>PowerPoint Presentation</vt:lpstr>
      <vt:lpstr>- Advantages &amp; Disadvantages of Bluetooth Communication</vt:lpstr>
      <vt:lpstr>PowerPoint Presentation</vt:lpstr>
      <vt:lpstr>- Connection Process</vt:lpstr>
      <vt:lpstr>PowerPoint Presentation</vt:lpstr>
      <vt:lpstr>PowerPoint Presentation</vt:lpstr>
      <vt:lpstr>2) Components used in the project</vt:lpstr>
      <vt:lpstr>Arduino Mega 2560 Card </vt:lpstr>
      <vt:lpstr>Leds</vt:lpstr>
      <vt:lpstr> Breadboard</vt:lpstr>
      <vt:lpstr>HC-05 Bluetooth Module </vt:lpstr>
      <vt:lpstr>DC Gearbox Motor  </vt:lpstr>
      <vt:lpstr>L298N Motor Driver </vt:lpstr>
      <vt:lpstr>PowerPoint Presentation</vt:lpstr>
      <vt:lpstr>PowerPoint Presentation</vt:lpstr>
      <vt:lpstr>5) Conclusion</vt:lpstr>
      <vt:lpstr>PowerPoint Presentation</vt:lpstr>
      <vt:lpstr>6)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VEHICLE CONTROLLED BY                                            VOICE COMMANDS</dc:title>
  <dc:creator>ARDA</dc:creator>
  <cp:lastModifiedBy>ARDA</cp:lastModifiedBy>
  <cp:revision>30</cp:revision>
  <dcterms:created xsi:type="dcterms:W3CDTF">2019-12-20T15:06:37Z</dcterms:created>
  <dcterms:modified xsi:type="dcterms:W3CDTF">2019-12-20T23:13:23Z</dcterms:modified>
</cp:coreProperties>
</file>