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Book Antiqu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jj/vSdDqbqGGj1qoTa5W1SD+Oj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4D666F-0B12-4CA5-8CDB-BC749626B130}">
  <a:tblStyle styleId="{FA4D666F-0B12-4CA5-8CDB-BC749626B130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58352EFB-B78A-4E9C-9755-16C5417FDBC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BookAntiqua-bold.fntdata"/><Relationship Id="rId23" Type="http://schemas.openxmlformats.org/officeDocument/2006/relationships/font" Target="fonts/BookAntiqu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BookAntiqua-boldItalic.fntdata"/><Relationship Id="rId25" Type="http://schemas.openxmlformats.org/officeDocument/2006/relationships/font" Target="fonts/BookAntiqua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ldf.ru/machine-learning-base-article" TargetMode="External"/><Relationship Id="rId3" Type="http://schemas.openxmlformats.org/officeDocument/2006/relationships/hyperlink" Target="https://vas3k.ru/blog/machine_learning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lexanderdyakonov.files.wordpress.com/2018/10/book_08_metrics_12_blog1.pdf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Пытаемся наилучшим образом построить прямую линию, объясняющую взаимодействие переменных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https://eldf.ru/machine-learning-base-article</a:t>
            </a:r>
            <a:r>
              <a:rPr lang="ru" sz="1800">
                <a:solidFill>
                  <a:srgbClr val="595959"/>
                </a:solidFill>
              </a:rPr>
              <a:t>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https://vas3k.ru/blog/machine_learning/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Но сначала Дерево решений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Дерево решений задает данным вопросы таким образом, чтобы лучше всего их разделить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Пример: Какую фигуру я загадал?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Нужно задать такие вопросы, чтобы: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снижать уровень неопределенности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приближаться к ответу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</a:rPr>
              <a:t>Вопросы: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ru" sz="1400">
                <a:solidFill>
                  <a:schemeClr val="dk1"/>
                </a:solidFill>
              </a:rPr>
              <a:t>Это геометрические фигуры? - не снижает неопределенность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ru" sz="1400">
                <a:solidFill>
                  <a:schemeClr val="dk1"/>
                </a:solidFill>
              </a:rPr>
              <a:t>Эта фигура красного цвета? - снижает, т.к. остается только 2 варианта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Принцип работы случайного леса заключается в том, что одновременно строятся несколько решающих деревьев, для каждого из которых выделяется своя подвыборка из данных для обучения. При этом каждая подвыборка содержит и уникальное количество признаков из исходных данных. Решающие деревья пытаются разбить данные в своей подвыборке, исходя из значений признаков. В конечном счете каждое дерево определяет свои правила фильтрации и согласно им разделяет данные по известным классам, что и является результатом работы решающего дерева. Таким образом, агрегируя прогнозы решающих деревьев, можно сформировать итоговый, который и будет являться результатом работы случайного леса.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https://alexanderdyakonov.files.wordpress.com/2018/10/book_08_metrics_12_blog1.pdf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 того, как алгоритм построен, возникает естественный вопрос: можно ли его улучшить? Для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этого надо уметь измерять качество (performance) работы алгоритма, чтобы было понятно, что улучшать.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343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2343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2343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2343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По обучающей выборке</a:t>
            </a:r>
            <a:endParaRPr>
              <a:solidFill>
                <a:schemeClr val="dk1"/>
              </a:solidFill>
            </a:endParaRPr>
          </a:p>
          <a:p>
            <a:pPr indent="0" lvl="0" marL="511175" rtl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алгоритм подогнан под эту выборку</a:t>
            </a:r>
            <a:endParaRPr sz="1000">
              <a:solidFill>
                <a:schemeClr val="dk1"/>
              </a:solidFill>
            </a:endParaRPr>
          </a:p>
          <a:p>
            <a:pPr indent="0" lvl="0" marL="511175" marR="5080" rtl="0" algn="l">
              <a:lnSpc>
                <a:spcPct val="119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при переобучении качество будет хорошим при отсутствии  обобщающей способности</a:t>
            </a:r>
            <a:endParaRPr sz="1000">
              <a:solidFill>
                <a:schemeClr val="dk1"/>
              </a:solidFill>
            </a:endParaRPr>
          </a:p>
          <a:p>
            <a:pPr indent="0" lvl="0" marL="234315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По отложенной выборке</a:t>
            </a:r>
            <a:endParaRPr>
              <a:solidFill>
                <a:schemeClr val="dk1"/>
              </a:solidFill>
            </a:endParaRPr>
          </a:p>
          <a:p>
            <a:pPr indent="0" lvl="0" marL="234315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 помощью кросс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ru">
                <a:solidFill>
                  <a:schemeClr val="dk1"/>
                </a:solidFill>
              </a:rPr>
              <a:t>валидации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400">
                <a:solidFill>
                  <a:schemeClr val="dk1"/>
                </a:solidFill>
              </a:rPr>
              <a:t>https://habr.com/ru/company/ods/blog/326418/#one-hot-encoding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400">
                <a:solidFill>
                  <a:schemeClr val="dk1"/>
                </a:solidFill>
              </a:rPr>
              <a:t>Dummy кодирование - значение категорий становятся признаками со значениями 1 и 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про хэширование - https://habr.com/ru/company/ods/blog/326418/#one-hot-encoding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871218" rtl="0" algn="l">
              <a:lnSpc>
                <a:spcPct val="101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Выборка разбивается на две части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ru">
                <a:solidFill>
                  <a:schemeClr val="dk1"/>
                </a:solidFill>
              </a:rPr>
              <a:t>обучающую и  валидационную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 каком соотношении разбивать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89560" marR="151130" rtl="0" algn="l">
              <a:lnSpc>
                <a:spcPct val="102699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Если обучающая выборка маленькая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ru">
                <a:solidFill>
                  <a:schemeClr val="dk1"/>
                </a:solidFill>
              </a:rPr>
              <a:t>то оценка качества будет слишком пессимистичной</a:t>
            </a:r>
            <a:endParaRPr>
              <a:solidFill>
                <a:schemeClr val="dk1"/>
              </a:solidFill>
            </a:endParaRPr>
          </a:p>
          <a:p>
            <a:pPr indent="0" lvl="0" marL="289560" marR="114300" rtl="0" algn="l">
              <a:lnSpc>
                <a:spcPct val="102699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Если валидационная выборка маленькая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ru">
                <a:solidFill>
                  <a:schemeClr val="dk1"/>
                </a:solidFill>
              </a:rPr>
              <a:t>то оценка будет неточной</a:t>
            </a:r>
            <a:endParaRPr>
              <a:solidFill>
                <a:schemeClr val="dk1"/>
              </a:solidFill>
            </a:endParaRPr>
          </a:p>
          <a:p>
            <a:pPr indent="0" lvl="0" marL="28956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Типичный выбор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70/30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Проблемы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89560" marR="67310" rtl="0" algn="l">
              <a:lnSpc>
                <a:spcPct val="102699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Результат сильно зависит от разбиения — каждый объект  участвует или только в обучении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ru">
                <a:solidFill>
                  <a:schemeClr val="dk1"/>
                </a:solidFill>
              </a:rPr>
              <a:t>или только в валидации</a:t>
            </a:r>
            <a:endParaRPr>
              <a:solidFill>
                <a:schemeClr val="dk1"/>
              </a:solidFill>
            </a:endParaRPr>
          </a:p>
          <a:p>
            <a:pPr indent="0" lvl="0" marL="289560" marR="5080" rtl="0" algn="l">
              <a:lnSpc>
                <a:spcPct val="102699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Если сравнивать много моделей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ru">
                <a:solidFill>
                  <a:schemeClr val="dk1"/>
                </a:solidFill>
              </a:rPr>
              <a:t>то есть риск подгонки под  конкретную валидационную выборку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138475"/>
            <a:ext cx="85206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rPr lang="ru" sz="4000"/>
              <a:t>Introduction to Data Analysis with Python  </a:t>
            </a:r>
            <a:endParaRPr sz="4000"/>
          </a:p>
        </p:txBody>
      </p:sp>
      <p:pic>
        <p:nvPicPr>
          <p:cNvPr id="55" name="Google Shape;5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356" y="1330675"/>
            <a:ext cx="2355094" cy="2355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156" y="1457719"/>
            <a:ext cx="2228081" cy="222808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>
            <p:ph type="ctrTitle"/>
          </p:nvPr>
        </p:nvSpPr>
        <p:spPr>
          <a:xfrm>
            <a:off x="3861000" y="4493800"/>
            <a:ext cx="1422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ru" sz="2000"/>
              <a:t>April 2022</a:t>
            </a:r>
            <a:endParaRPr sz="2000"/>
          </a:p>
        </p:txBody>
      </p:sp>
      <p:sp>
        <p:nvSpPr>
          <p:cNvPr id="58" name="Google Shape;58;p1"/>
          <p:cNvSpPr txBox="1"/>
          <p:nvPr>
            <p:ph type="ctrTitle"/>
          </p:nvPr>
        </p:nvSpPr>
        <p:spPr>
          <a:xfrm>
            <a:off x="311700" y="3970425"/>
            <a:ext cx="27654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ru" sz="1500"/>
              <a:t>Dorzhiev Ardan Sayanovich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ru" sz="1500"/>
              <a:t>Data Analyst</a:t>
            </a:r>
            <a:endParaRPr sz="1500"/>
          </a:p>
        </p:txBody>
      </p:sp>
      <p:pic>
        <p:nvPicPr>
          <p:cNvPr id="59" name="Google Shape;5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602" y="1105488"/>
            <a:ext cx="2024993" cy="28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type="title"/>
          </p:nvPr>
        </p:nvSpPr>
        <p:spPr>
          <a:xfrm>
            <a:off x="311700" y="2049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20"/>
              <a:t>Basic Algorithms for Regression tasks</a:t>
            </a:r>
            <a:endParaRPr sz="33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>
            <p:ph type="title"/>
          </p:nvPr>
        </p:nvSpPr>
        <p:spPr>
          <a:xfrm>
            <a:off x="231950" y="116100"/>
            <a:ext cx="665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Linear Regression</a:t>
            </a:r>
            <a:endParaRPr/>
          </a:p>
        </p:txBody>
      </p:sp>
      <p:pic>
        <p:nvPicPr>
          <p:cNvPr id="195" name="Google Shape;1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425" y="2370725"/>
            <a:ext cx="169607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"/>
          <p:cNvSpPr txBox="1"/>
          <p:nvPr>
            <p:ph idx="1" type="body"/>
          </p:nvPr>
        </p:nvSpPr>
        <p:spPr>
          <a:xfrm>
            <a:off x="103675" y="894350"/>
            <a:ext cx="4371900" cy="15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</a:rPr>
              <a:t>y is the target variable that we predict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400">
                <a:solidFill>
                  <a:srgbClr val="000000"/>
                </a:solidFill>
              </a:rPr>
              <a:t>x - feature - explanatory variable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400">
                <a:solidFill>
                  <a:srgbClr val="000000"/>
                </a:solidFill>
              </a:rPr>
              <a:t>The equation below is a way to model the relationship between "y" and "x"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97" name="Google Shape;197;p10"/>
          <p:cNvSpPr txBox="1"/>
          <p:nvPr>
            <p:ph idx="1" type="body"/>
          </p:nvPr>
        </p:nvSpPr>
        <p:spPr>
          <a:xfrm>
            <a:off x="156375" y="3030325"/>
            <a:ext cx="3831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28571"/>
              <a:buNone/>
            </a:pPr>
            <a:r>
              <a:rPr b="1" lang="ru" sz="1400">
                <a:solidFill>
                  <a:srgbClr val="000000"/>
                </a:solidFill>
              </a:rPr>
              <a:t>Purpose</a:t>
            </a:r>
            <a:r>
              <a:rPr lang="ru" sz="1400">
                <a:solidFill>
                  <a:srgbClr val="000000"/>
                </a:solidFill>
              </a:rPr>
              <a:t>: to find out the weights (w) of the equation to describe the relationship between "y" and "x"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1277925" y="3934575"/>
            <a:ext cx="1587900" cy="75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X is </a:t>
            </a:r>
            <a:r>
              <a:rPr lang="ru"/>
              <a:t>1 feature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025" y="894350"/>
            <a:ext cx="4975699" cy="30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type="title"/>
          </p:nvPr>
        </p:nvSpPr>
        <p:spPr>
          <a:xfrm>
            <a:off x="202050" y="155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Multiple Linear Regression</a:t>
            </a:r>
            <a:endParaRPr/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675" y="1978688"/>
            <a:ext cx="33813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1"/>
          <p:cNvSpPr/>
          <p:nvPr/>
        </p:nvSpPr>
        <p:spPr>
          <a:xfrm>
            <a:off x="440425" y="3061238"/>
            <a:ext cx="3381300" cy="82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Several features</a:t>
            </a: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Хi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800" y="881075"/>
            <a:ext cx="4693800" cy="35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>
            <p:ph type="title"/>
          </p:nvPr>
        </p:nvSpPr>
        <p:spPr>
          <a:xfrm>
            <a:off x="311700" y="155975"/>
            <a:ext cx="345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ru"/>
              <a:t>D</a:t>
            </a:r>
            <a:r>
              <a:rPr lang="ru"/>
              <a:t>ecision tree</a:t>
            </a:r>
            <a:endParaRPr/>
          </a:p>
        </p:txBody>
      </p:sp>
      <p:sp>
        <p:nvSpPr>
          <p:cNvPr id="213" name="Google Shape;213;p12"/>
          <p:cNvSpPr txBox="1"/>
          <p:nvPr>
            <p:ph idx="1" type="body"/>
          </p:nvPr>
        </p:nvSpPr>
        <p:spPr>
          <a:xfrm>
            <a:off x="124350" y="845975"/>
            <a:ext cx="45114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</a:rPr>
              <a:t>A decision tree asks the given questions in a way that best separates them.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</a:rPr>
              <a:t>Example: What figure did I think of?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14" name="Google Shape;214;p12"/>
          <p:cNvSpPr/>
          <p:nvPr/>
        </p:nvSpPr>
        <p:spPr>
          <a:xfrm>
            <a:off x="5397125" y="610000"/>
            <a:ext cx="2625000" cy="51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Does the figure have corners?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2"/>
          <p:cNvSpPr/>
          <p:nvPr/>
        </p:nvSpPr>
        <p:spPr>
          <a:xfrm>
            <a:off x="5090063" y="2236625"/>
            <a:ext cx="1734600" cy="28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Is the figure red?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2"/>
          <p:cNvSpPr/>
          <p:nvPr/>
        </p:nvSpPr>
        <p:spPr>
          <a:xfrm>
            <a:off x="6511200" y="3426475"/>
            <a:ext cx="1794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Does the figure have 4 corners?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2"/>
          <p:cNvSpPr/>
          <p:nvPr/>
        </p:nvSpPr>
        <p:spPr>
          <a:xfrm>
            <a:off x="750300" y="2282675"/>
            <a:ext cx="456000" cy="340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1335750" y="2235175"/>
            <a:ext cx="398700" cy="387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2"/>
          <p:cNvSpPr/>
          <p:nvPr/>
        </p:nvSpPr>
        <p:spPr>
          <a:xfrm>
            <a:off x="1903775" y="2235275"/>
            <a:ext cx="456000" cy="387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2529100" y="2235275"/>
            <a:ext cx="456000" cy="387600"/>
          </a:xfrm>
          <a:prstGeom prst="diamond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2"/>
          <p:cNvSpPr txBox="1"/>
          <p:nvPr>
            <p:ph idx="1" type="body"/>
          </p:nvPr>
        </p:nvSpPr>
        <p:spPr>
          <a:xfrm>
            <a:off x="124350" y="2801050"/>
            <a:ext cx="38310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You need to ask questions such as: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reduce the level of uncertainty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approach the answer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22" name="Google Shape;222;p12"/>
          <p:cNvSpPr txBox="1"/>
          <p:nvPr>
            <p:ph idx="1" type="body"/>
          </p:nvPr>
        </p:nvSpPr>
        <p:spPr>
          <a:xfrm>
            <a:off x="216275" y="3880475"/>
            <a:ext cx="67215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</a:rPr>
              <a:t>Questions</a:t>
            </a:r>
            <a:r>
              <a:rPr lang="ru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arenR"/>
            </a:pPr>
            <a:r>
              <a:rPr lang="ru" sz="1400">
                <a:solidFill>
                  <a:srgbClr val="000000"/>
                </a:solidFill>
              </a:rPr>
              <a:t>Are they geometric shapes? - does not reduce uncertainty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arenR"/>
            </a:pPr>
            <a:r>
              <a:rPr lang="ru" sz="1400">
                <a:solidFill>
                  <a:srgbClr val="000000"/>
                </a:solidFill>
              </a:rPr>
              <a:t>Is this figure red? - reduces, because only 2 options left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23" name="Google Shape;223;p12"/>
          <p:cNvSpPr txBox="1"/>
          <p:nvPr/>
        </p:nvSpPr>
        <p:spPr>
          <a:xfrm>
            <a:off x="5961350" y="155975"/>
            <a:ext cx="17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Decision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4871650" y="1226300"/>
            <a:ext cx="456000" cy="340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2"/>
          <p:cNvSpPr/>
          <p:nvPr/>
        </p:nvSpPr>
        <p:spPr>
          <a:xfrm>
            <a:off x="5397125" y="1202600"/>
            <a:ext cx="456000" cy="387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2"/>
          <p:cNvSpPr/>
          <p:nvPr/>
        </p:nvSpPr>
        <p:spPr>
          <a:xfrm>
            <a:off x="5962625" y="1202600"/>
            <a:ext cx="456000" cy="387600"/>
          </a:xfrm>
          <a:prstGeom prst="diamond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8504400" y="1240075"/>
            <a:ext cx="398700" cy="3876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4506488" y="2760113"/>
            <a:ext cx="456000" cy="387600"/>
          </a:xfrm>
          <a:prstGeom prst="diamond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5275550" y="2783825"/>
            <a:ext cx="456000" cy="340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/>
          <p:nvPr/>
        </p:nvSpPr>
        <p:spPr>
          <a:xfrm>
            <a:off x="8148050" y="2550925"/>
            <a:ext cx="456000" cy="387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2"/>
          <p:cNvSpPr/>
          <p:nvPr/>
        </p:nvSpPr>
        <p:spPr>
          <a:xfrm>
            <a:off x="8646000" y="4083063"/>
            <a:ext cx="456000" cy="387600"/>
          </a:xfrm>
          <a:prstGeom prst="diamond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2"/>
          <p:cNvSpPr/>
          <p:nvPr/>
        </p:nvSpPr>
        <p:spPr>
          <a:xfrm>
            <a:off x="5902413" y="3906675"/>
            <a:ext cx="456000" cy="340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2"/>
          <p:cNvCxnSpPr>
            <a:stCxn id="214" idx="1"/>
            <a:endCxn id="224" idx="1"/>
          </p:cNvCxnSpPr>
          <p:nvPr/>
        </p:nvCxnSpPr>
        <p:spPr>
          <a:xfrm flipH="1">
            <a:off x="4985525" y="868300"/>
            <a:ext cx="411600" cy="528000"/>
          </a:xfrm>
          <a:prstGeom prst="bentConnector3">
            <a:avLst>
              <a:gd fmla="val 185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12"/>
          <p:cNvCxnSpPr>
            <a:stCxn id="214" idx="3"/>
            <a:endCxn id="227" idx="1"/>
          </p:cNvCxnSpPr>
          <p:nvPr/>
        </p:nvCxnSpPr>
        <p:spPr>
          <a:xfrm>
            <a:off x="8022125" y="868300"/>
            <a:ext cx="540600" cy="4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12"/>
          <p:cNvCxnSpPr/>
          <p:nvPr/>
        </p:nvCxnSpPr>
        <p:spPr>
          <a:xfrm>
            <a:off x="7101200" y="2423950"/>
            <a:ext cx="863400" cy="2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12"/>
          <p:cNvCxnSpPr/>
          <p:nvPr/>
        </p:nvCxnSpPr>
        <p:spPr>
          <a:xfrm>
            <a:off x="8330850" y="3962475"/>
            <a:ext cx="2898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12"/>
          <p:cNvCxnSpPr/>
          <p:nvPr/>
        </p:nvCxnSpPr>
        <p:spPr>
          <a:xfrm flipH="1">
            <a:off x="4369175" y="2382313"/>
            <a:ext cx="645900" cy="539400"/>
          </a:xfrm>
          <a:prstGeom prst="bentConnector3">
            <a:avLst>
              <a:gd fmla="val 1371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12"/>
          <p:cNvCxnSpPr/>
          <p:nvPr/>
        </p:nvCxnSpPr>
        <p:spPr>
          <a:xfrm flipH="1">
            <a:off x="6241950" y="3661575"/>
            <a:ext cx="169800" cy="2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12"/>
          <p:cNvSpPr/>
          <p:nvPr/>
        </p:nvSpPr>
        <p:spPr>
          <a:xfrm>
            <a:off x="5582100" y="1784275"/>
            <a:ext cx="289800" cy="34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2"/>
          <p:cNvSpPr/>
          <p:nvPr/>
        </p:nvSpPr>
        <p:spPr>
          <a:xfrm rot="-3261120">
            <a:off x="5582092" y="3332200"/>
            <a:ext cx="289806" cy="34009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8292300" y="787950"/>
            <a:ext cx="5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7409550" y="2201238"/>
            <a:ext cx="5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8504400" y="3682875"/>
            <a:ext cx="5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4779550" y="404425"/>
            <a:ext cx="5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4363775" y="2023750"/>
            <a:ext cx="5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5916575" y="3461575"/>
            <a:ext cx="5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/>
          <p:nvPr>
            <p:ph type="title"/>
          </p:nvPr>
        </p:nvSpPr>
        <p:spPr>
          <a:xfrm>
            <a:off x="311700" y="155975"/>
            <a:ext cx="345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Random Forest</a:t>
            </a:r>
            <a:endParaRPr/>
          </a:p>
        </p:txBody>
      </p:sp>
      <p:sp>
        <p:nvSpPr>
          <p:cNvPr id="252" name="Google Shape;252;p13"/>
          <p:cNvSpPr txBox="1"/>
          <p:nvPr>
            <p:ph idx="1" type="body"/>
          </p:nvPr>
        </p:nvSpPr>
        <p:spPr>
          <a:xfrm>
            <a:off x="103675" y="804625"/>
            <a:ext cx="56427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ru" sz="1400">
                <a:solidFill>
                  <a:srgbClr val="000000"/>
                </a:solidFill>
              </a:rPr>
              <a:t>A random forest is a group (ensemble) of decision trees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53" name="Google Shape;253;p13"/>
          <p:cNvSpPr txBox="1"/>
          <p:nvPr>
            <p:ph idx="1" type="body"/>
          </p:nvPr>
        </p:nvSpPr>
        <p:spPr>
          <a:xfrm>
            <a:off x="103675" y="1351875"/>
            <a:ext cx="3035400" cy="20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</a:rPr>
              <a:t>Each tree has its own sample size and feature set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</a:rPr>
              <a:t>Each tree makes a prediction on its own sample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400">
                <a:solidFill>
                  <a:srgbClr val="000000"/>
                </a:solidFill>
              </a:rPr>
              <a:t>The final forecast of the forest is the average of the responses of its trees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54" name="Google Shape;254;p13"/>
          <p:cNvSpPr txBox="1"/>
          <p:nvPr/>
        </p:nvSpPr>
        <p:spPr>
          <a:xfrm>
            <a:off x="5354300" y="1351875"/>
            <a:ext cx="144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3 </a:t>
            </a:r>
            <a:r>
              <a:rPr lang="ru">
                <a:solidFill>
                  <a:schemeClr val="dk1"/>
                </a:solidFill>
              </a:rPr>
              <a:t>Trees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13"/>
          <p:cNvCxnSpPr/>
          <p:nvPr/>
        </p:nvCxnSpPr>
        <p:spPr>
          <a:xfrm>
            <a:off x="3716293" y="2405050"/>
            <a:ext cx="0" cy="45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13"/>
          <p:cNvCxnSpPr/>
          <p:nvPr/>
        </p:nvCxnSpPr>
        <p:spPr>
          <a:xfrm flipH="1">
            <a:off x="3351793" y="2863411"/>
            <a:ext cx="364500" cy="41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13"/>
          <p:cNvCxnSpPr/>
          <p:nvPr/>
        </p:nvCxnSpPr>
        <p:spPr>
          <a:xfrm>
            <a:off x="3716293" y="2861974"/>
            <a:ext cx="366600" cy="4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13"/>
          <p:cNvCxnSpPr/>
          <p:nvPr/>
        </p:nvCxnSpPr>
        <p:spPr>
          <a:xfrm>
            <a:off x="8224580" y="2405038"/>
            <a:ext cx="0" cy="45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13"/>
          <p:cNvCxnSpPr/>
          <p:nvPr/>
        </p:nvCxnSpPr>
        <p:spPr>
          <a:xfrm flipH="1">
            <a:off x="7860080" y="2863399"/>
            <a:ext cx="364500" cy="41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13"/>
          <p:cNvCxnSpPr/>
          <p:nvPr/>
        </p:nvCxnSpPr>
        <p:spPr>
          <a:xfrm>
            <a:off x="8224580" y="2861962"/>
            <a:ext cx="366600" cy="4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13"/>
          <p:cNvCxnSpPr/>
          <p:nvPr/>
        </p:nvCxnSpPr>
        <p:spPr>
          <a:xfrm>
            <a:off x="6110393" y="2233975"/>
            <a:ext cx="0" cy="45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13"/>
          <p:cNvCxnSpPr/>
          <p:nvPr/>
        </p:nvCxnSpPr>
        <p:spPr>
          <a:xfrm flipH="1">
            <a:off x="5745893" y="2692336"/>
            <a:ext cx="364500" cy="41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13"/>
          <p:cNvCxnSpPr/>
          <p:nvPr/>
        </p:nvCxnSpPr>
        <p:spPr>
          <a:xfrm>
            <a:off x="6110393" y="2690899"/>
            <a:ext cx="366600" cy="4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64" name="Google Shape;264;p13"/>
          <p:cNvGraphicFramePr/>
          <p:nvPr/>
        </p:nvGraphicFramePr>
        <p:xfrm>
          <a:off x="3103075" y="357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{58352EFB-B78A-4E9C-9755-16C5417FDBCB}</a:tableStyleId>
              </a:tblPr>
              <a:tblGrid>
                <a:gridCol w="459050"/>
                <a:gridCol w="459050"/>
                <a:gridCol w="459050"/>
              </a:tblGrid>
              <a:tr h="40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/>
                        <a:t>F</a:t>
                      </a:r>
                      <a:r>
                        <a:rPr lang="ru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ru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ru" sz="1100" u="none" cap="none" strike="noStrike"/>
                        <a:t>15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5" name="Google Shape;265;p13"/>
          <p:cNvGraphicFramePr/>
          <p:nvPr/>
        </p:nvGraphicFramePr>
        <p:xfrm>
          <a:off x="7477213" y="359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{58352EFB-B78A-4E9C-9755-16C5417FDBCB}</a:tableStyleId>
              </a:tblPr>
              <a:tblGrid>
                <a:gridCol w="400875"/>
                <a:gridCol w="400875"/>
                <a:gridCol w="400875"/>
                <a:gridCol w="400875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/>
                        <a:t>F</a:t>
                      </a:r>
                      <a:r>
                        <a:rPr lang="ru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/>
                        <a:t>F</a:t>
                      </a:r>
                      <a:r>
                        <a:rPr lang="ru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/>
                        <a:t>F</a:t>
                      </a:r>
                      <a:r>
                        <a:rPr lang="ru" sz="1100" u="none" cap="none" strike="noStrike"/>
                        <a:t>6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/>
                        <a:t>F</a:t>
                      </a:r>
                      <a:r>
                        <a:rPr lang="ru" sz="1100" u="none" cap="none" strike="noStrike"/>
                        <a:t>8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6" name="Google Shape;266;p13"/>
          <p:cNvGraphicFramePr/>
          <p:nvPr/>
        </p:nvGraphicFramePr>
        <p:xfrm>
          <a:off x="4593763" y="340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{58352EFB-B78A-4E9C-9755-16C5417FDBCB}</a:tableStyleId>
              </a:tblPr>
              <a:tblGrid>
                <a:gridCol w="461650"/>
                <a:gridCol w="461650"/>
                <a:gridCol w="461650"/>
                <a:gridCol w="461650"/>
                <a:gridCol w="461650"/>
                <a:gridCol w="461650"/>
              </a:tblGrid>
              <a:tr h="40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ru" sz="1100" u="none" cap="none" strike="noStrike"/>
                        <a:t>13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ru" sz="1100" u="none" cap="none" strike="noStrike"/>
                        <a:t>10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ru" sz="1100" u="none" cap="none" strike="noStrike"/>
                        <a:t>14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ru" sz="1100" u="none" cap="none" strike="noStrike"/>
                        <a:t>7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ru" sz="11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ru" sz="1100" u="none" cap="none" strike="noStrike"/>
                        <a:t>11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7" name="Google Shape;267;p13"/>
          <p:cNvSpPr/>
          <p:nvPr/>
        </p:nvSpPr>
        <p:spPr>
          <a:xfrm rot="-5400000">
            <a:off x="5831300" y="-637925"/>
            <a:ext cx="488400" cy="5233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/>
          <p:nvPr>
            <p:ph type="title"/>
          </p:nvPr>
        </p:nvSpPr>
        <p:spPr>
          <a:xfrm>
            <a:off x="212025" y="155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Evaluation of ML Algorithms in Regression tasks</a:t>
            </a:r>
            <a:endParaRPr/>
          </a:p>
        </p:txBody>
      </p:sp>
      <p:pic>
        <p:nvPicPr>
          <p:cNvPr id="273" name="Google Shape;2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056" y="1407075"/>
            <a:ext cx="1843194" cy="64514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5"/>
          <p:cNvSpPr txBox="1"/>
          <p:nvPr/>
        </p:nvSpPr>
        <p:spPr>
          <a:xfrm>
            <a:off x="290477" y="878750"/>
            <a:ext cx="30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MAE – Mean Absolute Error: 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475" y="2571762"/>
            <a:ext cx="1992200" cy="73603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5"/>
          <p:cNvSpPr txBox="1"/>
          <p:nvPr/>
        </p:nvSpPr>
        <p:spPr>
          <a:xfrm>
            <a:off x="212025" y="2115000"/>
            <a:ext cx="29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MSE - Mean Squared Error: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" name="Google Shape;2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488" y="4158250"/>
            <a:ext cx="253696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5"/>
          <p:cNvSpPr txBox="1"/>
          <p:nvPr/>
        </p:nvSpPr>
        <p:spPr>
          <a:xfrm>
            <a:off x="212025" y="3578525"/>
            <a:ext cx="30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RMSE – Root Mean Squared Error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83850" y="3977225"/>
            <a:ext cx="2374099" cy="9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5"/>
          <p:cNvSpPr txBox="1"/>
          <p:nvPr/>
        </p:nvSpPr>
        <p:spPr>
          <a:xfrm>
            <a:off x="3864300" y="3678200"/>
            <a:ext cx="32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coefficient of determination</a:t>
            </a:r>
            <a:r>
              <a:rPr b="1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(R^2):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1" name="Google Shape;2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1677" y="881050"/>
            <a:ext cx="4797454" cy="26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>
            <p:ph type="title"/>
          </p:nvPr>
        </p:nvSpPr>
        <p:spPr>
          <a:xfrm>
            <a:off x="311700" y="255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/>
              <a:t>Practice - House price prediction</a:t>
            </a:r>
            <a:endParaRPr sz="2420"/>
          </a:p>
        </p:txBody>
      </p:sp>
      <p:pic>
        <p:nvPicPr>
          <p:cNvPr id="287" name="Google Shape;2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00" y="962575"/>
            <a:ext cx="6098206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7506" y="255525"/>
            <a:ext cx="2355094" cy="2355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7506" y="2465244"/>
            <a:ext cx="2228081" cy="2228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65925"/>
            <a:ext cx="590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Pipeline of </a:t>
            </a:r>
            <a:r>
              <a:rPr lang="ru"/>
              <a:t>ML models </a:t>
            </a:r>
            <a:r>
              <a:rPr lang="ru"/>
              <a:t>designing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416050" y="782396"/>
            <a:ext cx="15849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R</a:t>
            </a:r>
            <a:r>
              <a:rPr lang="ru"/>
              <a:t>aw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470150" y="1299238"/>
            <a:ext cx="1584900" cy="30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Data cleaning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182000" y="1754452"/>
            <a:ext cx="2161200" cy="30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Preparing data samples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058252" y="2300425"/>
            <a:ext cx="2408700" cy="51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Training models and determine the optimal 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927200" y="813438"/>
            <a:ext cx="670800" cy="33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000938" y="3057292"/>
            <a:ext cx="2523300" cy="65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S</a:t>
            </a:r>
            <a:r>
              <a:rPr lang="ru"/>
              <a:t>election of features and model hyperparameters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6470150" y="3974301"/>
            <a:ext cx="1584900" cy="26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Model evaluation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5903000" y="4538688"/>
            <a:ext cx="2719200" cy="33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Forecast on test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14"/>
          <p:cNvCxnSpPr>
            <a:stCxn id="65" idx="3"/>
            <a:endCxn id="69" idx="1"/>
          </p:cNvCxnSpPr>
          <p:nvPr/>
        </p:nvCxnSpPr>
        <p:spPr>
          <a:xfrm>
            <a:off x="6000950" y="979196"/>
            <a:ext cx="92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p14"/>
          <p:cNvCxnSpPr>
            <a:stCxn id="69" idx="2"/>
            <a:endCxn id="66" idx="0"/>
          </p:cNvCxnSpPr>
          <p:nvPr/>
        </p:nvCxnSpPr>
        <p:spPr>
          <a:xfrm>
            <a:off x="7262600" y="1144938"/>
            <a:ext cx="0" cy="1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" name="Google Shape;75;p14"/>
          <p:cNvCxnSpPr>
            <a:stCxn id="66" idx="2"/>
            <a:endCxn id="67" idx="0"/>
          </p:cNvCxnSpPr>
          <p:nvPr/>
        </p:nvCxnSpPr>
        <p:spPr>
          <a:xfrm>
            <a:off x="7262600" y="1600138"/>
            <a:ext cx="0" cy="1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" name="Google Shape;76;p14"/>
          <p:cNvCxnSpPr>
            <a:stCxn id="67" idx="2"/>
            <a:endCxn id="68" idx="0"/>
          </p:cNvCxnSpPr>
          <p:nvPr/>
        </p:nvCxnSpPr>
        <p:spPr>
          <a:xfrm>
            <a:off x="7262600" y="2055352"/>
            <a:ext cx="0" cy="2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" name="Google Shape;77;p14"/>
          <p:cNvCxnSpPr>
            <a:stCxn id="68" idx="2"/>
            <a:endCxn id="70" idx="0"/>
          </p:cNvCxnSpPr>
          <p:nvPr/>
        </p:nvCxnSpPr>
        <p:spPr>
          <a:xfrm>
            <a:off x="7262602" y="2812225"/>
            <a:ext cx="0" cy="2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" name="Google Shape;78;p14"/>
          <p:cNvCxnSpPr>
            <a:stCxn id="70" idx="2"/>
            <a:endCxn id="71" idx="0"/>
          </p:cNvCxnSpPr>
          <p:nvPr/>
        </p:nvCxnSpPr>
        <p:spPr>
          <a:xfrm>
            <a:off x="7262588" y="3707692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p14"/>
          <p:cNvCxnSpPr>
            <a:stCxn id="71" idx="2"/>
            <a:endCxn id="72" idx="0"/>
          </p:cNvCxnSpPr>
          <p:nvPr/>
        </p:nvCxnSpPr>
        <p:spPr>
          <a:xfrm>
            <a:off x="7262600" y="4242501"/>
            <a:ext cx="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" name="Google Shape;80;p14"/>
          <p:cNvCxnSpPr>
            <a:stCxn id="71" idx="1"/>
            <a:endCxn id="70" idx="1"/>
          </p:cNvCxnSpPr>
          <p:nvPr/>
        </p:nvCxnSpPr>
        <p:spPr>
          <a:xfrm rot="10800000">
            <a:off x="6000950" y="3382401"/>
            <a:ext cx="469200" cy="726000"/>
          </a:xfrm>
          <a:prstGeom prst="bentConnector3">
            <a:avLst>
              <a:gd fmla="val 1507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1" name="Google Shape;81;p14"/>
          <p:cNvCxnSpPr>
            <a:stCxn id="71" idx="1"/>
            <a:endCxn id="68" idx="1"/>
          </p:cNvCxnSpPr>
          <p:nvPr/>
        </p:nvCxnSpPr>
        <p:spPr>
          <a:xfrm rot="10800000">
            <a:off x="6058250" y="2556201"/>
            <a:ext cx="411900" cy="1552200"/>
          </a:xfrm>
          <a:prstGeom prst="bentConnector3">
            <a:avLst>
              <a:gd fmla="val 2892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" name="Google Shape;82;p14"/>
          <p:cNvCxnSpPr>
            <a:endCxn id="66" idx="1"/>
          </p:cNvCxnSpPr>
          <p:nvPr/>
        </p:nvCxnSpPr>
        <p:spPr>
          <a:xfrm flipH="1" rot="5400000">
            <a:off x="5141000" y="2778838"/>
            <a:ext cx="2677200" cy="18900"/>
          </a:xfrm>
          <a:prstGeom prst="bentConnector4">
            <a:avLst>
              <a:gd fmla="val 749" name="adj1"/>
              <a:gd fmla="val 864881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" name="Google Shape;83;p14"/>
          <p:cNvCxnSpPr/>
          <p:nvPr/>
        </p:nvCxnSpPr>
        <p:spPr>
          <a:xfrm flipH="1" rot="10800000">
            <a:off x="2824425" y="1001575"/>
            <a:ext cx="1407600" cy="43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med" w="med" type="none"/>
          </a:ln>
        </p:spPr>
      </p:cxn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25" y="1303213"/>
            <a:ext cx="4510874" cy="326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241925" y="277950"/>
            <a:ext cx="349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</a:t>
            </a:r>
            <a:r>
              <a:rPr lang="ru"/>
              <a:t>ata is not perfect</a:t>
            </a:r>
            <a:endParaRPr/>
          </a:p>
        </p:txBody>
      </p:sp>
      <p:graphicFrame>
        <p:nvGraphicFramePr>
          <p:cNvPr id="90" name="Google Shape;90;p2"/>
          <p:cNvGraphicFramePr/>
          <p:nvPr/>
        </p:nvGraphicFramePr>
        <p:xfrm>
          <a:off x="2577511" y="20246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{FA4D666F-0B12-4CA5-8CDB-BC749626B130}</a:tableStyleId>
              </a:tblPr>
              <a:tblGrid>
                <a:gridCol w="872250"/>
                <a:gridCol w="679275"/>
                <a:gridCol w="1059175"/>
                <a:gridCol w="1268575"/>
                <a:gridCol w="1471300"/>
              </a:tblGrid>
              <a:tr h="34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Salary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Education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Returned the loan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Msc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70000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Msc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100000000</a:t>
                      </a:r>
                      <a:endParaRPr sz="11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Kzn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40000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ru" sz="11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endParaRPr sz="11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Spb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80000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 sz="10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40000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Ekb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19973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2"/>
          <p:cNvSpPr/>
          <p:nvPr/>
        </p:nvSpPr>
        <p:spPr>
          <a:xfrm>
            <a:off x="4418550" y="4463163"/>
            <a:ext cx="1522500" cy="5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Missing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2"/>
          <p:cNvCxnSpPr>
            <a:stCxn id="91" idx="0"/>
          </p:cNvCxnSpPr>
          <p:nvPr/>
        </p:nvCxnSpPr>
        <p:spPr>
          <a:xfrm rot="10800000">
            <a:off x="3988500" y="3789963"/>
            <a:ext cx="1191300" cy="6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"/>
          <p:cNvSpPr/>
          <p:nvPr/>
        </p:nvSpPr>
        <p:spPr>
          <a:xfrm>
            <a:off x="683425" y="3944463"/>
            <a:ext cx="1522500" cy="5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Messed up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2"/>
          <p:cNvCxnSpPr>
            <a:stCxn id="93" idx="0"/>
          </p:cNvCxnSpPr>
          <p:nvPr/>
        </p:nvCxnSpPr>
        <p:spPr>
          <a:xfrm flipH="1" rot="10800000">
            <a:off x="1444675" y="3425763"/>
            <a:ext cx="1316400" cy="5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2"/>
          <p:cNvSpPr/>
          <p:nvPr/>
        </p:nvSpPr>
        <p:spPr>
          <a:xfrm>
            <a:off x="727125" y="2315196"/>
            <a:ext cx="1316400" cy="35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A</a:t>
            </a:r>
            <a:r>
              <a:rPr lang="ru"/>
              <a:t>nomalies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2"/>
          <p:cNvCxnSpPr>
            <a:stCxn id="95" idx="3"/>
          </p:cNvCxnSpPr>
          <p:nvPr/>
        </p:nvCxnSpPr>
        <p:spPr>
          <a:xfrm>
            <a:off x="2043525" y="2492196"/>
            <a:ext cx="844200" cy="5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"/>
          <p:cNvSpPr txBox="1"/>
          <p:nvPr/>
        </p:nvSpPr>
        <p:spPr>
          <a:xfrm>
            <a:off x="241925" y="1405925"/>
            <a:ext cx="461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C</a:t>
            </a:r>
            <a:r>
              <a:rPr lang="ru" sz="1100">
                <a:solidFill>
                  <a:schemeClr val="dk1"/>
                </a:solidFill>
              </a:rPr>
              <a:t>redit scoring: </a:t>
            </a:r>
            <a:r>
              <a:rPr lang="ru" sz="1100">
                <a:solidFill>
                  <a:schemeClr val="dk1"/>
                </a:solidFill>
              </a:rPr>
              <a:t>Try to determine the reliability of clients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5654775" y="1360750"/>
            <a:ext cx="1120800" cy="4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Outliers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2"/>
          <p:cNvCxnSpPr>
            <a:endCxn id="98" idx="2"/>
          </p:cNvCxnSpPr>
          <p:nvPr/>
        </p:nvCxnSpPr>
        <p:spPr>
          <a:xfrm flipH="1" rot="10800000">
            <a:off x="5107275" y="1770550"/>
            <a:ext cx="1107900" cy="9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00" name="Google Shape;100;p2"/>
          <p:cNvGraphicFramePr/>
          <p:nvPr/>
        </p:nvGraphicFramePr>
        <p:xfrm>
          <a:off x="5727336" y="757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{FA4D666F-0B12-4CA5-8CDB-BC749626B130}</a:tableStyleId>
              </a:tblPr>
              <a:tblGrid>
                <a:gridCol w="739875"/>
                <a:gridCol w="733950"/>
                <a:gridCol w="200000"/>
                <a:gridCol w="759200"/>
                <a:gridCol w="677175"/>
              </a:tblGrid>
              <a:tr h="34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Feature</a:t>
                      </a:r>
                      <a:r>
                        <a:rPr b="1"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1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</a:t>
                      </a:r>
                      <a:r>
                        <a:rPr b="1"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2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</a:t>
                      </a:r>
                      <a:r>
                        <a:rPr b="1"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N   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Target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2"/>
          <p:cNvSpPr txBox="1"/>
          <p:nvPr/>
        </p:nvSpPr>
        <p:spPr>
          <a:xfrm>
            <a:off x="241925" y="850638"/>
            <a:ext cx="524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</a:rPr>
              <a:t>“Garbage in, garbage out” - Confucius, 460 B.C.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241925" y="277950"/>
            <a:ext cx="369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</a:t>
            </a:r>
            <a:r>
              <a:rPr lang="ru"/>
              <a:t>ata is not perfect</a:t>
            </a:r>
            <a:endParaRPr/>
          </a:p>
        </p:txBody>
      </p:sp>
      <p:graphicFrame>
        <p:nvGraphicFramePr>
          <p:cNvPr id="107" name="Google Shape;107;p3"/>
          <p:cNvGraphicFramePr/>
          <p:nvPr/>
        </p:nvGraphicFramePr>
        <p:xfrm>
          <a:off x="241936" y="19787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{FA4D666F-0B12-4CA5-8CDB-BC749626B130}</a:tableStyleId>
              </a:tblPr>
              <a:tblGrid>
                <a:gridCol w="837275"/>
                <a:gridCol w="652050"/>
                <a:gridCol w="1016725"/>
                <a:gridCol w="1217725"/>
                <a:gridCol w="1264750"/>
              </a:tblGrid>
              <a:tr h="30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Salary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Education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Returned the loan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Msc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70000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Msc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100000000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Kzn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40000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Spb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80000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 sz="10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40000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Ekb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19973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3"/>
          <p:cNvSpPr/>
          <p:nvPr/>
        </p:nvSpPr>
        <p:spPr>
          <a:xfrm>
            <a:off x="241925" y="1400600"/>
            <a:ext cx="4296300" cy="40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How to put </a:t>
            </a:r>
            <a:r>
              <a:rPr b="1" lang="ru">
                <a:solidFill>
                  <a:srgbClr val="1155CC"/>
                </a:solidFill>
              </a:rPr>
              <a:t>categorical</a:t>
            </a:r>
            <a:r>
              <a:rPr lang="ru"/>
              <a:t> data into </a:t>
            </a:r>
            <a:r>
              <a:rPr lang="ru">
                <a:solidFill>
                  <a:schemeClr val="dk1"/>
                </a:solidFill>
              </a:rPr>
              <a:t>ML</a:t>
            </a:r>
            <a:r>
              <a:rPr lang="ru">
                <a:solidFill>
                  <a:schemeClr val="dk1"/>
                </a:solidFill>
              </a:rPr>
              <a:t>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241925" y="4296025"/>
            <a:ext cx="3695400" cy="35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ru">
                <a:solidFill>
                  <a:srgbClr val="E69138"/>
                </a:solidFill>
              </a:rPr>
              <a:t>Numerical </a:t>
            </a:r>
            <a:r>
              <a:rPr lang="ru">
                <a:solidFill>
                  <a:schemeClr val="dk1"/>
                </a:solidFill>
              </a:rPr>
              <a:t>features have different scales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241925" y="948625"/>
            <a:ext cx="457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Credit scoring: Try to determine the reliability of clients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136425" y="1400600"/>
            <a:ext cx="2289900" cy="40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Category 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5631950" y="4006950"/>
            <a:ext cx="1963500" cy="40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Standardization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631950" y="4537100"/>
            <a:ext cx="1963500" cy="40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Normalization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3"/>
          <p:cNvCxnSpPr>
            <a:endCxn id="112" idx="1"/>
          </p:cNvCxnSpPr>
          <p:nvPr/>
        </p:nvCxnSpPr>
        <p:spPr>
          <a:xfrm flipH="1" rot="10800000">
            <a:off x="3937250" y="4207950"/>
            <a:ext cx="16947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3"/>
          <p:cNvCxnSpPr>
            <a:endCxn id="113" idx="1"/>
          </p:cNvCxnSpPr>
          <p:nvPr/>
        </p:nvCxnSpPr>
        <p:spPr>
          <a:xfrm>
            <a:off x="3937250" y="4472900"/>
            <a:ext cx="16947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3"/>
          <p:cNvCxnSpPr>
            <a:stCxn id="108" idx="3"/>
            <a:endCxn id="111" idx="1"/>
          </p:cNvCxnSpPr>
          <p:nvPr/>
        </p:nvCxnSpPr>
        <p:spPr>
          <a:xfrm>
            <a:off x="4538225" y="1601600"/>
            <a:ext cx="59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3"/>
          <p:cNvSpPr/>
          <p:nvPr/>
        </p:nvSpPr>
        <p:spPr>
          <a:xfrm>
            <a:off x="5741725" y="1927225"/>
            <a:ext cx="3296100" cy="40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Category numbering</a:t>
            </a: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A-1, B-2, C-3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5740513" y="2423550"/>
            <a:ext cx="2149500" cy="40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Dummy </a:t>
            </a:r>
            <a:r>
              <a:rPr lang="ru"/>
              <a:t>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5738100" y="2933275"/>
            <a:ext cx="1498800" cy="40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Hashing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3"/>
          <p:cNvCxnSpPr>
            <a:endCxn id="119" idx="1"/>
          </p:cNvCxnSpPr>
          <p:nvPr/>
        </p:nvCxnSpPr>
        <p:spPr>
          <a:xfrm flipH="1" rot="-5400000">
            <a:off x="4930350" y="2326525"/>
            <a:ext cx="1320000" cy="295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3"/>
          <p:cNvCxnSpPr>
            <a:stCxn id="118" idx="1"/>
          </p:cNvCxnSpPr>
          <p:nvPr/>
        </p:nvCxnSpPr>
        <p:spPr>
          <a:xfrm rot="10800000">
            <a:off x="5445913" y="2624550"/>
            <a:ext cx="29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3"/>
          <p:cNvCxnSpPr/>
          <p:nvPr/>
        </p:nvCxnSpPr>
        <p:spPr>
          <a:xfrm rot="10800000">
            <a:off x="5442888" y="2124625"/>
            <a:ext cx="29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23" name="Google Shape;123;p3"/>
          <p:cNvGraphicFramePr/>
          <p:nvPr/>
        </p:nvGraphicFramePr>
        <p:xfrm>
          <a:off x="4814536" y="5926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{FA4D666F-0B12-4CA5-8CDB-BC749626B130}</a:tableStyleId>
              </a:tblPr>
              <a:tblGrid>
                <a:gridCol w="739875"/>
                <a:gridCol w="733950"/>
                <a:gridCol w="200000"/>
                <a:gridCol w="759200"/>
                <a:gridCol w="677175"/>
              </a:tblGrid>
              <a:tr h="34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Feature</a:t>
                      </a:r>
                      <a:r>
                        <a:rPr b="1"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1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</a:t>
                      </a:r>
                      <a:r>
                        <a:rPr b="1"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2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</a:t>
                      </a:r>
                      <a:r>
                        <a:rPr b="1"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N   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Target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pic>
        <p:nvPicPr>
          <p:cNvPr id="124" name="Google Shape;1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830" y="2966220"/>
            <a:ext cx="1587295" cy="9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241925" y="277950"/>
            <a:ext cx="369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Data is not perfect</a:t>
            </a:r>
            <a:endParaRPr/>
          </a:p>
        </p:txBody>
      </p:sp>
      <p:graphicFrame>
        <p:nvGraphicFramePr>
          <p:cNvPr id="130" name="Google Shape;130;p4"/>
          <p:cNvGraphicFramePr/>
          <p:nvPr/>
        </p:nvGraphicFramePr>
        <p:xfrm>
          <a:off x="241936" y="21980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{FA4D666F-0B12-4CA5-8CDB-BC749626B130}</a:tableStyleId>
              </a:tblPr>
              <a:tblGrid>
                <a:gridCol w="620175"/>
                <a:gridCol w="531675"/>
                <a:gridCol w="941875"/>
                <a:gridCol w="1064325"/>
                <a:gridCol w="1409525"/>
                <a:gridCol w="1438325"/>
                <a:gridCol w="1438525"/>
              </a:tblGrid>
              <a:tr h="30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Salary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Education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City population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Income above average in the city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Returned the loan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Msc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70000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Да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Msc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100000000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Да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Kzn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40000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Нет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Spb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80000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Да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40000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Ekb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19973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Нет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131" name="Google Shape;131;p4"/>
          <p:cNvSpPr/>
          <p:nvPr/>
        </p:nvSpPr>
        <p:spPr>
          <a:xfrm>
            <a:off x="241913" y="1549325"/>
            <a:ext cx="4296300" cy="40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Few features. Could we make or find more?</a:t>
            </a:r>
            <a:endParaRPr b="1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241925" y="948625"/>
            <a:ext cx="457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Credit scoring: Try to determine the reliability of clients</a:t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33" name="Google Shape;133;p4"/>
          <p:cNvGraphicFramePr/>
          <p:nvPr/>
        </p:nvGraphicFramePr>
        <p:xfrm>
          <a:off x="5527411" y="5384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{FA4D666F-0B12-4CA5-8CDB-BC749626B130}</a:tableStyleId>
              </a:tblPr>
              <a:tblGrid>
                <a:gridCol w="739875"/>
                <a:gridCol w="733950"/>
                <a:gridCol w="200000"/>
                <a:gridCol w="759200"/>
                <a:gridCol w="677175"/>
              </a:tblGrid>
              <a:tr h="34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Feature</a:t>
                      </a:r>
                      <a:r>
                        <a:rPr b="1"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1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</a:t>
                      </a:r>
                      <a:r>
                        <a:rPr b="1"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2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</a:t>
                      </a:r>
                      <a:r>
                        <a:rPr b="1"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N   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Target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241925" y="277950"/>
            <a:ext cx="369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Data is not perfect</a:t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241919" y="1549325"/>
            <a:ext cx="2329800" cy="40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No description of features</a:t>
            </a:r>
            <a:endParaRPr b="1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241925" y="948625"/>
            <a:ext cx="457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Credit scoring: Try to determine the reliability of clients</a:t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41" name="Google Shape;141;p5"/>
          <p:cNvGraphicFramePr/>
          <p:nvPr/>
        </p:nvGraphicFramePr>
        <p:xfrm>
          <a:off x="241936" y="21980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{FA4D666F-0B12-4CA5-8CDB-BC749626B130}</a:tableStyleId>
              </a:tblPr>
              <a:tblGrid>
                <a:gridCol w="514175"/>
                <a:gridCol w="837275"/>
                <a:gridCol w="652050"/>
                <a:gridCol w="1016725"/>
                <a:gridCol w="1217725"/>
                <a:gridCol w="840625"/>
              </a:tblGrid>
              <a:tr h="30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attr1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attr2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attr3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attr4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attr5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attr6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500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(10, 10)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(123, 55)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500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(17, 40)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(0, 55)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500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(20, 68)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(65, 90)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" name="Google Shape;142;p5"/>
          <p:cNvSpPr/>
          <p:nvPr/>
        </p:nvSpPr>
        <p:spPr>
          <a:xfrm>
            <a:off x="5525175" y="1549325"/>
            <a:ext cx="1950900" cy="40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Other problems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6130475" y="2075950"/>
            <a:ext cx="2890500" cy="40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File format - need to be parsed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6129263" y="2572275"/>
            <a:ext cx="2149500" cy="40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File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6126850" y="3082000"/>
            <a:ext cx="1498800" cy="40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Encoding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5"/>
          <p:cNvCxnSpPr>
            <a:endCxn id="145" idx="1"/>
          </p:cNvCxnSpPr>
          <p:nvPr/>
        </p:nvCxnSpPr>
        <p:spPr>
          <a:xfrm flipH="1" rot="-5400000">
            <a:off x="5319100" y="2475250"/>
            <a:ext cx="1320000" cy="295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5"/>
          <p:cNvCxnSpPr>
            <a:stCxn id="144" idx="1"/>
          </p:cNvCxnSpPr>
          <p:nvPr/>
        </p:nvCxnSpPr>
        <p:spPr>
          <a:xfrm rot="10800000">
            <a:off x="5834663" y="2773275"/>
            <a:ext cx="29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5"/>
          <p:cNvCxnSpPr/>
          <p:nvPr/>
        </p:nvCxnSpPr>
        <p:spPr>
          <a:xfrm rot="10800000">
            <a:off x="5831638" y="2273350"/>
            <a:ext cx="29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49" name="Google Shape;149;p5"/>
          <p:cNvGraphicFramePr/>
          <p:nvPr/>
        </p:nvGraphicFramePr>
        <p:xfrm>
          <a:off x="5527411" y="5384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{FA4D666F-0B12-4CA5-8CDB-BC749626B130}</a:tableStyleId>
              </a:tblPr>
              <a:tblGrid>
                <a:gridCol w="739875"/>
                <a:gridCol w="733950"/>
                <a:gridCol w="200000"/>
                <a:gridCol w="759200"/>
                <a:gridCol w="677175"/>
              </a:tblGrid>
              <a:tr h="34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Feature</a:t>
                      </a:r>
                      <a:r>
                        <a:rPr b="1"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1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</a:t>
                      </a:r>
                      <a:r>
                        <a:rPr b="1"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2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</a:t>
                      </a:r>
                      <a:r>
                        <a:rPr b="1" lang="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N   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Target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type="title"/>
          </p:nvPr>
        </p:nvSpPr>
        <p:spPr>
          <a:xfrm>
            <a:off x="311700" y="381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Dividing data into samples</a:t>
            </a:r>
            <a:endParaRPr/>
          </a:p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5187350" y="1582125"/>
            <a:ext cx="38298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</a:rPr>
              <a:t>Train / </a:t>
            </a:r>
            <a:r>
              <a:rPr lang="ru" sz="1400">
                <a:solidFill>
                  <a:schemeClr val="dk1"/>
                </a:solidFill>
              </a:rPr>
              <a:t>Validation</a:t>
            </a:r>
            <a:r>
              <a:rPr lang="ru" sz="1400">
                <a:solidFill>
                  <a:srgbClr val="000000"/>
                </a:solidFill>
              </a:rPr>
              <a:t> = 70 / 30 or 80 / 20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400">
                <a:solidFill>
                  <a:schemeClr val="dk1"/>
                </a:solidFill>
              </a:rPr>
              <a:t>Validation</a:t>
            </a:r>
            <a:r>
              <a:rPr lang="ru" sz="1400">
                <a:solidFill>
                  <a:srgbClr val="000000"/>
                </a:solidFill>
              </a:rPr>
              <a:t> and Test should be similar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180400" y="2113375"/>
            <a:ext cx="1584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" sz="2100"/>
              <a:t>Data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3460000" y="1582125"/>
            <a:ext cx="1584900" cy="75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Train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3460000" y="2463806"/>
            <a:ext cx="1584900" cy="40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Validation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6"/>
          <p:cNvCxnSpPr>
            <a:stCxn id="156" idx="3"/>
            <a:endCxn id="157" idx="1"/>
          </p:cNvCxnSpPr>
          <p:nvPr/>
        </p:nvCxnSpPr>
        <p:spPr>
          <a:xfrm flipH="1" rot="10800000">
            <a:off x="1765300" y="1959025"/>
            <a:ext cx="1694700" cy="4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6"/>
          <p:cNvCxnSpPr>
            <a:endCxn id="158" idx="1"/>
          </p:cNvCxnSpPr>
          <p:nvPr/>
        </p:nvCxnSpPr>
        <p:spPr>
          <a:xfrm>
            <a:off x="1765300" y="2399606"/>
            <a:ext cx="16947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6"/>
          <p:cNvSpPr/>
          <p:nvPr/>
        </p:nvSpPr>
        <p:spPr>
          <a:xfrm>
            <a:off x="3460000" y="3005147"/>
            <a:ext cx="1584900" cy="40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Test</a:t>
            </a: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6"/>
          <p:cNvCxnSpPr>
            <a:stCxn id="156" idx="3"/>
            <a:endCxn id="161" idx="1"/>
          </p:cNvCxnSpPr>
          <p:nvPr/>
        </p:nvCxnSpPr>
        <p:spPr>
          <a:xfrm>
            <a:off x="1765300" y="2399725"/>
            <a:ext cx="1694700" cy="8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3" name="Google Shape;163;p6"/>
          <p:cNvSpPr txBox="1"/>
          <p:nvPr/>
        </p:nvSpPr>
        <p:spPr>
          <a:xfrm>
            <a:off x="447175" y="4375750"/>
            <a:ext cx="55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ru">
                <a:solidFill>
                  <a:schemeClr val="dk1"/>
                </a:solidFill>
              </a:rPr>
              <a:t>Test - deferred sampling for which the target is not known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750" y="152400"/>
            <a:ext cx="676450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/>
          <p:nvPr/>
        </p:nvSpPr>
        <p:spPr>
          <a:xfrm>
            <a:off x="734975" y="611375"/>
            <a:ext cx="2937600" cy="572700"/>
          </a:xfrm>
          <a:prstGeom prst="roundRect">
            <a:avLst>
              <a:gd fmla="val 16667" name="adj"/>
            </a:avLst>
          </a:prstGeom>
          <a:solidFill>
            <a:srgbClr val="F048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" sz="2100">
                <a:solidFill>
                  <a:schemeClr val="lt1"/>
                </a:solidFill>
              </a:rPr>
              <a:t>Supervised Learning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271725" y="1365000"/>
            <a:ext cx="1708500" cy="797400"/>
          </a:xfrm>
          <a:prstGeom prst="roundRect">
            <a:avLst>
              <a:gd fmla="val 16667" name="adj"/>
            </a:avLst>
          </a:prstGeom>
          <a:solidFill>
            <a:srgbClr val="F048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" sz="2100">
                <a:solidFill>
                  <a:schemeClr val="lt1"/>
                </a:solidFill>
              </a:rPr>
              <a:t>Regression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2164675" y="1365000"/>
            <a:ext cx="2510400" cy="797400"/>
          </a:xfrm>
          <a:prstGeom prst="roundRect">
            <a:avLst>
              <a:gd fmla="val 16667" name="adj"/>
            </a:avLst>
          </a:prstGeom>
          <a:solidFill>
            <a:srgbClr val="F048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" sz="2100">
                <a:solidFill>
                  <a:schemeClr val="lt1"/>
                </a:solidFill>
              </a:rPr>
              <a:t>Classification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5248900" y="611375"/>
            <a:ext cx="3276600" cy="572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 sz="2100">
                <a:solidFill>
                  <a:schemeClr val="lt1"/>
                </a:solidFill>
              </a:rPr>
              <a:t>Uns</a:t>
            </a:r>
            <a:r>
              <a:rPr lang="ru" sz="2100">
                <a:solidFill>
                  <a:schemeClr val="lt1"/>
                </a:solidFill>
              </a:rPr>
              <a:t>upervised Learning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4859575" y="1365000"/>
            <a:ext cx="1819200" cy="7974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" sz="2100">
                <a:solidFill>
                  <a:schemeClr val="lt1"/>
                </a:solidFill>
              </a:rPr>
              <a:t>Association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6863100" y="1365000"/>
            <a:ext cx="2161500" cy="7974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" sz="2100">
                <a:solidFill>
                  <a:schemeClr val="lt1"/>
                </a:solidFill>
              </a:rPr>
              <a:t>Clustering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713" y="2513150"/>
            <a:ext cx="1982725" cy="18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9876" y="2414050"/>
            <a:ext cx="1982699" cy="20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1900" y="2371850"/>
            <a:ext cx="1982699" cy="198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54976" y="2343325"/>
            <a:ext cx="2197158" cy="23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8"/>
          <p:cNvSpPr txBox="1"/>
          <p:nvPr/>
        </p:nvSpPr>
        <p:spPr>
          <a:xfrm>
            <a:off x="1437275" y="4601350"/>
            <a:ext cx="18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We know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5761150" y="4601350"/>
            <a:ext cx="22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We don’t know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