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ans" charset="1" panose="00000000000000000000"/>
      <p:regular r:id="rId16"/>
    </p:embeddedFon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DM Sans Bold" charset="1" panose="00000000000000000000"/>
      <p:regular r:id="rId19"/>
    </p:embeddedFont>
    <p:embeddedFont>
      <p:font typeface="Open Sans Light" charset="1" panose="020B03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20" Target="../media/image3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701251" y="1635523"/>
            <a:ext cx="16885497" cy="2565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9"/>
              </a:lnSpc>
            </a:pPr>
            <a:r>
              <a:rPr lang="en-US" sz="7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Pre-Processing - </a:t>
            </a:r>
            <a:r>
              <a:rPr lang="en-US" sz="7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Term Project</a:t>
            </a:r>
          </a:p>
          <a:p>
            <a:pPr algn="ctr">
              <a:lnSpc>
                <a:spcPts val="1212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907330" y="4419753"/>
            <a:ext cx="367441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 Members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04196" y="5233189"/>
            <a:ext cx="12880686" cy="3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Ahmet Arda Nalbant - 150121004</a:t>
            </a:r>
          </a:p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Umut Bayar - 150120043</a:t>
            </a:r>
          </a:p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Niyazi Ozan Ateş - 150121991</a:t>
            </a:r>
          </a:p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Murat Albayrak - 150120025</a:t>
            </a:r>
          </a:p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Kadir Pekdemir - 150121069</a:t>
            </a:r>
          </a:p>
          <a:p>
            <a:pPr algn="ctr">
              <a:lnSpc>
                <a:spcPts val="5258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2705657"/>
            <a:ext cx="18288000" cy="169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7"/>
              </a:lnSpc>
            </a:pPr>
            <a:r>
              <a:rPr lang="en-US" sz="492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Vehicle Resale Price Prediction </a:t>
            </a:r>
          </a:p>
          <a:p>
            <a:pPr algn="ctr">
              <a:lnSpc>
                <a:spcPts val="68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12580"/>
            <a:ext cx="7848753" cy="909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0069" y="2943537"/>
            <a:ext cx="10255268" cy="665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99" spc="167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Predict the resale prices of vehicles using machine learning.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99" spc="167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Statement:</a:t>
            </a:r>
          </a:p>
          <a:p>
            <a:pPr algn="l" marL="604519" indent="-30226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used car market is highly variable, leading to challenges in fair price estimation.</a:t>
            </a:r>
          </a:p>
          <a:p>
            <a:pPr algn="l" marL="604519" indent="-30226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project aims to develop a predictive model to assist both buyers and sellers.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99" spc="167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Goals:</a:t>
            </a:r>
          </a:p>
          <a:p>
            <a:pPr algn="l" marL="604519" indent="-30226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Analyze and preprocess the dataset.</a:t>
            </a:r>
          </a:p>
          <a:p>
            <a:pPr algn="l" marL="604519" indent="-30226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Build and train a machine learning model.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481238" y="2494892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276" y="1334136"/>
            <a:ext cx="894678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Description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568626" y="-133435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6" y="0"/>
                </a:lnTo>
                <a:lnTo>
                  <a:pt x="2597326" y="2796582"/>
                </a:lnTo>
                <a:lnTo>
                  <a:pt x="0" y="27965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53857" y="3529679"/>
            <a:ext cx="8570256" cy="4852908"/>
          </a:xfrm>
          <a:custGeom>
            <a:avLst/>
            <a:gdLst/>
            <a:ahLst/>
            <a:cxnLst/>
            <a:rect r="r" b="b" t="t" l="l"/>
            <a:pathLst>
              <a:path h="4852908" w="8570256">
                <a:moveTo>
                  <a:pt x="0" y="0"/>
                </a:moveTo>
                <a:lnTo>
                  <a:pt x="8570256" y="0"/>
                </a:lnTo>
                <a:lnTo>
                  <a:pt x="8570256" y="4852907"/>
                </a:lnTo>
                <a:lnTo>
                  <a:pt x="0" y="48529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657056" y="2871470"/>
            <a:ext cx="8486944" cy="741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Name: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 Sales Data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Attributes:</a:t>
            </a:r>
            <a:r>
              <a:rPr lang="en-US" sz="27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dataset contains vehicle features such as Year, make, model, trim, body type, transmission type, condition, odometer, color, interior, seller details, market value (MMR), selling price, and sale date.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Sample Size:</a:t>
            </a:r>
            <a:r>
              <a:rPr lang="en-US" sz="27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Multiple rows of vehicle records.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Source:</a:t>
            </a:r>
            <a:r>
              <a:rPr lang="en-US" sz="27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https://www.kaggle.com/datasets/syedanwarafridi/vehicle-sales-data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45477" y="1764668"/>
            <a:ext cx="3257941" cy="6356958"/>
          </a:xfrm>
          <a:custGeom>
            <a:avLst/>
            <a:gdLst/>
            <a:ahLst/>
            <a:cxnLst/>
            <a:rect r="r" b="b" t="t" l="l"/>
            <a:pathLst>
              <a:path h="6356958" w="3257941">
                <a:moveTo>
                  <a:pt x="0" y="0"/>
                </a:moveTo>
                <a:lnTo>
                  <a:pt x="3257941" y="0"/>
                </a:lnTo>
                <a:lnTo>
                  <a:pt x="325794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8100" y="1386208"/>
            <a:ext cx="1336137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 Steps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8100" y="3916479"/>
            <a:ext cx="11995125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Dropped columns that are not useful (e.g., VIN and SaleDate).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Handling missing values (numeric columns filled with mean, categorical columns replaced with "unknown").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604515" indent="-302257" lvl="1">
              <a:lnSpc>
                <a:spcPts val="377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Converting categorical variables to numeric values (Label Encoding).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2052" y="281051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8100" y="1386208"/>
            <a:ext cx="1336137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8312" y="2677160"/>
            <a:ext cx="10193740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Regression:</a:t>
            </a:r>
          </a:p>
          <a:p>
            <a:pPr algn="l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Purpose: Predict continuous price values.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Evaluation Metrics: RMSE, R².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Ridge Regression:</a:t>
            </a:r>
          </a:p>
          <a:p>
            <a:pPr algn="l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Reduces overfitting with L2 regularization.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Logistic Regression:</a:t>
            </a:r>
          </a:p>
          <a:p>
            <a:pPr algn="l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Purpose: Classify price categories.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Metric: Accuracy score.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Optimization and Performance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0347" y="2065179"/>
            <a:ext cx="14678000" cy="7513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7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Optimization: 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Improved model performance via hyperparameter tuning</a:t>
            </a: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  <a:p>
            <a:pPr algn="l">
              <a:lnSpc>
                <a:spcPts val="4647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K-Means Clustering: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Determined optimal clusters (k=4) using the "Elbow Method".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Explored relationships between clusters (price and mileage).</a:t>
            </a:r>
          </a:p>
          <a:p>
            <a:pPr algn="l">
              <a:lnSpc>
                <a:spcPts val="4647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Evaluation Metrics: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RMSE (Root Mean Squared Error): Measured prediction accuracy.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R² Score: Assessed the model’s explanatory power.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Accuracy Score: Evaluated classification models.</a:t>
            </a:r>
          </a:p>
          <a:p>
            <a:pPr algn="l">
              <a:lnSpc>
                <a:spcPts val="4647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Strengths and Weaknesses: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Ridge Regression: Balanced performance due to overfitting control.</a:t>
            </a:r>
          </a:p>
          <a:p>
            <a:pPr algn="l" marL="604519" indent="-302260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Logistic Regression: Fast and effective classification, but limited in high-dimensional data.</a:t>
            </a:r>
          </a:p>
          <a:p>
            <a:pPr algn="l">
              <a:lnSpc>
                <a:spcPts val="464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24473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091848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32795" y="4004261"/>
            <a:ext cx="6855560" cy="5064545"/>
          </a:xfrm>
          <a:custGeom>
            <a:avLst/>
            <a:gdLst/>
            <a:ahLst/>
            <a:cxnLst/>
            <a:rect r="r" b="b" t="t" l="l"/>
            <a:pathLst>
              <a:path h="5064545" w="6855560">
                <a:moveTo>
                  <a:pt x="0" y="0"/>
                </a:moveTo>
                <a:lnTo>
                  <a:pt x="6855560" y="0"/>
                </a:lnTo>
                <a:lnTo>
                  <a:pt x="6855560" y="5064545"/>
                </a:lnTo>
                <a:lnTo>
                  <a:pt x="0" y="506454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05464" y="4004261"/>
            <a:ext cx="6914054" cy="5064545"/>
          </a:xfrm>
          <a:custGeom>
            <a:avLst/>
            <a:gdLst/>
            <a:ahLst/>
            <a:cxnLst/>
            <a:rect r="r" b="b" t="t" l="l"/>
            <a:pathLst>
              <a:path h="5064545" w="6914054">
                <a:moveTo>
                  <a:pt x="0" y="0"/>
                </a:moveTo>
                <a:lnTo>
                  <a:pt x="6914055" y="0"/>
                </a:lnTo>
                <a:lnTo>
                  <a:pt x="6914055" y="5064545"/>
                </a:lnTo>
                <a:lnTo>
                  <a:pt x="0" y="5064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91448" y="1475187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 and Visualization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2795" y="2779980"/>
            <a:ext cx="7578467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Histogram: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SellingPrice (distribution of vehicle prices)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05464" y="2779980"/>
            <a:ext cx="8158648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Scatter Plot: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Relationship between Odometer and SellingPrice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1448" y="1475187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Correlation Matrix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1448" y="2679804"/>
            <a:ext cx="17496552" cy="539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Importance of Correlations: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Correlations help identify relationships between variables. Strong correlations may indicate valuable predictors for the target variable (selling price).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517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Strong Positive Correlations: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 marL="561336" indent="-280668" lvl="1">
              <a:lnSpc>
                <a:spcPts val="480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Year and SellingPrice: 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Newer vehicles tend to have higher resale prices.</a:t>
            </a:r>
          </a:p>
          <a:p>
            <a:pPr algn="l">
              <a:lnSpc>
                <a:spcPts val="3847"/>
              </a:lnSpc>
            </a:pPr>
          </a:p>
          <a:p>
            <a:pPr algn="l" marL="561336" indent="-280668" lvl="1">
              <a:lnSpc>
                <a:spcPts val="3847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Condition and SellingPrice: 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Vehicles in better condition are priced higher.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5207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Negative Correlations:</a:t>
            </a:r>
          </a:p>
          <a:p>
            <a:pPr algn="l" marL="561336" indent="-280668" lvl="1">
              <a:lnSpc>
                <a:spcPts val="4835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Odometer and SellingPrice: 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Vehicles with higher mileage typically have lower resale values.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34992" y="2568417"/>
            <a:ext cx="8818016" cy="7197705"/>
          </a:xfrm>
          <a:custGeom>
            <a:avLst/>
            <a:gdLst/>
            <a:ahLst/>
            <a:cxnLst/>
            <a:rect r="r" b="b" t="t" l="l"/>
            <a:pathLst>
              <a:path h="7197705" w="8818016">
                <a:moveTo>
                  <a:pt x="0" y="0"/>
                </a:moveTo>
                <a:lnTo>
                  <a:pt x="8818016" y="0"/>
                </a:lnTo>
                <a:lnTo>
                  <a:pt x="8818016" y="7197706"/>
                </a:lnTo>
                <a:lnTo>
                  <a:pt x="0" y="7197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1377" y="1181100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Correlation Matrix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DAGaBD3mQZQ</dc:identifier>
  <dcterms:modified xsi:type="dcterms:W3CDTF">2011-08-01T06:04:30Z</dcterms:modified>
  <cp:revision>1</cp:revision>
  <dc:title>Artificial Intelligence</dc:title>
</cp:coreProperties>
</file>