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DM Sans" charset="1" panose="00000000000000000000"/>
      <p:regular r:id="rId29"/>
    </p:embeddedFont>
    <p:embeddedFont>
      <p:font typeface="Open Sans Bold" charset="1" panose="020B0806030504020204"/>
      <p:regular r:id="rId30"/>
    </p:embeddedFont>
    <p:embeddedFont>
      <p:font typeface="Open Sans" charset="1" panose="020B0606030504020204"/>
      <p:regular r:id="rId31"/>
    </p:embeddedFont>
    <p:embeddedFont>
      <p:font typeface="DM Sans Bold" charset="1" panose="00000000000000000000"/>
      <p:regular r:id="rId32"/>
    </p:embeddedFont>
    <p:embeddedFont>
      <p:font typeface="Open Sans Light" charset="1" panose="020B03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3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701251" y="1635523"/>
            <a:ext cx="16885497" cy="2565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9"/>
              </a:lnSpc>
            </a:pPr>
            <a:r>
              <a:rPr lang="en-US" sz="7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Machine Learning - </a:t>
            </a:r>
            <a:r>
              <a:rPr lang="en-US" sz="7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Term Project</a:t>
            </a:r>
          </a:p>
          <a:p>
            <a:pPr algn="ctr">
              <a:lnSpc>
                <a:spcPts val="1212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07330" y="4419753"/>
            <a:ext cx="367441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Members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04196" y="5233189"/>
            <a:ext cx="12880686" cy="39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Ahmet Arda Nalbant - 150121004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Umut Bayar - 150120043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Niyazi Ozan Ateş - 150121991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Murat Albayrak - 150120025</a:t>
            </a:r>
          </a:p>
          <a:p>
            <a:pPr algn="ctr">
              <a:lnSpc>
                <a:spcPts val="5258"/>
              </a:lnSpc>
            </a:pPr>
            <a:r>
              <a:rPr lang="en-US" sz="37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Kadir Pekdemir - 150121069</a:t>
            </a:r>
          </a:p>
          <a:p>
            <a:pPr algn="ctr">
              <a:lnSpc>
                <a:spcPts val="5258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2705657"/>
            <a:ext cx="18288000" cy="169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7"/>
              </a:lnSpc>
            </a:pPr>
            <a:r>
              <a:rPr lang="en-US" sz="492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 Resale Price Prediction </a:t>
            </a:r>
          </a:p>
          <a:p>
            <a:pPr algn="ctr">
              <a:lnSpc>
                <a:spcPts val="68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757" y="910112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169162" y="-137315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11445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1448" y="2546432"/>
            <a:ext cx="16187190" cy="595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the Linear Regression Model: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was trained using the training data and evaluated on the test data.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Performance metrics: R² Score, RMSE, MAPE.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the Ridge Regression Model: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Ridge regression model adds regularization to prevent overfitting compared to the linear regression model.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During training, the error metric was reduced, enhancing model performance.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757" y="910112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169162" y="-137315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11445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832425" y="3349260"/>
            <a:ext cx="8155637" cy="3588480"/>
          </a:xfrm>
          <a:custGeom>
            <a:avLst/>
            <a:gdLst/>
            <a:ahLst/>
            <a:cxnLst/>
            <a:rect r="r" b="b" t="t" l="l"/>
            <a:pathLst>
              <a:path h="3588480" w="8155637">
                <a:moveTo>
                  <a:pt x="0" y="0"/>
                </a:moveTo>
                <a:lnTo>
                  <a:pt x="8155636" y="0"/>
                </a:lnTo>
                <a:lnTo>
                  <a:pt x="8155636" y="3588480"/>
                </a:lnTo>
                <a:lnTo>
                  <a:pt x="0" y="358848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Process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1448" y="2546432"/>
            <a:ext cx="8714025" cy="715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Logistic Regression Model: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x: All columns except "sellingprice_category" are defined as features.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y: "sellingprice_category" is assigned as the target variable.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max_iter=1000: Ensures convergence for large or complex datasets.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makes predictions on the test data.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757" y="910112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169162" y="-137315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11445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1448" y="2546432"/>
            <a:ext cx="16705799" cy="895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K-Means Clustering: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Numerical and encoded categorical variables (e.g., year, condition, odometer, sellingprice) from the df_cluster dataframe are selected.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StandardScaler:</a:t>
            </a: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Standardizes features, crucial for K-Means.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K: Models are trained for values from 1 to 10.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elbow point indicates the optimal number of clusters (e.g., k=4).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is created with the optimal number of clusters, and each data point is assigned to a cluster.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scatter plot is created to show the relationship between odometer and sellingprice.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Mean feature values for each cluster are calculated.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60886" y="3683070"/>
            <a:ext cx="6727114" cy="3612368"/>
          </a:xfrm>
          <a:custGeom>
            <a:avLst/>
            <a:gdLst/>
            <a:ahLst/>
            <a:cxnLst/>
            <a:rect r="r" b="b" t="t" l="l"/>
            <a:pathLst>
              <a:path h="3612368" w="6727114">
                <a:moveTo>
                  <a:pt x="0" y="0"/>
                </a:moveTo>
                <a:lnTo>
                  <a:pt x="6727114" y="0"/>
                </a:lnTo>
                <a:lnTo>
                  <a:pt x="6727114" y="3612368"/>
                </a:lnTo>
                <a:lnTo>
                  <a:pt x="0" y="3612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0347" y="2072733"/>
            <a:ext cx="476123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Linear Regression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80347" y="3323684"/>
            <a:ext cx="10228811" cy="535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Predictions were made on the test data using the trained model.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R² Score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Measures how much of the variance in the target variable is explained by the model.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RMSE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Measures the magnitude of error; the smaller the error, the better the predictions.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MAPE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Measures model accuracy in percentage terms. A lower value indicates a better model.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488" y="3946020"/>
            <a:ext cx="7044058" cy="4657883"/>
          </a:xfrm>
          <a:custGeom>
            <a:avLst/>
            <a:gdLst/>
            <a:ahLst/>
            <a:cxnLst/>
            <a:rect r="r" b="b" t="t" l="l"/>
            <a:pathLst>
              <a:path h="4657883" w="7044058">
                <a:moveTo>
                  <a:pt x="0" y="0"/>
                </a:moveTo>
                <a:lnTo>
                  <a:pt x="7044058" y="0"/>
                </a:lnTo>
                <a:lnTo>
                  <a:pt x="7044058" y="4657883"/>
                </a:lnTo>
                <a:lnTo>
                  <a:pt x="0" y="4657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1612" y="3946020"/>
            <a:ext cx="6548870" cy="4657883"/>
          </a:xfrm>
          <a:custGeom>
            <a:avLst/>
            <a:gdLst/>
            <a:ahLst/>
            <a:cxnLst/>
            <a:rect r="r" b="b" t="t" l="l"/>
            <a:pathLst>
              <a:path h="4657883" w="6548870">
                <a:moveTo>
                  <a:pt x="0" y="0"/>
                </a:moveTo>
                <a:lnTo>
                  <a:pt x="6548870" y="0"/>
                </a:lnTo>
                <a:lnTo>
                  <a:pt x="6548870" y="4657883"/>
                </a:lnTo>
                <a:lnTo>
                  <a:pt x="0" y="46578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0347" y="2072733"/>
            <a:ext cx="756617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 Linear Regression(cont.)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775994" y="3020789"/>
            <a:ext cx="412010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 vs Predict graphic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662988" y="3082384"/>
            <a:ext cx="46610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Residual Distribution Graphic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29336" y="3625084"/>
            <a:ext cx="6308325" cy="3824073"/>
          </a:xfrm>
          <a:custGeom>
            <a:avLst/>
            <a:gdLst/>
            <a:ahLst/>
            <a:cxnLst/>
            <a:rect r="r" b="b" t="t" l="l"/>
            <a:pathLst>
              <a:path h="3824073" w="6308325">
                <a:moveTo>
                  <a:pt x="0" y="0"/>
                </a:moveTo>
                <a:lnTo>
                  <a:pt x="6308326" y="0"/>
                </a:lnTo>
                <a:lnTo>
                  <a:pt x="6308326" y="3824073"/>
                </a:lnTo>
                <a:lnTo>
                  <a:pt x="0" y="3824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6085" y="2072733"/>
            <a:ext cx="472975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Ridge Regression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80347" y="3323684"/>
            <a:ext cx="10228811" cy="535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Metrics such as </a:t>
            </a: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R² Score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RMSE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and </a:t>
            </a: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MAPE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were calculated to evaluate performance.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Ridge Regression adds regularization to prevent overfitting.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Linear regression and Ridge regression models were compared in terms of performance metrics.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Ridge regression generally demonstrates better generalization.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8906" y="3907249"/>
            <a:ext cx="7469223" cy="5191110"/>
          </a:xfrm>
          <a:custGeom>
            <a:avLst/>
            <a:gdLst/>
            <a:ahLst/>
            <a:cxnLst/>
            <a:rect r="r" b="b" t="t" l="l"/>
            <a:pathLst>
              <a:path h="5191110" w="7469223">
                <a:moveTo>
                  <a:pt x="0" y="0"/>
                </a:moveTo>
                <a:lnTo>
                  <a:pt x="7469223" y="0"/>
                </a:lnTo>
                <a:lnTo>
                  <a:pt x="7469223" y="5191110"/>
                </a:lnTo>
                <a:lnTo>
                  <a:pt x="0" y="51911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3728" y="3907249"/>
            <a:ext cx="7389481" cy="5191110"/>
          </a:xfrm>
          <a:custGeom>
            <a:avLst/>
            <a:gdLst/>
            <a:ahLst/>
            <a:cxnLst/>
            <a:rect r="r" b="b" t="t" l="l"/>
            <a:pathLst>
              <a:path h="5191110" w="7389481">
                <a:moveTo>
                  <a:pt x="0" y="0"/>
                </a:moveTo>
                <a:lnTo>
                  <a:pt x="7389481" y="0"/>
                </a:lnTo>
                <a:lnTo>
                  <a:pt x="7389481" y="5191110"/>
                </a:lnTo>
                <a:lnTo>
                  <a:pt x="0" y="519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0347" y="2072733"/>
            <a:ext cx="756617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Ridge Regression(cont.)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775994" y="3020789"/>
            <a:ext cx="412010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Real vs predict graphics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662988" y="3082384"/>
            <a:ext cx="46610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Error Distribution Graphics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06349" y="2802984"/>
            <a:ext cx="7401304" cy="5796202"/>
          </a:xfrm>
          <a:custGeom>
            <a:avLst/>
            <a:gdLst/>
            <a:ahLst/>
            <a:cxnLst/>
            <a:rect r="r" b="b" t="t" l="l"/>
            <a:pathLst>
              <a:path h="5796202" w="7401304">
                <a:moveTo>
                  <a:pt x="0" y="0"/>
                </a:moveTo>
                <a:lnTo>
                  <a:pt x="7401304" y="0"/>
                </a:lnTo>
                <a:lnTo>
                  <a:pt x="7401304" y="5796201"/>
                </a:lnTo>
                <a:lnTo>
                  <a:pt x="0" y="5796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72733"/>
            <a:ext cx="529969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 Logistic Regression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80347" y="3323684"/>
            <a:ext cx="8666058" cy="295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achieved an accuracy of </a:t>
            </a: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99.998%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However, accuracy alone is insufficient to measure model success; other metrics should also be evaluated.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347" y="3218909"/>
            <a:ext cx="16600036" cy="363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achieved an accuracy of 99.998%. However, class imbalance may affect performance, especially in "Low" or "High" classes.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Confusion Matrix is ​​used to provide a more balanced classification.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Importances were used to visualize which features contributed most to the predictions.</a:t>
            </a:r>
          </a:p>
          <a:p>
            <a:pPr algn="just">
              <a:lnSpc>
                <a:spcPts val="585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72733"/>
            <a:ext cx="841770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4.Random Forest Classification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8649" y="3811039"/>
            <a:ext cx="7226880" cy="5447261"/>
          </a:xfrm>
          <a:custGeom>
            <a:avLst/>
            <a:gdLst/>
            <a:ahLst/>
            <a:cxnLst/>
            <a:rect r="r" b="b" t="t" l="l"/>
            <a:pathLst>
              <a:path h="5447261" w="7226880">
                <a:moveTo>
                  <a:pt x="0" y="0"/>
                </a:moveTo>
                <a:lnTo>
                  <a:pt x="7226880" y="0"/>
                </a:lnTo>
                <a:lnTo>
                  <a:pt x="7226880" y="5447261"/>
                </a:lnTo>
                <a:lnTo>
                  <a:pt x="0" y="5447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3809" y="3845654"/>
            <a:ext cx="7565640" cy="5447261"/>
          </a:xfrm>
          <a:custGeom>
            <a:avLst/>
            <a:gdLst/>
            <a:ahLst/>
            <a:cxnLst/>
            <a:rect r="r" b="b" t="t" l="l"/>
            <a:pathLst>
              <a:path h="5447261" w="7565640">
                <a:moveTo>
                  <a:pt x="0" y="0"/>
                </a:moveTo>
                <a:lnTo>
                  <a:pt x="7565640" y="0"/>
                </a:lnTo>
                <a:lnTo>
                  <a:pt x="7565640" y="5447261"/>
                </a:lnTo>
                <a:lnTo>
                  <a:pt x="0" y="544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72733"/>
            <a:ext cx="961982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4.Random Forest Classification(cont.)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846917" y="3020789"/>
            <a:ext cx="478127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Importances Graphic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131560" y="3020789"/>
            <a:ext cx="46610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 Graphic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12580"/>
            <a:ext cx="7848753" cy="909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0069" y="2943537"/>
            <a:ext cx="10255268" cy="665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Predict the resale prices of vehicles using machine learning.</a:t>
            </a: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Statement: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used car market is highly variable, leading to challenges in fair price estimation.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project aims to develop a predictive model to assist both buyers and sellers.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99" spc="167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Goals: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Analyze and preprocess the dataset.</a:t>
            </a:r>
          </a:p>
          <a:p>
            <a:pPr algn="l" marL="604519" indent="-302260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 and train a machine learning model.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481238" y="249489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347" y="3218909"/>
            <a:ext cx="16600036" cy="586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Davies-Bouldin Score: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metric used to evaluate clustering quality.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Intra-cluster similarity: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Measures how close data points are to their own cluster center.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Inter-cluster separation: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Measures how far apart the clusters are from each other.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DB Score: 1.950</a:t>
            </a:r>
          </a:p>
          <a:p>
            <a:pPr algn="just" marL="1209039" indent="-403013" lvl="2">
              <a:lnSpc>
                <a:spcPts val="5851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DB score of 1.950 indicates moderate clustering quality.</a:t>
            </a:r>
          </a:p>
          <a:p>
            <a:pPr algn="just" marL="1209039" indent="-403013" lvl="2">
              <a:lnSpc>
                <a:spcPts val="5851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While clusters are somewhat distinct, there may be overlap or suboptimal separation.</a:t>
            </a:r>
          </a:p>
          <a:p>
            <a:pPr algn="just">
              <a:lnSpc>
                <a:spcPts val="5851"/>
              </a:lnSpc>
            </a:pPr>
          </a:p>
          <a:p>
            <a:pPr algn="just">
              <a:lnSpc>
                <a:spcPts val="585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80347" y="2072733"/>
            <a:ext cx="841770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K-Means Clustering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347" y="3218909"/>
            <a:ext cx="16600036" cy="6608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51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Regression is Better for Our Dataset Compared to Clustering?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Regression is more suitable for datasets with a continuous target variable like price, as it predicts exact values.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Clustering groups data into broad ranges (e.g., low, medium, high) without considering the relationship between features and the target variable.</a:t>
            </a:r>
          </a:p>
          <a:p>
            <a:pPr algn="just" marL="604519" indent="-302260" lvl="1">
              <a:lnSpc>
                <a:spcPts val="585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Regression provides granular insights with metrics like R² and RMSE, which directly measure prediction accuracy, unlike clustering metrics such as the DB score.</a:t>
            </a:r>
          </a:p>
          <a:p>
            <a:pPr algn="just">
              <a:lnSpc>
                <a:spcPts val="5851"/>
              </a:lnSpc>
            </a:pPr>
          </a:p>
          <a:p>
            <a:pPr algn="just">
              <a:lnSpc>
                <a:spcPts val="585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80347" y="2072733"/>
            <a:ext cx="841770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K-Means Clustering(cont.)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04241" y="3845654"/>
            <a:ext cx="7455059" cy="4948295"/>
          </a:xfrm>
          <a:custGeom>
            <a:avLst/>
            <a:gdLst/>
            <a:ahLst/>
            <a:cxnLst/>
            <a:rect r="r" b="b" t="t" l="l"/>
            <a:pathLst>
              <a:path h="4948295" w="7455059">
                <a:moveTo>
                  <a:pt x="0" y="0"/>
                </a:moveTo>
                <a:lnTo>
                  <a:pt x="7455059" y="0"/>
                </a:lnTo>
                <a:lnTo>
                  <a:pt x="7455059" y="4948295"/>
                </a:lnTo>
                <a:lnTo>
                  <a:pt x="0" y="494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58" y="3845654"/>
            <a:ext cx="8836242" cy="4948295"/>
          </a:xfrm>
          <a:custGeom>
            <a:avLst/>
            <a:gdLst/>
            <a:ahLst/>
            <a:cxnLst/>
            <a:rect r="r" b="b" t="t" l="l"/>
            <a:pathLst>
              <a:path h="4948295" w="8836242">
                <a:moveTo>
                  <a:pt x="0" y="0"/>
                </a:moveTo>
                <a:lnTo>
                  <a:pt x="8836242" y="0"/>
                </a:lnTo>
                <a:lnTo>
                  <a:pt x="8836242" y="4948295"/>
                </a:lnTo>
                <a:lnTo>
                  <a:pt x="0" y="49482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347" y="925396"/>
            <a:ext cx="1672730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and Optimization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6295" y="2073740"/>
            <a:ext cx="841770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 K-Means Clustering(cont.)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6917" y="3020789"/>
            <a:ext cx="478127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ClusterVisualized Using PCA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131560" y="3020789"/>
            <a:ext cx="466105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 Distribution Graphic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276" y="1334136"/>
            <a:ext cx="894678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Description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568626" y="-133435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2"/>
                </a:lnTo>
                <a:lnTo>
                  <a:pt x="0" y="27965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53857" y="4066753"/>
            <a:ext cx="8570256" cy="4852908"/>
          </a:xfrm>
          <a:custGeom>
            <a:avLst/>
            <a:gdLst/>
            <a:ahLst/>
            <a:cxnLst/>
            <a:rect r="r" b="b" t="t" l="l"/>
            <a:pathLst>
              <a:path h="4852908" w="8570256">
                <a:moveTo>
                  <a:pt x="0" y="0"/>
                </a:moveTo>
                <a:lnTo>
                  <a:pt x="8570256" y="0"/>
                </a:lnTo>
                <a:lnTo>
                  <a:pt x="8570256" y="4852908"/>
                </a:lnTo>
                <a:lnTo>
                  <a:pt x="0" y="48529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57056" y="2871470"/>
            <a:ext cx="8486944" cy="692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Name: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 Sales Data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Attributes:</a:t>
            </a:r>
            <a:r>
              <a:rPr lang="en-US" sz="27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dataset contains vehicle features such as Year, make, model, trim, body type, transmission type, condition, odometer, color, interior, seller details, market value (MMR), selling price, and sale date.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27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https://www.kaggle.com/datasets/syedanwarafridi/vehicle-sales-data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53857" y="2638215"/>
            <a:ext cx="8387164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dataset in CSV format was loaded into the project and assigned to a variable (df).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5477" y="1764668"/>
            <a:ext cx="3257941" cy="6356958"/>
          </a:xfrm>
          <a:custGeom>
            <a:avLst/>
            <a:gdLst/>
            <a:ahLst/>
            <a:cxnLst/>
            <a:rect r="r" b="b" t="t" l="l"/>
            <a:pathLst>
              <a:path h="6356958" w="3257941">
                <a:moveTo>
                  <a:pt x="0" y="0"/>
                </a:moveTo>
                <a:lnTo>
                  <a:pt x="3257941" y="0"/>
                </a:lnTo>
                <a:lnTo>
                  <a:pt x="325794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8100" y="1386208"/>
            <a:ext cx="13361377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Steps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7782" y="2579041"/>
            <a:ext cx="11995125" cy="8171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VIN and sale date columns were removed as they do not directly contribute to model training.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Handling missing values (numeric columns filled with mean, categorical columns replaced with "unknown").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Converting categorical variables to numeric values (Label Encoding).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Necessary libraries were imported for data processing and analysis.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Numerical columns were filled with their respective mean values.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 spc="1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Categorical columns were filled with the placeholder value "unknown."</a:t>
            </a:r>
          </a:p>
          <a:p>
            <a:pPr algn="l">
              <a:lnSpc>
                <a:spcPts val="3779"/>
              </a:lnSpc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757" y="910112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169162" y="-137315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11445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811550" y="1181100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Visualization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1550" y="2642894"/>
            <a:ext cx="9733048" cy="567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Histogram: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histogram was created to examine the distribution of vehicle selling prices.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data was divided into bins, and the frequency of each range was visualized.</a:t>
            </a:r>
          </a:p>
          <a:p>
            <a:pPr algn="l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histogram helps identify whether prices are concentrated in specific ranges or distributed more broadly.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787425" y="2608712"/>
            <a:ext cx="6855560" cy="5064545"/>
          </a:xfrm>
          <a:custGeom>
            <a:avLst/>
            <a:gdLst/>
            <a:ahLst/>
            <a:cxnLst/>
            <a:rect r="r" b="b" t="t" l="l"/>
            <a:pathLst>
              <a:path h="5064545" w="6855560">
                <a:moveTo>
                  <a:pt x="0" y="0"/>
                </a:moveTo>
                <a:lnTo>
                  <a:pt x="6855560" y="0"/>
                </a:lnTo>
                <a:lnTo>
                  <a:pt x="6855560" y="5064545"/>
                </a:lnTo>
                <a:lnTo>
                  <a:pt x="0" y="5064545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24473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091848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345246" y="2758948"/>
            <a:ext cx="6914054" cy="5064545"/>
          </a:xfrm>
          <a:custGeom>
            <a:avLst/>
            <a:gdLst/>
            <a:ahLst/>
            <a:cxnLst/>
            <a:rect r="r" b="b" t="t" l="l"/>
            <a:pathLst>
              <a:path h="5064545" w="6914054">
                <a:moveTo>
                  <a:pt x="0" y="0"/>
                </a:moveTo>
                <a:lnTo>
                  <a:pt x="6914054" y="0"/>
                </a:lnTo>
                <a:lnTo>
                  <a:pt x="6914054" y="5064544"/>
                </a:lnTo>
                <a:lnTo>
                  <a:pt x="0" y="506454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91448" y="1181100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Visualization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1448" y="2546432"/>
            <a:ext cx="8158648" cy="535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Scatter Plot: </a:t>
            </a: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Relationship between Odometer and SellingPrice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scatter plot was created to analyze the relationship between mileage (odometer) and selling price.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Trends in the plot may indicate that vehicles with lower mileage generally have higher prices.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Visualization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1448" y="2546432"/>
            <a:ext cx="8158648" cy="535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Correlation Matrix: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correlation matrix was created to understand relationships between numerical variables.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 positive or negative correlations can highlight features that are important for price prediction.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000613" y="2679782"/>
            <a:ext cx="7619560" cy="6219466"/>
          </a:xfrm>
          <a:custGeom>
            <a:avLst/>
            <a:gdLst/>
            <a:ahLst/>
            <a:cxnLst/>
            <a:rect r="r" b="b" t="t" l="l"/>
            <a:pathLst>
              <a:path h="6219466" w="7619560">
                <a:moveTo>
                  <a:pt x="0" y="0"/>
                </a:moveTo>
                <a:lnTo>
                  <a:pt x="7619560" y="0"/>
                </a:lnTo>
                <a:lnTo>
                  <a:pt x="7619560" y="6219466"/>
                </a:lnTo>
                <a:lnTo>
                  <a:pt x="0" y="6219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11219" y="2596995"/>
            <a:ext cx="8291558" cy="4788375"/>
          </a:xfrm>
          <a:custGeom>
            <a:avLst/>
            <a:gdLst/>
            <a:ahLst/>
            <a:cxnLst/>
            <a:rect r="r" b="b" t="t" l="l"/>
            <a:pathLst>
              <a:path h="4788375" w="8291558">
                <a:moveTo>
                  <a:pt x="0" y="0"/>
                </a:moveTo>
                <a:lnTo>
                  <a:pt x="8291557" y="0"/>
                </a:lnTo>
                <a:lnTo>
                  <a:pt x="8291557" y="4788375"/>
                </a:lnTo>
                <a:lnTo>
                  <a:pt x="0" y="4788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 and Visualization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1448" y="2546432"/>
            <a:ext cx="8158648" cy="475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Box Plot: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box plot was created to understand the distribution and outliers of variables such as odometer.</a:t>
            </a:r>
          </a:p>
          <a:p>
            <a:pPr algn="l" marL="604515" indent="-302257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Outliers are critical to address before model training.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44757" y="9101125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169162" y="-1373159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842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11445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791448" y="1054445"/>
            <a:ext cx="14211049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Development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1448" y="2546432"/>
            <a:ext cx="16187190" cy="655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Creating Dataset Copies:</a:t>
            </a:r>
          </a:p>
          <a:p>
            <a:pPr algn="l" marL="604515" indent="-302257" lvl="1">
              <a:lnSpc>
                <a:spcPts val="478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Separate copies of the original dataset were created for each model (e.g., df_LR, df_RR, df_logistic, df_cluster) since different preprocessing steps were required.</a:t>
            </a:r>
          </a:p>
          <a:p>
            <a:pPr algn="l" marL="604515" indent="-302257" lvl="1">
              <a:lnSpc>
                <a:spcPts val="478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copies ensure that changes made for one model do not affect others.</a:t>
            </a:r>
          </a:p>
          <a:p>
            <a:pPr algn="l">
              <a:lnSpc>
                <a:spcPts val="4787"/>
              </a:lnSpc>
            </a:pPr>
          </a:p>
          <a:p>
            <a:pPr algn="l">
              <a:lnSpc>
                <a:spcPts val="4787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Defining Target and Features:</a:t>
            </a:r>
          </a:p>
          <a:p>
            <a:pPr algn="l" marL="604515" indent="-302257" lvl="1">
              <a:lnSpc>
                <a:spcPts val="478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target variable "sellingprice" was identified, and features (x) were defined as the remaining columns.</a:t>
            </a:r>
          </a:p>
          <a:p>
            <a:pPr algn="l" marL="604515" indent="-302257" lvl="1">
              <a:lnSpc>
                <a:spcPts val="4787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dataset was split into training and testing sets, with 80% for training and 20% for testing.</a:t>
            </a:r>
          </a:p>
          <a:p>
            <a:pPr algn="l">
              <a:lnSpc>
                <a:spcPts val="4787"/>
              </a:lnSpc>
            </a:pPr>
          </a:p>
          <a:p>
            <a:pPr algn="l">
              <a:lnSpc>
                <a:spcPts val="478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DAGaBD3mQZQ</dc:identifier>
  <dcterms:modified xsi:type="dcterms:W3CDTF">2011-08-01T06:04:30Z</dcterms:modified>
  <cp:revision>1</cp:revision>
  <dc:title>Artificial Intelligence</dc:title>
</cp:coreProperties>
</file>