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72" r:id="rId8"/>
    <p:sldId id="260" r:id="rId9"/>
    <p:sldId id="271" r:id="rId10"/>
    <p:sldId id="261" r:id="rId11"/>
    <p:sldId id="276" r:id="rId12"/>
    <p:sldId id="262" r:id="rId13"/>
    <p:sldId id="274" r:id="rId14"/>
    <p:sldId id="275" r:id="rId15"/>
    <p:sldId id="273" r:id="rId16"/>
    <p:sldId id="263" r:id="rId17"/>
    <p:sldId id="269" r:id="rId18"/>
    <p:sldId id="264" r:id="rId19"/>
    <p:sldId id="267" r:id="rId20"/>
    <p:sldId id="270" r:id="rId21"/>
    <p:sldId id="268" r:id="rId2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349A-8EAA-464D-9620-21728EF3B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EAE61-F763-9D44-A8DA-8D4EEA274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0531-8F02-FE44-932C-B4CAE3B2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C71F-A650-4448-91F1-6CB859B6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E507-5447-5845-954E-12B0B3CB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39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EB3C-9276-9C4F-ACA8-79191B7F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7E49-F369-BB4C-B1CE-8307DDE0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D2AC-C558-2848-9DBC-092859D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D2B1-0776-7341-B93B-16A1AE77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B10B-D4EF-AF43-8EE4-4F54F6E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571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8E92E-542D-9A4C-B9BC-D22A0829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6732D-D3D9-C346-AD58-7AA022EA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C43B-0638-0A41-8769-9C4224D0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C18F-E8F2-464E-9FDF-FD236B10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B9AF3-C638-3045-B6D2-14A91C0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6745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92B5-7C26-E54F-9F83-5D017E93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0252-72ED-504C-922C-0AA7D044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6632-E6AC-6E4C-B72B-D17F2104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3E86-4B11-BD40-8663-B7BD47D0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2DB8-5709-9940-92B8-D48D046A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559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3E5E-42FD-034A-8C80-3F2A5F4F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F811-E1CF-3E4F-B4BD-B75F10F8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E3A1-6663-7D48-A2E4-4A2FC1B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5F15-6C14-D046-8AEB-C188B3FA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6A92-4466-E34C-9F3C-C657A595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836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96C-217F-704B-AFEA-833427E9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F0D3-2F57-1F4D-8CAB-ECB2A19CE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CB84-A273-1B40-8B7E-444B45DD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4DCB-98EC-F14F-BA50-934B2D71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6F354-6380-764A-89DD-7CD3D33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E8E98-9AD5-D54F-B788-A8932183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7066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84E-ED68-904F-AE8D-E9106D22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6458-7F2A-A844-8E00-EA71D931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43057-709F-B341-AFB8-D115E9A4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0FB07-BF28-C440-9CA3-981C532C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410DA-4CCB-D644-9649-5A0E65241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3F307-B758-E943-B436-EE21BD13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57741-393A-264B-A6DE-626C700C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D1CA1-A9D7-8349-A708-916D852C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73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4459-4605-E74D-BF8B-501B8D4A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2B929-F132-1540-8DB1-6B6AE83C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B294-9675-5A45-AEBE-62234859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76F53-AB76-6444-8C7E-9E437587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534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5449C-DC74-CC46-BD8E-3E462DA8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82692-20B1-5648-85B7-778E894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A3A7-53DD-B943-852E-6F9B92B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85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0EAF-A22F-C94D-BA02-82912A71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BBE2-438B-3640-B24A-43B3A63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F2FA-E6DA-094C-B936-BEE095C5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74BA3-94EE-AB49-8863-F67E5E8E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08AF8-25F2-7447-980B-4AC5A58D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D084-FA76-AD4D-B757-162A8F30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16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BE25-2105-7045-AC24-ADF06379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8F0F-E70D-6F41-BC55-BF57EDA2A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D8602-B20B-3A45-8E1F-9525EB3F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60FD-D731-E449-88EF-F6B4183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D9A8-3664-F14A-8064-6A65DD3F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3983-9B53-D747-B12E-B7E5F50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932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B0ACB-4B00-8A4F-9AAF-C8C2042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B45F-1E10-2441-9988-A8E9A95A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2996-BB11-1044-9009-25A49E1D0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72AB-60F0-9549-8808-7045DA659D0A}" type="datetimeFigureOut">
              <a:rPr lang="en-TR" smtClean="0"/>
              <a:t>4.06.2021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F30E-1BEB-AC46-ACDD-1507EC7EF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5EE8-BFBE-9840-8952-CD9CC092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9D70-44AC-BC4F-B855-63D9585BBFB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301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9165040B1/en" TargetMode="External"/><Relationship Id="rId2" Type="http://schemas.openxmlformats.org/officeDocument/2006/relationships/hyperlink" Target="https://github.com/madhav727/abstractive-news-summary/blob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409.0473.pdf" TargetMode="External"/><Relationship Id="rId5" Type="http://schemas.openxmlformats.org/officeDocument/2006/relationships/hyperlink" Target="https://spacy.io/usage/traininghttps:/www.pluralsight.com/guides/nmt:-encoder-and-decoder-with-keras" TargetMode="External"/><Relationship Id="rId4" Type="http://schemas.openxmlformats.org/officeDocument/2006/relationships/hyperlink" Target="https://spacy.io/usage/linguistic-features#named-entiti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6CCA1-AD45-9A48-9438-5580E913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TR" sz="4800" b="1" dirty="0">
                <a:solidFill>
                  <a:srgbClr val="FFFFFF"/>
                </a:solidFill>
              </a:rPr>
              <a:t>COMPARISON OF TEXT SUMMARIZATION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7BC5-D672-7540-A393-F7A4A560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TR" dirty="0"/>
              <a:t>Arda Cem Özmen - 115200046</a:t>
            </a:r>
          </a:p>
          <a:p>
            <a:pPr algn="l"/>
            <a:r>
              <a:rPr lang="en-TR" dirty="0"/>
              <a:t>Tuğra Burak Çakıcı - 117200073</a:t>
            </a:r>
          </a:p>
          <a:p>
            <a:pPr algn="l"/>
            <a:r>
              <a:rPr lang="en-TR" dirty="0"/>
              <a:t>Advisor: Uzay Çetin</a:t>
            </a:r>
          </a:p>
        </p:txBody>
      </p:sp>
    </p:spTree>
    <p:extLst>
      <p:ext uri="{BB962C8B-B14F-4D97-AF65-F5344CB8AC3E}">
        <p14:creationId xmlns:p14="http://schemas.microsoft.com/office/powerpoint/2010/main" val="283099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5AC54-4745-7A40-8730-8A02E73F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Seq2Seq /w(o)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5CCF-7184-F346-9E55-86E69637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Sequential </a:t>
            </a:r>
            <a:r>
              <a:rPr lang="tr-TR" sz="2000" dirty="0"/>
              <a:t>l</a:t>
            </a:r>
            <a:r>
              <a:rPr lang="en-US" sz="2000" dirty="0"/>
              <a:t>earning</a:t>
            </a:r>
            <a:r>
              <a:rPr lang="tr-TR" sz="2000" dirty="0"/>
              <a:t> of </a:t>
            </a:r>
            <a:r>
              <a:rPr lang="tr-TR" sz="2000" dirty="0" err="1"/>
              <a:t>tokenized</a:t>
            </a:r>
            <a:r>
              <a:rPr lang="tr-TR" sz="2000" dirty="0"/>
              <a:t> </a:t>
            </a:r>
            <a:r>
              <a:rPr lang="tr-TR" sz="2000" dirty="0" err="1"/>
              <a:t>words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tr-TR" sz="2000" dirty="0" err="1"/>
              <a:t>Bahdanau</a:t>
            </a:r>
            <a:r>
              <a:rPr lang="tr-TR" sz="2000" dirty="0"/>
              <a:t> </a:t>
            </a:r>
            <a:r>
              <a:rPr lang="en-US" sz="2000" dirty="0"/>
              <a:t>Attention Mechanism</a:t>
            </a:r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Word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word</a:t>
            </a:r>
            <a:r>
              <a:rPr lang="tr-TR" sz="2000" dirty="0"/>
              <a:t> </a:t>
            </a:r>
            <a:r>
              <a:rPr lang="tr-TR" sz="2000" dirty="0" err="1"/>
              <a:t>probability</a:t>
            </a:r>
            <a:r>
              <a:rPr lang="tr-TR" sz="2000" dirty="0"/>
              <a:t> </a:t>
            </a:r>
            <a:r>
              <a:rPr lang="tr-TR" sz="2000" dirty="0" err="1"/>
              <a:t>prediction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69" y="2589047"/>
            <a:ext cx="5511031" cy="41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5AC54-4745-7A40-8730-8A02E73F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Seq2Seq /w(o) Attention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5CCF-7184-F346-9E55-86E69637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53" y="26229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19" y="1823479"/>
            <a:ext cx="5122145" cy="364868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5" y="1802060"/>
            <a:ext cx="5266334" cy="3648689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2561194" y="5769642"/>
            <a:ext cx="27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Attention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636163" y="5769642"/>
            <a:ext cx="332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Attention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977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9E7F-1346-8B4B-9E34-3C016C5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Fine Tuned T5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6A1D-5FF7-2E46-B212-0CF0B34D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Transformers to solve text summarization using text-2-text approach proposed in the T5</a:t>
            </a:r>
          </a:p>
          <a:p>
            <a:endParaRPr lang="en-US" sz="2000" dirty="0"/>
          </a:p>
          <a:p>
            <a:r>
              <a:rPr lang="en-US" sz="2000" dirty="0"/>
              <a:t>Preparing Custom Dataset</a:t>
            </a:r>
          </a:p>
          <a:p>
            <a:endParaRPr lang="en-US" sz="2000" dirty="0"/>
          </a:p>
          <a:p>
            <a:r>
              <a:rPr lang="en-US" sz="2000" dirty="0"/>
              <a:t>Fine Tuning the Model: Function</a:t>
            </a:r>
          </a:p>
          <a:p>
            <a:endParaRPr lang="en-US" sz="2000" dirty="0"/>
          </a:p>
          <a:p>
            <a:r>
              <a:rPr lang="en-US" sz="2000" dirty="0"/>
              <a:t>Validating the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7090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9E7F-1346-8B4B-9E34-3C016C5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Fine Tuned T5 Model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832D9D3-421A-4146-9B43-DD5716E1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593" y="1891970"/>
            <a:ext cx="9600809" cy="4200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AEC11-159B-204A-BE27-2138A6AD22EC}"/>
              </a:ext>
            </a:extLst>
          </p:cNvPr>
          <p:cNvSpPr txBox="1"/>
          <p:nvPr/>
        </p:nvSpPr>
        <p:spPr>
          <a:xfrm>
            <a:off x="4772609" y="6290754"/>
            <a:ext cx="30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Turkish T5 Wandb Results</a:t>
            </a:r>
          </a:p>
        </p:txBody>
      </p:sp>
    </p:spTree>
    <p:extLst>
      <p:ext uri="{BB962C8B-B14F-4D97-AF65-F5344CB8AC3E}">
        <p14:creationId xmlns:p14="http://schemas.microsoft.com/office/powerpoint/2010/main" val="26444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9E7F-1346-8B4B-9E34-3C016C5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Fine Tuned T5 Model</a:t>
            </a:r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2CBA10-15F7-6042-A7B1-9E36A955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2174349"/>
            <a:ext cx="10515600" cy="250930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86DF8A-7EA2-3340-91F5-6843F0C32668}"/>
              </a:ext>
            </a:extLst>
          </p:cNvPr>
          <p:cNvSpPr txBox="1"/>
          <p:nvPr/>
        </p:nvSpPr>
        <p:spPr>
          <a:xfrm>
            <a:off x="4772609" y="4891235"/>
            <a:ext cx="30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English T5 Wandb Results</a:t>
            </a:r>
          </a:p>
        </p:txBody>
      </p:sp>
    </p:spTree>
    <p:extLst>
      <p:ext uri="{BB962C8B-B14F-4D97-AF65-F5344CB8AC3E}">
        <p14:creationId xmlns:p14="http://schemas.microsoft.com/office/powerpoint/2010/main" val="429079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9E7F-1346-8B4B-9E34-3C016C5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Fine Tuned T5 Model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9132517-F9C4-8844-BD7D-E1487C813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505" y="2128837"/>
            <a:ext cx="3720597" cy="387349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32AA28A-9027-6B46-B994-18BC4A5E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128838"/>
            <a:ext cx="3708400" cy="387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C952A-5E8F-B54B-8B27-6B10500BD716}"/>
              </a:ext>
            </a:extLst>
          </p:cNvPr>
          <p:cNvSpPr txBox="1"/>
          <p:nvPr/>
        </p:nvSpPr>
        <p:spPr>
          <a:xfrm>
            <a:off x="8115299" y="6151883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English T5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DDE51-F864-424A-BA2C-BFB7EE28C7D4}"/>
              </a:ext>
            </a:extLst>
          </p:cNvPr>
          <p:cNvSpPr txBox="1"/>
          <p:nvPr/>
        </p:nvSpPr>
        <p:spPr>
          <a:xfrm>
            <a:off x="2550973" y="6137753"/>
            <a:ext cx="13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Turkish T5</a:t>
            </a:r>
          </a:p>
        </p:txBody>
      </p:sp>
    </p:spTree>
    <p:extLst>
      <p:ext uri="{BB962C8B-B14F-4D97-AF65-F5344CB8AC3E}">
        <p14:creationId xmlns:p14="http://schemas.microsoft.com/office/powerpoint/2010/main" val="154385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5E51C-00C1-B743-9401-A3F32B09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8C19-756C-DF45-964C-C39DFB8F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/>
              <a:t>Foto konulacak</a:t>
            </a:r>
            <a:endParaRPr lang="en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24" y="2772524"/>
            <a:ext cx="9966579" cy="20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36E1-BE44-514E-80BF-11753C1A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A3A5-7570-0647-AEB4-D656DED9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en-TR" sz="2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D45D596-F079-0944-B399-7BCA00D8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50" y="2318197"/>
            <a:ext cx="101727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81FA1-9509-7649-9AC4-DC119073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A436-884C-F744-AEF7-1B923B31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Deploying a </a:t>
            </a:r>
            <a:r>
              <a:rPr lang="en-US" sz="2000" b="1" dirty="0" err="1"/>
              <a:t>FastAPI</a:t>
            </a:r>
            <a:r>
              <a:rPr lang="en-US" sz="2000" dirty="0"/>
              <a:t> application is relatively easy.</a:t>
            </a:r>
          </a:p>
          <a:p>
            <a:endParaRPr lang="en-US" sz="2000" dirty="0"/>
          </a:p>
          <a:p>
            <a:r>
              <a:rPr lang="en-US" sz="2000" dirty="0"/>
              <a:t>There are several ways to do it depending on your specific use case and the tools that you use.</a:t>
            </a:r>
          </a:p>
          <a:p>
            <a:endParaRPr lang="tr-TR" sz="2000" dirty="0"/>
          </a:p>
          <a:p>
            <a:r>
              <a:rPr lang="tr-TR" sz="2000" dirty="0"/>
              <a:t>Model is </a:t>
            </a:r>
            <a:r>
              <a:rPr lang="tr-TR" sz="2000" dirty="0" err="1"/>
              <a:t>deployed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running</a:t>
            </a:r>
            <a:r>
              <a:rPr lang="tr-TR" sz="2000" dirty="0"/>
              <a:t> on localhost:8000</a:t>
            </a:r>
          </a:p>
          <a:p>
            <a:endParaRPr lang="tr-TR" sz="2000" dirty="0"/>
          </a:p>
          <a:p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90545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DE245-46F7-024D-8CB8-64EB1808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3369-EEC0-B847-9C91-7E673C59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4405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three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can be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solved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problems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three</a:t>
            </a:r>
            <a:r>
              <a:rPr lang="tr-TR" sz="2000" dirty="0"/>
              <a:t> has </a:t>
            </a:r>
            <a:r>
              <a:rPr lang="tr-TR" sz="2000" dirty="0" err="1"/>
              <a:t>their</a:t>
            </a:r>
            <a:r>
              <a:rPr lang="tr-TR" sz="2000" dirty="0"/>
              <a:t> </a:t>
            </a:r>
            <a:r>
              <a:rPr lang="tr-TR" sz="2000" dirty="0" err="1"/>
              <a:t>strenghts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weaknesses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can </a:t>
            </a:r>
            <a:r>
              <a:rPr lang="tr-TR" sz="2000" dirty="0" err="1"/>
              <a:t>compliment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other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There</a:t>
            </a:r>
            <a:r>
              <a:rPr lang="tr-TR" sz="2000" dirty="0"/>
              <a:t> is </a:t>
            </a:r>
            <a:r>
              <a:rPr lang="tr-TR" sz="2000" dirty="0" err="1"/>
              <a:t>still</a:t>
            </a:r>
            <a:r>
              <a:rPr lang="tr-TR" sz="2000" dirty="0"/>
              <a:t> </a:t>
            </a:r>
            <a:r>
              <a:rPr lang="tr-TR" sz="2000" dirty="0" err="1"/>
              <a:t>room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improvement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97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9D6DA-AEC8-A142-A311-04E4ADB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34-4191-4844-A54B-77C00D6A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TR" sz="1700"/>
              <a:t>Introduction</a:t>
            </a:r>
          </a:p>
          <a:p>
            <a:r>
              <a:rPr lang="en-TR" sz="1700"/>
              <a:t>Aim of the Project</a:t>
            </a:r>
          </a:p>
          <a:p>
            <a:r>
              <a:rPr lang="en-TR" sz="1700"/>
              <a:t>Text Summarization Approaches</a:t>
            </a:r>
          </a:p>
          <a:p>
            <a:r>
              <a:rPr lang="en-TR" sz="1700"/>
              <a:t>Background and Data</a:t>
            </a:r>
          </a:p>
          <a:p>
            <a:r>
              <a:rPr lang="en-TR" sz="1700"/>
              <a:t>TextRank / Approaches with NER</a:t>
            </a:r>
          </a:p>
          <a:p>
            <a:r>
              <a:rPr lang="en-TR" sz="1700"/>
              <a:t>Seq2Seq /w(o) Attention Layer</a:t>
            </a:r>
          </a:p>
          <a:p>
            <a:r>
              <a:rPr lang="en-TR" sz="1700"/>
              <a:t>Fine Tuned T5 Model</a:t>
            </a:r>
          </a:p>
          <a:p>
            <a:r>
              <a:rPr lang="en-TR" sz="1700"/>
              <a:t>Comparison</a:t>
            </a:r>
          </a:p>
          <a:p>
            <a:r>
              <a:rPr lang="en-TR" sz="1700"/>
              <a:t>Model Deployment</a:t>
            </a:r>
          </a:p>
          <a:p>
            <a:r>
              <a:rPr lang="en-TR" sz="17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5690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54C3-6A7A-E647-90BE-C2C6BC2C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92171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B2194-E80E-4B41-B817-95086024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9C0F-383A-EC41-BAB2-A7CE2986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>
                <a:hlinkClick r:id="rId2"/>
              </a:rPr>
              <a:t>https://github.com/madhav727/abstractive-news-summary/blob/master</a:t>
            </a:r>
            <a:endParaRPr lang="tr-TR" sz="2000" dirty="0"/>
          </a:p>
          <a:p>
            <a:r>
              <a:rPr lang="tr-TR" sz="2000" dirty="0">
                <a:hlinkClick r:id="rId3"/>
              </a:rPr>
              <a:t>https://patents.google.com/patent/US9165040B1/en</a:t>
            </a:r>
            <a:endParaRPr lang="tr-TR" sz="2000" dirty="0"/>
          </a:p>
          <a:p>
            <a:r>
              <a:rPr lang="tr-TR" sz="2000" dirty="0">
                <a:hlinkClick r:id="rId4"/>
              </a:rPr>
              <a:t>https://spacy.io/usage/linguistic-features#named-entities</a:t>
            </a:r>
            <a:endParaRPr lang="tr-TR" sz="2000" dirty="0"/>
          </a:p>
          <a:p>
            <a:r>
              <a:rPr lang="tr-TR" sz="2000" dirty="0">
                <a:hlinkClick r:id="rId5"/>
              </a:rPr>
              <a:t>https://spacy.io/usage/traininghttps://www.pluralsight.com/guides/nmt:-encoder-and-decoder-with-keras</a:t>
            </a:r>
            <a:endParaRPr lang="tr-TR" sz="2000" dirty="0"/>
          </a:p>
          <a:p>
            <a:r>
              <a:rPr lang="tr-TR" sz="2000" dirty="0">
                <a:hlinkClick r:id="rId6"/>
              </a:rPr>
              <a:t>https</a:t>
            </a:r>
            <a:r>
              <a:rPr lang="tr-TR" sz="2000">
                <a:hlinkClick r:id="rId6"/>
              </a:rPr>
              <a:t>://arxiv.org/pdf/1409.0473.pdf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176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4BCB4-7446-7148-95CF-AED69597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8FC7-3A4C-4745-B476-C4CF85E8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Text</a:t>
            </a:r>
            <a:r>
              <a:rPr lang="tr-TR" sz="2000" dirty="0"/>
              <a:t> </a:t>
            </a:r>
            <a:r>
              <a:rPr lang="tr-TR" sz="2000" dirty="0" err="1"/>
              <a:t>Summarization</a:t>
            </a:r>
            <a:r>
              <a:rPr lang="tr-TR" sz="2000" dirty="0"/>
              <a:t> as a </a:t>
            </a:r>
            <a:r>
              <a:rPr lang="tr-TR" sz="2000" dirty="0" err="1"/>
              <a:t>topic</a:t>
            </a:r>
            <a:r>
              <a:rPr lang="tr-TR" sz="2000" dirty="0"/>
              <a:t> has </a:t>
            </a:r>
            <a:r>
              <a:rPr lang="tr-TR" sz="2000" dirty="0" err="1"/>
              <a:t>unlimited</a:t>
            </a:r>
            <a:r>
              <a:rPr lang="tr-TR" sz="2000" dirty="0"/>
              <a:t> </a:t>
            </a:r>
            <a:r>
              <a:rPr lang="tr-TR" sz="2000" dirty="0" err="1"/>
              <a:t>amount</a:t>
            </a:r>
            <a:r>
              <a:rPr lang="tr-TR" sz="2000" dirty="0"/>
              <a:t> of </a:t>
            </a:r>
            <a:r>
              <a:rPr lang="tr-TR" sz="2000" dirty="0" err="1"/>
              <a:t>potential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Multiple</a:t>
            </a:r>
            <a:r>
              <a:rPr lang="tr-TR" sz="2000" dirty="0"/>
              <a:t> </a:t>
            </a:r>
            <a:r>
              <a:rPr lang="tr-TR" sz="2000" dirty="0" err="1"/>
              <a:t>Methods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Needs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be </a:t>
            </a:r>
            <a:r>
              <a:rPr lang="tr-TR" sz="2000" dirty="0" err="1"/>
              <a:t>distinguished</a:t>
            </a:r>
            <a:endParaRPr lang="en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73" y="3823855"/>
            <a:ext cx="6077528" cy="29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34CD-CE6C-EF41-9A31-39484935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B2D4-EA82-A04E-953C-B1153727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Implement 3 main models</a:t>
            </a:r>
            <a:r>
              <a:rPr lang="tr-TR" sz="2000" dirty="0"/>
              <a:t>: </a:t>
            </a:r>
            <a:r>
              <a:rPr lang="tr-TR" sz="2000" dirty="0" err="1"/>
              <a:t>TextRank</a:t>
            </a:r>
            <a:r>
              <a:rPr lang="tr-TR" sz="2000" dirty="0"/>
              <a:t>, Seq2Seq, </a:t>
            </a:r>
            <a:r>
              <a:rPr lang="tr-TR" sz="2000" dirty="0" err="1"/>
              <a:t>Transformers</a:t>
            </a:r>
            <a:r>
              <a:rPr lang="tr-TR" sz="2000" dirty="0"/>
              <a:t>.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tr-TR" sz="2000" dirty="0" err="1"/>
              <a:t>Make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comparison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them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learn</a:t>
            </a:r>
            <a:r>
              <a:rPr lang="tr-TR" sz="2000" dirty="0"/>
              <a:t> optimum.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Connect them using </a:t>
            </a:r>
            <a:r>
              <a:rPr lang="en-US" sz="2000" dirty="0" err="1"/>
              <a:t>FastAPI</a:t>
            </a:r>
            <a:r>
              <a:rPr lang="tr-TR"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99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20206-3664-1C43-89E9-C8FAC7CB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Text Summarization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8C7A-3AA0-EC4F-B0D2-CAB71EF7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Extractive</a:t>
            </a:r>
            <a:r>
              <a:rPr lang="tr-TR" sz="2000" dirty="0"/>
              <a:t> </a:t>
            </a:r>
            <a:r>
              <a:rPr lang="tr-TR" sz="2000" dirty="0" err="1"/>
              <a:t>Summarization</a:t>
            </a:r>
            <a:r>
              <a:rPr lang="tr-TR" sz="2000" dirty="0"/>
              <a:t>:</a:t>
            </a:r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 err="1"/>
              <a:t>Abstractive</a:t>
            </a:r>
            <a:r>
              <a:rPr lang="tr-TR" sz="2000" dirty="0"/>
              <a:t> </a:t>
            </a:r>
            <a:r>
              <a:rPr lang="tr-TR" sz="2000" dirty="0" err="1"/>
              <a:t>Summarization</a:t>
            </a:r>
            <a:r>
              <a:rPr lang="tr-TR" sz="2000" dirty="0"/>
              <a:t>:</a:t>
            </a:r>
            <a:endParaRPr lang="en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4339110" y="2644062"/>
            <a:ext cx="610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 OF THE TEXT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409449" y="3766211"/>
            <a:ext cx="5959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 OF ITS OWN</a:t>
            </a:r>
            <a:endParaRPr lang="tr-T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4393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4E5-0995-ED4F-BF6A-6A61B44F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Background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480E-7FD7-FD41-8567-2EE0299A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9256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Getting</a:t>
            </a:r>
            <a:r>
              <a:rPr lang="tr-TR" sz="2000" dirty="0"/>
              <a:t> </a:t>
            </a:r>
            <a:r>
              <a:rPr lang="tr-TR" sz="2000" dirty="0" err="1"/>
              <a:t>familliar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Deep</a:t>
            </a:r>
            <a:r>
              <a:rPr lang="tr-TR" sz="2000" dirty="0"/>
              <a:t> Learning/Machine Learning </a:t>
            </a:r>
            <a:r>
              <a:rPr lang="tr-TR" sz="2000" dirty="0" err="1"/>
              <a:t>concepts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experience</a:t>
            </a:r>
            <a:r>
              <a:rPr lang="tr-TR" sz="2000" dirty="0"/>
              <a:t> </a:t>
            </a:r>
            <a:r>
              <a:rPr lang="tr-TR" sz="2000" dirty="0" err="1"/>
              <a:t>involving</a:t>
            </a:r>
            <a:r>
              <a:rPr lang="tr-TR" sz="2000" dirty="0"/>
              <a:t> </a:t>
            </a:r>
            <a:r>
              <a:rPr lang="tr-TR" sz="2000" dirty="0" err="1"/>
              <a:t>libraries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</a:t>
            </a:r>
            <a:r>
              <a:rPr lang="tr-TR" sz="2000" dirty="0" err="1"/>
              <a:t>Keras</a:t>
            </a:r>
            <a:r>
              <a:rPr lang="tr-TR" sz="2000" dirty="0"/>
              <a:t>, </a:t>
            </a:r>
            <a:r>
              <a:rPr lang="tr-TR" sz="2000" dirty="0" err="1"/>
              <a:t>Pytorch</a:t>
            </a:r>
            <a:r>
              <a:rPr lang="tr-TR" sz="2000" dirty="0"/>
              <a:t>, </a:t>
            </a:r>
            <a:r>
              <a:rPr lang="tr-TR" sz="2000" dirty="0" err="1"/>
              <a:t>Tensorflow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r>
              <a:rPr lang="tr-TR" sz="2000" dirty="0"/>
              <a:t>Data </a:t>
            </a:r>
            <a:r>
              <a:rPr lang="tr-TR" sz="2000" dirty="0" err="1"/>
              <a:t>Scraping</a:t>
            </a:r>
            <a:r>
              <a:rPr lang="tr-TR" sz="2000" dirty="0"/>
              <a:t>, </a:t>
            </a:r>
            <a:r>
              <a:rPr lang="tr-TR" sz="2000" dirty="0" err="1"/>
              <a:t>mainly</a:t>
            </a:r>
            <a:r>
              <a:rPr lang="tr-TR" sz="2000" dirty="0"/>
              <a:t> </a:t>
            </a:r>
            <a:r>
              <a:rPr lang="tr-TR" sz="2000" dirty="0" err="1"/>
              <a:t>Turkish</a:t>
            </a:r>
            <a:r>
              <a:rPr lang="tr-TR" sz="2000" dirty="0"/>
              <a:t> data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second</a:t>
            </a:r>
            <a:r>
              <a:rPr lang="tr-TR" sz="2000" dirty="0"/>
              <a:t> </a:t>
            </a:r>
            <a:r>
              <a:rPr lang="tr-TR" sz="2000" dirty="0" err="1"/>
              <a:t>part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Project.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Pulling</a:t>
            </a:r>
            <a:r>
              <a:rPr lang="tr-TR" sz="2000" dirty="0"/>
              <a:t> Data =&gt; CNN </a:t>
            </a:r>
            <a:r>
              <a:rPr lang="tr-TR" sz="2000" dirty="0" err="1"/>
              <a:t>dataset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popular </a:t>
            </a:r>
            <a:r>
              <a:rPr lang="tr-TR" sz="2000" dirty="0" err="1"/>
              <a:t>news_summary</a:t>
            </a:r>
            <a:r>
              <a:rPr lang="tr-TR" sz="2000" dirty="0"/>
              <a:t> data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Kaggle</a:t>
            </a:r>
            <a:r>
              <a:rPr lang="tr-TR" sz="2000" dirty="0"/>
              <a:t>.</a:t>
            </a:r>
          </a:p>
          <a:p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40318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4E5-0995-ED4F-BF6A-6A61B44F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 dirty="0">
                <a:solidFill>
                  <a:srgbClr val="FFFFFF"/>
                </a:solidFill>
              </a:rPr>
              <a:t>Background and Data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1D136A3-2AEF-614E-882D-3A9AB90D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813" y="1885279"/>
            <a:ext cx="7842369" cy="4251479"/>
          </a:xfrm>
        </p:spPr>
      </p:pic>
    </p:spTree>
    <p:extLst>
      <p:ext uri="{BB962C8B-B14F-4D97-AF65-F5344CB8AC3E}">
        <p14:creationId xmlns:p14="http://schemas.microsoft.com/office/powerpoint/2010/main" val="270671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AE5EF-D6D9-C34D-9B09-F5B16E14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TextRank / Approaches with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B30F-2B7D-C04A-95D1-CA3207E8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importance</a:t>
            </a:r>
            <a:r>
              <a:rPr lang="tr-TR" sz="2000" dirty="0"/>
              <a:t> of </a:t>
            </a:r>
            <a:r>
              <a:rPr lang="tr-TR" sz="2000" dirty="0" err="1"/>
              <a:t>PageRank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How </a:t>
            </a:r>
            <a:r>
              <a:rPr lang="tr-TR" sz="2000" dirty="0" err="1"/>
              <a:t>does</a:t>
            </a:r>
            <a:r>
              <a:rPr lang="tr-TR" sz="2000" dirty="0"/>
              <a:t> </a:t>
            </a:r>
            <a:r>
              <a:rPr lang="tr-TR" sz="2000" dirty="0" err="1"/>
              <a:t>Vector</a:t>
            </a:r>
            <a:r>
              <a:rPr lang="tr-TR" sz="2000" dirty="0"/>
              <a:t> </a:t>
            </a:r>
            <a:r>
              <a:rPr lang="tr-TR" sz="2000" dirty="0" err="1"/>
              <a:t>Score</a:t>
            </a:r>
            <a:r>
              <a:rPr lang="tr-TR" sz="2000" dirty="0"/>
              <a:t> </a:t>
            </a:r>
            <a:r>
              <a:rPr lang="tr-TR" sz="2000" dirty="0" err="1"/>
              <a:t>Graph</a:t>
            </a:r>
            <a:r>
              <a:rPr lang="tr-TR" sz="2000" dirty="0"/>
              <a:t> </a:t>
            </a:r>
            <a:r>
              <a:rPr lang="tr-TR" sz="2000" dirty="0" err="1"/>
              <a:t>work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 err="1"/>
              <a:t>Most</a:t>
            </a:r>
            <a:r>
              <a:rPr lang="tr-TR" sz="2000" dirty="0"/>
              <a:t> </a:t>
            </a:r>
            <a:r>
              <a:rPr lang="tr-TR" sz="2000" dirty="0" err="1"/>
              <a:t>referenced</a:t>
            </a:r>
            <a:r>
              <a:rPr lang="tr-TR" sz="2000" dirty="0"/>
              <a:t> </a:t>
            </a:r>
            <a:r>
              <a:rPr lang="tr-TR" sz="2000" dirty="0" err="1"/>
              <a:t>sentence</a:t>
            </a:r>
            <a:r>
              <a:rPr lang="tr-TR" sz="2000" dirty="0"/>
              <a:t> </a:t>
            </a:r>
            <a:r>
              <a:rPr lang="tr-TR" sz="2000" dirty="0" err="1"/>
              <a:t>wins</a:t>
            </a:r>
            <a:r>
              <a:rPr lang="tr-TR" sz="2000" dirty="0"/>
              <a:t>.</a:t>
            </a: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28" y="3429000"/>
            <a:ext cx="6546668" cy="33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AE5EF-D6D9-C34D-9B09-F5B16E14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TR" sz="4000">
                <a:solidFill>
                  <a:srgbClr val="FFFFFF"/>
                </a:solidFill>
              </a:rPr>
              <a:t>TextRank / Approaches with NER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35F46B-383D-B34F-AE30-A90CD058B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72138"/>
            <a:ext cx="9723438" cy="2975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19FB5-8BD9-A94D-B32E-8EBDBD0B2AC0}"/>
              </a:ext>
            </a:extLst>
          </p:cNvPr>
          <p:cNvSpPr txBox="1"/>
          <p:nvPr/>
        </p:nvSpPr>
        <p:spPr>
          <a:xfrm>
            <a:off x="1371599" y="2079849"/>
            <a:ext cx="393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dirty="0"/>
              <a:t>Default NER Model OUTPUT:</a:t>
            </a:r>
          </a:p>
        </p:txBody>
      </p:sp>
    </p:spTree>
    <p:extLst>
      <p:ext uri="{BB962C8B-B14F-4D97-AF65-F5344CB8AC3E}">
        <p14:creationId xmlns:p14="http://schemas.microsoft.com/office/powerpoint/2010/main" val="292871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441</Words>
  <Application>Microsoft Macintosh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COMPARISON OF TEXT SUMMARIZATION ALGORITHMS</vt:lpstr>
      <vt:lpstr>Table of Contents</vt:lpstr>
      <vt:lpstr>Introduction</vt:lpstr>
      <vt:lpstr>Aim of the Project</vt:lpstr>
      <vt:lpstr>Text Summarization Approaches</vt:lpstr>
      <vt:lpstr>Background and Data</vt:lpstr>
      <vt:lpstr>Background and Data</vt:lpstr>
      <vt:lpstr>TextRank / Approaches with NER</vt:lpstr>
      <vt:lpstr>TextRank / Approaches with NER</vt:lpstr>
      <vt:lpstr>Seq2Seq /w(o) Attention Layer</vt:lpstr>
      <vt:lpstr>Seq2Seq /w(o) Attention Layer</vt:lpstr>
      <vt:lpstr>Fine Tuned T5 Model</vt:lpstr>
      <vt:lpstr>Fine Tuned T5 Model</vt:lpstr>
      <vt:lpstr>Fine Tuned T5 Model</vt:lpstr>
      <vt:lpstr>Fine Tuned T5 Model</vt:lpstr>
      <vt:lpstr>Comparison</vt:lpstr>
      <vt:lpstr>Analyze</vt:lpstr>
      <vt:lpstr>Model Deployment</vt:lpstr>
      <vt:lpstr>Conclusion</vt:lpstr>
      <vt:lpstr>THANK YOU…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TEXT SUMMARIZATION ALGORITHMS</dc:title>
  <dc:creator>Arda Cem Özmen</dc:creator>
  <cp:lastModifiedBy>Arda Cem Özmen</cp:lastModifiedBy>
  <cp:revision>18</cp:revision>
  <dcterms:created xsi:type="dcterms:W3CDTF">2021-06-02T21:01:20Z</dcterms:created>
  <dcterms:modified xsi:type="dcterms:W3CDTF">2021-06-04T01:13:07Z</dcterms:modified>
</cp:coreProperties>
</file>