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7"/>
  </p:notesMasterIdLst>
  <p:sldIdLst>
    <p:sldId id="937" r:id="rId2"/>
    <p:sldId id="936" r:id="rId3"/>
    <p:sldId id="939" r:id="rId4"/>
    <p:sldId id="942" r:id="rId5"/>
    <p:sldId id="94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355D"/>
    <a:srgbClr val="E9EBF5"/>
    <a:srgbClr val="E9EEF2"/>
    <a:srgbClr val="81955B"/>
    <a:srgbClr val="E8EEF8"/>
    <a:srgbClr val="A485B9"/>
    <a:srgbClr val="618197"/>
    <a:srgbClr val="6F6F74"/>
    <a:srgbClr val="7C7B7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DA79C-0A19-4DED-B484-217F11739B55}" v="26" dt="2023-02-26T14:05:37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95726" autoAdjust="0"/>
  </p:normalViewPr>
  <p:slideViewPr>
    <p:cSldViewPr snapToGrid="0">
      <p:cViewPr varScale="1">
        <p:scale>
          <a:sx n="78" d="100"/>
          <a:sy n="78" d="100"/>
        </p:scale>
        <p:origin x="104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83ABE-9E7F-4857-9FB1-B4EF346C82D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5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7A46-A3E6-4C15-8A4F-2E511648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83DBD-DBF8-4B72-8879-A112C28A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404D-7A9E-4637-B52D-85003181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6272-3AF4-467E-9683-ED008113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3B4B-9A22-42FE-83FA-AAE185AE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9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B3AB-DAF5-483C-B090-3AABA561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F314-EF08-4F24-8CE2-790F891D8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34D4A-882D-401D-A63F-F20ABBF0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0F6A-053C-498F-BB69-1240CB81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962E-DB1D-4F7E-9CC3-B88632B7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6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419AA-E84D-48DE-9C73-659FD8195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4699C-6922-412B-94CA-406BE172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13DC-EF69-4DC3-84C2-25D24CDF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D102-1503-41C3-A7A9-142E6D7A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C7F4-21FF-4C9C-98C0-F1051F91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30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19F2-FD2A-4BA7-8F67-C0E1C433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5841-04A5-458C-AE69-D827BA29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A68D-E647-41EB-9F29-E8C79129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8C8A-1225-44B9-806A-4771660F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486F-63A8-4A74-B5B3-7E72B248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3844-9930-4479-8911-487A445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1876-8CDB-4111-885C-DBB49638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4714-E7F6-430E-BD13-ACB39A16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9F45-7D17-448C-8AFB-4C3CF490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592F-1ADD-458A-B19C-4BAEBB19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01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A3D4-2C53-40EE-BB87-C97C3F80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CFBD-B808-46C2-A1CB-A4E287A61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9D80-470E-440A-93CD-8B052290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3FBE-6FBF-493C-A604-52BA2DEB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C9D0D-0105-42C2-8A61-6567FF60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C5A63-B2CB-43C8-984A-2E1AFE00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01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47FE-F115-406E-A2D7-8C6A61D2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D0B45-3C13-4D50-A7B5-44E2BF45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F7E04-C209-41E5-98D5-2BBB2E8B2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50BCB-73C6-4BE7-AE7B-873AD3E04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866B8-F2C8-4865-B0E8-6CA2E9F1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70913-717F-4BDB-A75B-78887592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BE7A5-BEE6-40E8-BCEB-1CCD4852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D4621-AD64-4265-B971-084FCA0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9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FA62-1D87-44E5-B770-37F8A6B0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EBC61-1120-4D33-A7BD-4C971AFC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0A5F-0C72-431C-8AA9-79C7FC24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260C3-62CE-4848-8AC7-35E1A417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6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8638C-D794-47AF-BE65-A06A91FF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5D90A-398B-47E5-80ED-7EBB25B9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FA4BE-7D79-4235-AF1E-A879BCF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3385-7DCF-4D97-8142-DCF818DC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ACAA-96FB-4C9D-ABDC-55FE888A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99227-06EE-4E0D-B5CC-94F1E04D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948D8-E996-4978-8684-4ECB0237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41BCE-37A9-4879-B8B3-272785A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3B513-96DD-4AA0-B986-5A68627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79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1AB-77F9-4A10-947E-ABEFAF3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57F43-3F5B-4A6F-898C-30E3AFDE7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16EF-1C89-4C1D-A3F6-041CB22D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8B2D4-73C1-4813-8184-27B232D6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B3CB2-F60D-4CFB-8185-490A5AFE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A3E2B-0E2E-437B-AA94-73C09607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3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48E70-4D2D-4EB1-A2FA-5A2B0E8E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F1772-C888-45D3-85D2-8636A911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D9C7-E26E-496C-99A9-EAA48AC26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5BC7-C0BD-49A1-8D05-309040419B1C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C0AD-D8DC-4937-A81E-C0D303B29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4FDA-CFCD-46A2-95C7-327C82781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585F-44D6-44EF-932A-0B0AFC9A8A7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7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3DBCC5-C3C1-81DF-FB4A-3AD299CF2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200" y="3079538"/>
            <a:ext cx="7467600" cy="2325170"/>
          </a:xfrm>
        </p:spPr>
        <p:txBody>
          <a:bodyPr anchor="ctr">
            <a:normAutofit/>
          </a:bodyPr>
          <a:lstStyle/>
          <a:p>
            <a:r>
              <a:rPr lang="fr-FR" sz="5400" dirty="0"/>
              <a:t>Feuille de route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793162-6D2A-87FD-0027-D5F815999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5376672"/>
            <a:ext cx="7467600" cy="564199"/>
          </a:xfrm>
        </p:spPr>
        <p:txBody>
          <a:bodyPr anchor="ctr">
            <a:normAutofit/>
          </a:bodyPr>
          <a:lstStyle/>
          <a:p>
            <a:r>
              <a:rPr lang="fr-FR" sz="2200" dirty="0"/>
              <a:t>Projet Rep’Aero</a:t>
            </a: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92EA0DEB-983C-4A94-9B9A-51E32098C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3">
            <a:extLst>
              <a:ext uri="{FF2B5EF4-FFF2-40B4-BE49-F238E27FC236}">
                <a16:creationId xmlns:a16="http://schemas.microsoft.com/office/drawing/2014/main" id="{9E197AD2-3004-4188-A389-E9EAC108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917129"/>
            <a:ext cx="1920240" cy="192024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185715-622A-0C82-14E0-FD6DF059A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7924" b="3"/>
          <a:stretch/>
        </p:blipFill>
        <p:spPr>
          <a:xfrm>
            <a:off x="5229361" y="1010610"/>
            <a:ext cx="1733278" cy="1733278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2D0C51-DE81-4DC1-8D2D-1A3EE14E6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2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D295894-376F-8AF7-4AF7-040DDC63C2F6}"/>
              </a:ext>
            </a:extLst>
          </p:cNvPr>
          <p:cNvSpPr txBox="1"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latin typeface="Corbel" panose="020B0503020204020204" pitchFamily="34" charset="0"/>
              </a:rPr>
              <a:t>Objectifs</a:t>
            </a:r>
            <a:r>
              <a:rPr lang="en-US" sz="2400" dirty="0">
                <a:latin typeface="Corbel" panose="020B0503020204020204" pitchFamily="34" charset="0"/>
              </a:rPr>
              <a:t> et initiatives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latin typeface="Corbel" panose="020B0503020204020204" pitchFamily="34" charset="0"/>
              </a:rPr>
              <a:t>Jalons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latin typeface="Corbel" panose="020B0503020204020204" pitchFamily="34" charset="0"/>
              </a:rPr>
              <a:t>Feuille</a:t>
            </a:r>
            <a:r>
              <a:rPr lang="en-US" sz="2400" dirty="0">
                <a:latin typeface="Corbel" panose="020B0503020204020204" pitchFamily="34" charset="0"/>
              </a:rPr>
              <a:t> de route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latin typeface="Corbel" panose="020B0503020204020204" pitchFamily="34" charset="0"/>
              </a:rPr>
              <a:t>Dépendances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5" descr="Mille">
            <a:extLst>
              <a:ext uri="{FF2B5EF4-FFF2-40B4-BE49-F238E27FC236}">
                <a16:creationId xmlns:a16="http://schemas.microsoft.com/office/drawing/2014/main" id="{5E550093-2E90-DFF5-34F8-28A43BA8D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5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10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657749-3BEC-93D9-C0E7-64276FA0B6E0}"/>
              </a:ext>
            </a:extLst>
          </p:cNvPr>
          <p:cNvSpPr txBox="1"/>
          <p:nvPr/>
        </p:nvSpPr>
        <p:spPr>
          <a:xfrm>
            <a:off x="2238731" y="3384882"/>
            <a:ext cx="9183791" cy="316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ts val="6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400" dirty="0">
                <a:effectLst/>
              </a:rPr>
              <a:t>Objectif 1 : </a:t>
            </a:r>
            <a:r>
              <a:rPr lang="fr-FR" sz="1400" dirty="0">
                <a:effectLst/>
              </a:rPr>
              <a:t>Maintenir</a:t>
            </a:r>
            <a:r>
              <a:rPr lang="en-US" sz="1400" dirty="0">
                <a:effectLst/>
              </a:rPr>
              <a:t> les services </a:t>
            </a:r>
            <a:r>
              <a:rPr lang="fr-FR" sz="1400" dirty="0">
                <a:effectLst/>
              </a:rPr>
              <a:t>actuels</a:t>
            </a:r>
            <a:r>
              <a:rPr lang="en-US" sz="1400" dirty="0">
                <a:effectLst/>
              </a:rPr>
              <a:t> tout en </a:t>
            </a:r>
            <a:r>
              <a:rPr lang="fr-FR" sz="1400" dirty="0">
                <a:effectLst/>
              </a:rPr>
              <a:t>améliorant</a:t>
            </a:r>
            <a:r>
              <a:rPr lang="en-US" sz="1400" dirty="0">
                <a:effectLst/>
              </a:rPr>
              <a:t> les performances et la sécurité de infrastructure</a:t>
            </a:r>
          </a:p>
          <a:p>
            <a:pPr marL="114300" lvl="0" indent="-342900">
              <a:lnSpc>
                <a:spcPct val="90000"/>
              </a:lnSpc>
              <a:spcBef>
                <a:spcPts val="6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400" dirty="0">
              <a:effectLst/>
            </a:endParaRPr>
          </a:p>
          <a:p>
            <a:pPr marL="342900" lvl="0" indent="-342900">
              <a:lnSpc>
                <a:spcPct val="90000"/>
              </a:lnSpc>
              <a:spcBef>
                <a:spcPts val="6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400" dirty="0"/>
              <a:t>Objectif 2 : </a:t>
            </a:r>
            <a:r>
              <a:rPr lang="fr-FR" sz="1400" dirty="0">
                <a:effectLst/>
              </a:rPr>
              <a:t>Proposer de nouveaux services pour améliorer expérience des utilisateurs et celle des clients.</a:t>
            </a:r>
          </a:p>
          <a:p>
            <a:pPr marL="114300" lvl="0" indent="-342900"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400" dirty="0">
              <a:effectLst/>
            </a:endParaRPr>
          </a:p>
          <a:p>
            <a:pPr marL="342900" lvl="0" indent="-342900">
              <a:lnSpc>
                <a:spcPct val="90000"/>
              </a:lnSpc>
              <a:spcAft>
                <a:spcPts val="6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400" dirty="0">
                <a:effectLst/>
              </a:rPr>
              <a:t>Objectif 3:  Se focaliser sur une flotte resserrée de 3 ou 4 avions.</a:t>
            </a:r>
          </a:p>
          <a:p>
            <a:pPr marL="114300" indent="-342900"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22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74A6D67-A79A-C247-2A6B-A0FA420CF03D}"/>
              </a:ext>
            </a:extLst>
          </p:cNvPr>
          <p:cNvSpPr txBox="1"/>
          <p:nvPr/>
        </p:nvSpPr>
        <p:spPr>
          <a:xfrm>
            <a:off x="2425209" y="772793"/>
            <a:ext cx="9428739" cy="299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fr-FR" sz="3600" dirty="0">
                <a:solidFill>
                  <a:schemeClr val="accent1"/>
                </a:solidFill>
                <a:latin typeface="Corbel" panose="020B0503020204020204" pitchFamily="34" charset="0"/>
              </a:rPr>
              <a:t>Objectifs</a:t>
            </a:r>
            <a:r>
              <a:rPr lang="en-US" sz="3600" dirty="0">
                <a:solidFill>
                  <a:schemeClr val="accent1"/>
                </a:solidFill>
                <a:latin typeface="Corbel" panose="020B0503020204020204" pitchFamily="34" charset="0"/>
              </a:rPr>
              <a:t> et initiative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accent1"/>
                </a:solidFill>
              </a:rPr>
              <a:t>Rep’Aero</a:t>
            </a:r>
            <a:r>
              <a:rPr lang="en-US" sz="1600" dirty="0">
                <a:solidFill>
                  <a:schemeClr val="accent1"/>
                </a:solidFill>
                <a:latin typeface="Corbel" panose="020B0503020204020204" pitchFamily="34" charset="0"/>
              </a:rPr>
              <a:t> a pris </a:t>
            </a:r>
            <a:r>
              <a:rPr lang="fr-FR" sz="1600" dirty="0">
                <a:solidFill>
                  <a:schemeClr val="accent1"/>
                </a:solidFill>
                <a:latin typeface="Corbel" panose="020B0503020204020204" pitchFamily="34" charset="0"/>
              </a:rPr>
              <a:t>l’initiative</a:t>
            </a:r>
            <a:r>
              <a:rPr lang="en-US" sz="1600" dirty="0">
                <a:solidFill>
                  <a:schemeClr val="accent1"/>
                </a:solidFill>
                <a:latin typeface="Corbel" panose="020B0503020204020204" pitchFamily="34" charset="0"/>
              </a:rPr>
              <a:t> de mettre en place une nouvelle infrastructure afin de devenir un acteur majeur dans la maintenance </a:t>
            </a:r>
            <a:r>
              <a:rPr lang="fr-FR" sz="1600" dirty="0">
                <a:solidFill>
                  <a:schemeClr val="accent1"/>
                </a:solidFill>
                <a:latin typeface="Corbel" panose="020B0503020204020204" pitchFamily="34" charset="0"/>
              </a:rPr>
              <a:t>aeronétique</a:t>
            </a:r>
            <a:r>
              <a:rPr lang="en-US" sz="16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algn="l"/>
            <a:r>
              <a:rPr lang="en-US" sz="1600" dirty="0">
                <a:solidFill>
                  <a:schemeClr val="accent1"/>
                </a:solidFill>
                <a:latin typeface="Corbel" panose="020B0503020204020204" pitchFamily="34" charset="0"/>
              </a:rPr>
              <a:t>L’objectif de cette feuille de route est de </a:t>
            </a:r>
            <a:r>
              <a:rPr lang="fr-FR" sz="1600" b="0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</a:rPr>
              <a:t>décliner la vision globale et d’ orienter l’ensemble des actions de l’organisation vers le droit chemin.</a:t>
            </a:r>
          </a:p>
          <a:p>
            <a:pPr algn="l"/>
            <a:endParaRPr lang="fr-FR" sz="1600" dirty="0">
              <a:solidFill>
                <a:schemeClr val="accent1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fr-FR" sz="1600" b="0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</a:rPr>
              <a:t>Un rappel de haut niveau des objectifs business :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accent2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7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4FBE1EED-0378-9428-C4A1-9B6790C4176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3713259"/>
              </p:ext>
            </p:extLst>
          </p:nvPr>
        </p:nvGraphicFramePr>
        <p:xfrm>
          <a:off x="194887" y="154400"/>
          <a:ext cx="10945060" cy="673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265">
                  <a:extLst>
                    <a:ext uri="{9D8B030D-6E8A-4147-A177-3AD203B41FA5}">
                      <a16:colId xmlns:a16="http://schemas.microsoft.com/office/drawing/2014/main" val="130422541"/>
                    </a:ext>
                  </a:extLst>
                </a:gridCol>
                <a:gridCol w="2736265">
                  <a:extLst>
                    <a:ext uri="{9D8B030D-6E8A-4147-A177-3AD203B41FA5}">
                      <a16:colId xmlns:a16="http://schemas.microsoft.com/office/drawing/2014/main" val="1850457126"/>
                    </a:ext>
                  </a:extLst>
                </a:gridCol>
                <a:gridCol w="2736265">
                  <a:extLst>
                    <a:ext uri="{9D8B030D-6E8A-4147-A177-3AD203B41FA5}">
                      <a16:colId xmlns:a16="http://schemas.microsoft.com/office/drawing/2014/main" val="1365338808"/>
                    </a:ext>
                  </a:extLst>
                </a:gridCol>
                <a:gridCol w="2736265">
                  <a:extLst>
                    <a:ext uri="{9D8B030D-6E8A-4147-A177-3AD203B41FA5}">
                      <a16:colId xmlns:a16="http://schemas.microsoft.com/office/drawing/2014/main" val="402369689"/>
                    </a:ext>
                  </a:extLst>
                </a:gridCol>
              </a:tblGrid>
              <a:tr h="444005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Corbel" panose="020B0503020204020204" pitchFamily="34" charset="0"/>
                        </a:rPr>
                        <a:t>Cible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Corbel" panose="020B0503020204020204" pitchFamily="34" charset="0"/>
                        </a:rPr>
                        <a:t>Jalon ou activités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Livrables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Corbel" panose="020B0503020204020204" pitchFamily="34" charset="0"/>
                        </a:rPr>
                        <a:t>responsabilités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72875"/>
                  </a:ext>
                </a:extLst>
              </a:tr>
              <a:tr h="591298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Corbel" panose="020B0503020204020204" pitchFamily="34" charset="0"/>
                        </a:rPr>
                        <a:t>Terminé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latin typeface="Corbel" panose="020B0503020204020204" pitchFamily="34" charset="0"/>
                        </a:rPr>
                        <a:t>Activité 1</a:t>
                      </a:r>
                    </a:p>
                    <a:p>
                      <a:pPr algn="l"/>
                      <a:r>
                        <a:rPr lang="fr-FR" sz="1100" dirty="0">
                          <a:latin typeface="Corbel" panose="020B0503020204020204" pitchFamily="34" charset="0"/>
                        </a:rPr>
                        <a:t>Modélisation de l’architecture cible </a:t>
                      </a:r>
                    </a:p>
                    <a:p>
                      <a:pPr algn="l"/>
                      <a:endParaRPr lang="fr-FR" sz="11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Corbel" panose="020B0503020204020204" pitchFamily="34" charset="0"/>
                        </a:rPr>
                        <a:t>Diagramme de l’architecture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Corbel" panose="020B0503020204020204" pitchFamily="34" charset="0"/>
                        </a:rPr>
                        <a:t>Prestataire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507711"/>
                  </a:ext>
                </a:extLst>
              </a:tr>
              <a:tr h="8137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Corbel" panose="020B0503020204020204" pitchFamily="34" charset="0"/>
                        </a:rPr>
                        <a:t>Court terme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Activité 2</a:t>
                      </a:r>
                    </a:p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Mise en place de l'Application de gestion du stock</a:t>
                      </a: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orbel" panose="020B0503020204020204" pitchFamily="34" charset="0"/>
                        </a:rPr>
                        <a:t>Application de gestion du stock :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latin typeface="Corbel" panose="020B0503020204020204" pitchFamily="34" charset="0"/>
                        </a:rPr>
                        <a:t>Entrée/Sortie des pièces détachés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latin typeface="Corbel" panose="020B0503020204020204" pitchFamily="34" charset="0"/>
                        </a:rPr>
                        <a:t>Etat inventaire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latin typeface="Corbel" panose="020B0503020204020204" pitchFamily="34" charset="0"/>
                        </a:rPr>
                        <a:t>Données de temps réel</a:t>
                      </a:r>
                    </a:p>
                    <a:p>
                      <a:pPr algn="ctr"/>
                      <a:endParaRPr lang="fr-FR" sz="11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orbel" panose="020B0503020204020204" pitchFamily="34" charset="0"/>
                        </a:rPr>
                        <a:t>Prestataire IT</a:t>
                      </a:r>
                    </a:p>
                    <a:p>
                      <a:pPr algn="ctr"/>
                      <a:endParaRPr lang="fr-FR" sz="11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278502"/>
                  </a:ext>
                </a:extLst>
              </a:tr>
              <a:tr h="813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orbel" panose="020B0503020204020204" pitchFamily="34" charset="0"/>
                        </a:rPr>
                        <a:t>Court terme</a:t>
                      </a:r>
                    </a:p>
                    <a:p>
                      <a:pPr algn="ctr"/>
                      <a:endParaRPr lang="fr-FR" sz="11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Activité 3</a:t>
                      </a:r>
                      <a:b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</a:b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Mise en place de l'application du domaine de production </a:t>
                      </a: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orbel" panose="020B0503020204020204" pitchFamily="34" charset="0"/>
                        </a:rPr>
                        <a:t>Application de gestion des fournisseurs :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latin typeface="Corbel" panose="020B0503020204020204" pitchFamily="34" charset="0"/>
                        </a:rPr>
                        <a:t>Documentation constructeur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latin typeface="Corbel" panose="020B0503020204020204" pitchFamily="34" charset="0"/>
                        </a:rPr>
                        <a:t>Inventaire outillage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latin typeface="Corbel" panose="020B0503020204020204" pitchFamily="34" charset="0"/>
                        </a:rPr>
                        <a:t>Bon de 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orbel" panose="020B0503020204020204" pitchFamily="34" charset="0"/>
                        </a:rPr>
                        <a:t>Prestataire IT</a:t>
                      </a:r>
                    </a:p>
                    <a:p>
                      <a:pPr algn="ctr"/>
                      <a:endParaRPr lang="fr-FR" sz="11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70500"/>
                  </a:ext>
                </a:extLst>
              </a:tr>
              <a:tr h="813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orbel" panose="020B0503020204020204" pitchFamily="34" charset="0"/>
                        </a:rPr>
                        <a:t>Court terme</a:t>
                      </a:r>
                    </a:p>
                    <a:p>
                      <a:pPr algn="ctr"/>
                      <a:endParaRPr lang="fr-FR" sz="11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Activité 4</a:t>
                      </a:r>
                      <a:b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</a:b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Mise en place de l'application Fournisseurs </a:t>
                      </a: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Corbel" panose="020B0503020204020204" pitchFamily="34" charset="0"/>
                        </a:rPr>
                        <a:t>Application de gestion des fournisseurs : </a:t>
                      </a:r>
                    </a:p>
                    <a:p>
                      <a:pPr algn="ctr"/>
                      <a:r>
                        <a:rPr lang="fr-FR" sz="1100" i="1" dirty="0">
                          <a:latin typeface="Corbel" panose="020B0503020204020204" pitchFamily="34" charset="0"/>
                        </a:rPr>
                        <a:t>Catalogue des fournisseurs</a:t>
                      </a:r>
                    </a:p>
                    <a:p>
                      <a:pPr algn="ctr"/>
                      <a:r>
                        <a:rPr lang="fr-FR" sz="1100" i="1" dirty="0">
                          <a:latin typeface="Corbel" panose="020B0503020204020204" pitchFamily="34" charset="0"/>
                        </a:rPr>
                        <a:t>Données de temps réels des livraisons</a:t>
                      </a:r>
                    </a:p>
                    <a:p>
                      <a:pPr algn="ctr"/>
                      <a:r>
                        <a:rPr lang="fr-FR" sz="1100" i="1" dirty="0">
                          <a:latin typeface="Corbel" panose="020B0503020204020204" pitchFamily="34" charset="0"/>
                        </a:rPr>
                        <a:t>Paiement</a:t>
                      </a:r>
                    </a:p>
                    <a:p>
                      <a:pPr algn="ctr"/>
                      <a:r>
                        <a:rPr lang="fr-FR" sz="1100" i="1" dirty="0">
                          <a:latin typeface="Corbel" panose="020B0503020204020204" pitchFamily="34" charset="0"/>
                        </a:rPr>
                        <a:t>Coordonnées des fournisseurs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orbel" panose="020B0503020204020204" pitchFamily="34" charset="0"/>
                        </a:rPr>
                        <a:t>Prestataire IT</a:t>
                      </a:r>
                    </a:p>
                    <a:p>
                      <a:pPr algn="ctr"/>
                      <a:endParaRPr lang="fr-FR" sz="11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855495"/>
                  </a:ext>
                </a:extLst>
              </a:tr>
              <a:tr h="602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orbel" panose="020B0503020204020204" pitchFamily="34" charset="0"/>
                        </a:rPr>
                        <a:t>Court terme</a:t>
                      </a:r>
                    </a:p>
                    <a:p>
                      <a:pPr algn="ctr"/>
                      <a:endParaRPr lang="fr-FR" sz="11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Activité 5</a:t>
                      </a:r>
                      <a:b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</a:b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Mise en place de l'application domaine de l'entreprise</a:t>
                      </a: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orbel" panose="020B0503020204020204" pitchFamily="34" charset="0"/>
                        </a:rPr>
                        <a:t>CRM Clients « Ressources entreprise »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orbel" panose="020B0503020204020204" pitchFamily="34" charset="0"/>
                        </a:rPr>
                        <a:t>Disponibilités des technicien</a:t>
                      </a:r>
                    </a:p>
                    <a:p>
                      <a:pPr algn="ctr"/>
                      <a:endParaRPr lang="fr-FR" sz="11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orbel" panose="020B0503020204020204" pitchFamily="34" charset="0"/>
                        </a:rPr>
                        <a:t>Prestataire IT</a:t>
                      </a:r>
                    </a:p>
                    <a:p>
                      <a:pPr algn="ctr"/>
                      <a:endParaRPr lang="fr-FR" sz="11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998021"/>
                  </a:ext>
                </a:extLst>
              </a:tr>
              <a:tr h="813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orbel" panose="020B0503020204020204" pitchFamily="34" charset="0"/>
                        </a:rPr>
                        <a:t>Court terme</a:t>
                      </a:r>
                    </a:p>
                    <a:p>
                      <a:pPr algn="ctr"/>
                      <a:endParaRPr lang="fr-FR" sz="11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Activité 6</a:t>
                      </a:r>
                      <a:b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</a:b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Mise en place CRM Client</a:t>
                      </a: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orbel" panose="020B0503020204020204" pitchFamily="34" charset="0"/>
                        </a:rPr>
                        <a:t>CRM gestion des clients : Données des clients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orbel" panose="020B0503020204020204" pitchFamily="34" charset="0"/>
                        </a:rPr>
                        <a:t>Données des clients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orbel" panose="020B0503020204020204" pitchFamily="34" charset="0"/>
                        </a:rPr>
                        <a:t>Paiement &amp; Facturation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orbel" panose="020B0503020204020204" pitchFamily="34" charset="0"/>
                        </a:rPr>
                        <a:t>Rendez-vous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orbel" panose="020B0503020204020204" pitchFamily="34" charset="0"/>
                        </a:rPr>
                        <a:t>Prestataire IT</a:t>
                      </a:r>
                    </a:p>
                    <a:p>
                      <a:pPr algn="ctr"/>
                      <a:endParaRPr lang="fr-FR" sz="1100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457377"/>
                  </a:ext>
                </a:extLst>
              </a:tr>
              <a:tr h="444005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Corbel" panose="020B0503020204020204" pitchFamily="34" charset="0"/>
                        </a:rPr>
                        <a:t>Moyen terme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Activité 7</a:t>
                      </a:r>
                      <a:b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</a:b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Validation des l'applications</a:t>
                      </a: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Corbel" panose="020B0503020204020204" pitchFamily="34" charset="0"/>
                        </a:rPr>
                        <a:t>Applications testées et validées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orbel" panose="020B0503020204020204" pitchFamily="34" charset="0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423056"/>
                  </a:ext>
                </a:extLst>
              </a:tr>
              <a:tr h="60214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Corbel" panose="020B0503020204020204" pitchFamily="34" charset="0"/>
                        </a:rPr>
                        <a:t>Moyen terme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Activité 8 </a:t>
                      </a:r>
                      <a:b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</a:b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Migration de l'activité  vers la nouvelle application</a:t>
                      </a: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Corbel" panose="020B0503020204020204" pitchFamily="34" charset="0"/>
                        </a:rPr>
                        <a:t>Nouvelle architecture opérationnelle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Corbel" panose="020B0503020204020204" pitchFamily="34" charset="0"/>
                        </a:rPr>
                        <a:t>Prestataire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983158"/>
                  </a:ext>
                </a:extLst>
              </a:tr>
              <a:tr h="444005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Corbel" panose="020B0503020204020204" pitchFamily="34" charset="0"/>
                        </a:rPr>
                        <a:t>Long terme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Activité 9</a:t>
                      </a:r>
                      <a:b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</a:b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Deco de l'ancienne infra</a:t>
                      </a: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Corbel" panose="020B0503020204020204" pitchFamily="34" charset="0"/>
                        </a:rPr>
                        <a:t>Ancienne architecture décommissionnée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Corbel" panose="020B0503020204020204" pitchFamily="34" charset="0"/>
                        </a:rPr>
                        <a:t>Prestataire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7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09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340587-C09A-D833-1F40-44B5149762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FB90459-1368-08D4-B2EF-53A8062D0014}"/>
              </a:ext>
            </a:extLst>
          </p:cNvPr>
          <p:cNvSpPr txBox="1"/>
          <p:nvPr/>
        </p:nvSpPr>
        <p:spPr>
          <a:xfrm>
            <a:off x="615142" y="498764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2060"/>
                </a:solidFill>
                <a:latin typeface="Corbel" panose="020B0503020204020204" pitchFamily="34" charset="0"/>
              </a:rPr>
              <a:t>Feuille de route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DA907BE-6A67-8BCF-DBAA-F248B3E9142F}"/>
              </a:ext>
            </a:extLst>
          </p:cNvPr>
          <p:cNvCxnSpPr>
            <a:cxnSpLocks/>
          </p:cNvCxnSpPr>
          <p:nvPr/>
        </p:nvCxnSpPr>
        <p:spPr>
          <a:xfrm>
            <a:off x="457200" y="1246909"/>
            <a:ext cx="11454938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CD831C6-6BAC-1C65-88F5-808C1DC7DCB5}"/>
              </a:ext>
            </a:extLst>
          </p:cNvPr>
          <p:cNvSpPr txBox="1"/>
          <p:nvPr/>
        </p:nvSpPr>
        <p:spPr>
          <a:xfrm>
            <a:off x="597131" y="1334014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92D050"/>
                </a:solidFill>
                <a:latin typeface="Corbel" panose="020B0503020204020204" pitchFamily="34" charset="0"/>
              </a:rPr>
              <a:t>Terminé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FACD856-9E83-9F5E-4CEA-2B3D28883F1C}"/>
              </a:ext>
            </a:extLst>
          </p:cNvPr>
          <p:cNvSpPr txBox="1"/>
          <p:nvPr/>
        </p:nvSpPr>
        <p:spPr>
          <a:xfrm>
            <a:off x="2930930" y="1338849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2060"/>
                </a:solidFill>
                <a:latin typeface="Corbel" panose="020B0503020204020204" pitchFamily="34" charset="0"/>
              </a:rPr>
              <a:t>Court terme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42F6AB9-D731-2606-BD9E-1377DD15F7A1}"/>
              </a:ext>
            </a:extLst>
          </p:cNvPr>
          <p:cNvSpPr txBox="1"/>
          <p:nvPr/>
        </p:nvSpPr>
        <p:spPr>
          <a:xfrm>
            <a:off x="5768341" y="1334013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2060"/>
                </a:solidFill>
                <a:latin typeface="Corbel" panose="020B0503020204020204" pitchFamily="34" charset="0"/>
              </a:rPr>
              <a:t>Moyen terme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9D72EF-9041-7390-1429-B99A69EC54B0}"/>
              </a:ext>
            </a:extLst>
          </p:cNvPr>
          <p:cNvSpPr txBox="1"/>
          <p:nvPr/>
        </p:nvSpPr>
        <p:spPr>
          <a:xfrm>
            <a:off x="8941378" y="1348724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2060"/>
                </a:solidFill>
                <a:latin typeface="Corbel" panose="020B0503020204020204" pitchFamily="34" charset="0"/>
              </a:rPr>
              <a:t>Long terme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280B479-4C4A-F04C-B9AC-DADFB8C2A1CA}"/>
              </a:ext>
            </a:extLst>
          </p:cNvPr>
          <p:cNvCxnSpPr/>
          <p:nvPr/>
        </p:nvCxnSpPr>
        <p:spPr>
          <a:xfrm>
            <a:off x="2793076" y="1787236"/>
            <a:ext cx="0" cy="4355869"/>
          </a:xfrm>
          <a:prstGeom prst="line">
            <a:avLst/>
          </a:prstGeom>
          <a:ln w="571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A1F8205-CD84-DDAF-6552-E039AECAD283}"/>
              </a:ext>
            </a:extLst>
          </p:cNvPr>
          <p:cNvCxnSpPr/>
          <p:nvPr/>
        </p:nvCxnSpPr>
        <p:spPr>
          <a:xfrm>
            <a:off x="5572298" y="1787235"/>
            <a:ext cx="0" cy="4355869"/>
          </a:xfrm>
          <a:prstGeom prst="line">
            <a:avLst/>
          </a:prstGeom>
          <a:ln w="571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6DD944A-B91C-CA41-FB24-E18D7DB59E0E}"/>
              </a:ext>
            </a:extLst>
          </p:cNvPr>
          <p:cNvCxnSpPr/>
          <p:nvPr/>
        </p:nvCxnSpPr>
        <p:spPr>
          <a:xfrm>
            <a:off x="8614122" y="1812176"/>
            <a:ext cx="0" cy="4355869"/>
          </a:xfrm>
          <a:prstGeom prst="line">
            <a:avLst/>
          </a:prstGeom>
          <a:ln w="571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52775C1C-AA8F-4D21-3E0B-75E2CA5906D4}"/>
              </a:ext>
            </a:extLst>
          </p:cNvPr>
          <p:cNvSpPr/>
          <p:nvPr/>
        </p:nvSpPr>
        <p:spPr>
          <a:xfrm>
            <a:off x="597131" y="2026245"/>
            <a:ext cx="1862049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1100" dirty="0">
                <a:latin typeface="Corbel" panose="020B0503020204020204" pitchFamily="34" charset="0"/>
              </a:rPr>
              <a:t>Activité 1</a:t>
            </a:r>
          </a:p>
          <a:p>
            <a:pPr algn="l"/>
            <a:r>
              <a:rPr lang="fr-FR" sz="1100" dirty="0">
                <a:latin typeface="Corbel" panose="020B0503020204020204" pitchFamily="34" charset="0"/>
              </a:rPr>
              <a:t>diagramme de l’architecture cible 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2DB3592-7A33-DF91-C7FB-E8F5E4C83083}"/>
              </a:ext>
            </a:extLst>
          </p:cNvPr>
          <p:cNvSpPr/>
          <p:nvPr/>
        </p:nvSpPr>
        <p:spPr>
          <a:xfrm>
            <a:off x="3241967" y="2007048"/>
            <a:ext cx="1862049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Activité 2</a:t>
            </a:r>
            <a:b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</a:br>
            <a: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Mise en place de l'application Fournisseurs 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7629C62-1172-8127-AC4E-EDC59DDFC9C2}"/>
              </a:ext>
            </a:extLst>
          </p:cNvPr>
          <p:cNvSpPr/>
          <p:nvPr/>
        </p:nvSpPr>
        <p:spPr>
          <a:xfrm>
            <a:off x="3241966" y="2712105"/>
            <a:ext cx="1862049" cy="774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Activité 3</a:t>
            </a:r>
            <a:b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</a:br>
            <a: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Mise en place de l'Application de gestion du stock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19ACCFE1-EB42-A922-5448-DBE964991CDD}"/>
              </a:ext>
            </a:extLst>
          </p:cNvPr>
          <p:cNvSpPr/>
          <p:nvPr/>
        </p:nvSpPr>
        <p:spPr>
          <a:xfrm>
            <a:off x="3220837" y="3544917"/>
            <a:ext cx="1862049" cy="774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Activité 3</a:t>
            </a:r>
            <a:b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</a:br>
            <a: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Mise en place de l'Application de gestion du stock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602C40F5-09C7-81D6-E40B-9407A76EBA50}"/>
              </a:ext>
            </a:extLst>
          </p:cNvPr>
          <p:cNvSpPr/>
          <p:nvPr/>
        </p:nvSpPr>
        <p:spPr>
          <a:xfrm>
            <a:off x="3241965" y="4377729"/>
            <a:ext cx="1862049" cy="774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Activité 4 </a:t>
            </a:r>
            <a:b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</a:br>
            <a: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Mise en place de l'application domaine de production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494270A-DCC7-8480-4916-FD4A1E923699}"/>
              </a:ext>
            </a:extLst>
          </p:cNvPr>
          <p:cNvSpPr/>
          <p:nvPr/>
        </p:nvSpPr>
        <p:spPr>
          <a:xfrm>
            <a:off x="3251663" y="5210541"/>
            <a:ext cx="1862049" cy="774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Activité 5</a:t>
            </a:r>
            <a:b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</a:br>
            <a: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Mise en place de l'application domaine de production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108BA6B-7A4F-732A-9661-59A613CCBB18}"/>
              </a:ext>
            </a:extLst>
          </p:cNvPr>
          <p:cNvSpPr/>
          <p:nvPr/>
        </p:nvSpPr>
        <p:spPr>
          <a:xfrm>
            <a:off x="3261359" y="6048393"/>
            <a:ext cx="1862049" cy="621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ctr"/>
            <a: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Activité 6</a:t>
            </a:r>
            <a:b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</a:br>
            <a: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Mise en place CRM Client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4F9A08FD-CDD6-7783-F4A5-5847972A3D63}"/>
              </a:ext>
            </a:extLst>
          </p:cNvPr>
          <p:cNvSpPr/>
          <p:nvPr/>
        </p:nvSpPr>
        <p:spPr>
          <a:xfrm>
            <a:off x="8951592" y="2080338"/>
            <a:ext cx="1862049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Activité 9</a:t>
            </a:r>
            <a:b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</a:br>
            <a: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Deco de l'ancienne infra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E5CD61E-4272-20C7-9433-8BFBE40B4BA1}"/>
              </a:ext>
            </a:extLst>
          </p:cNvPr>
          <p:cNvSpPr/>
          <p:nvPr/>
        </p:nvSpPr>
        <p:spPr>
          <a:xfrm>
            <a:off x="5914677" y="2694104"/>
            <a:ext cx="1862049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Activité 8 </a:t>
            </a:r>
            <a:b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</a:br>
            <a: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Migration de l'activité  vers la nouvelle application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E522545-42BE-4AAA-8E36-F0466AF8720E}"/>
              </a:ext>
            </a:extLst>
          </p:cNvPr>
          <p:cNvSpPr/>
          <p:nvPr/>
        </p:nvSpPr>
        <p:spPr>
          <a:xfrm>
            <a:off x="5936503" y="1981911"/>
            <a:ext cx="1862049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Activité 7</a:t>
            </a:r>
            <a:b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</a:br>
            <a:r>
              <a:rPr lang="fr-FR" sz="1100" b="0" i="0" u="none" strike="noStrike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Validation des l'applications</a:t>
            </a:r>
          </a:p>
          <a:p>
            <a:pPr algn="l"/>
            <a:endParaRPr lang="fr-FR" sz="1100" dirty="0">
              <a:latin typeface="Corbel" panose="020B0503020204020204" pitchFamily="34" charset="0"/>
            </a:endParaRPr>
          </a:p>
        </p:txBody>
      </p:sp>
      <p:sp>
        <p:nvSpPr>
          <p:cNvPr id="37" name="Flèche : droite rayée 36">
            <a:extLst>
              <a:ext uri="{FF2B5EF4-FFF2-40B4-BE49-F238E27FC236}">
                <a16:creationId xmlns:a16="http://schemas.microsoft.com/office/drawing/2014/main" id="{D7A1EAA1-0E81-522E-3145-9E5318BEA4A4}"/>
              </a:ext>
            </a:extLst>
          </p:cNvPr>
          <p:cNvSpPr/>
          <p:nvPr/>
        </p:nvSpPr>
        <p:spPr>
          <a:xfrm rot="5400000">
            <a:off x="2601885" y="6178705"/>
            <a:ext cx="382381" cy="361062"/>
          </a:xfrm>
          <a:prstGeom prst="striped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Flèche : droite rayée 37">
            <a:extLst>
              <a:ext uri="{FF2B5EF4-FFF2-40B4-BE49-F238E27FC236}">
                <a16:creationId xmlns:a16="http://schemas.microsoft.com/office/drawing/2014/main" id="{66C7C189-15AE-2062-EF20-DF79185C1E92}"/>
              </a:ext>
            </a:extLst>
          </p:cNvPr>
          <p:cNvSpPr/>
          <p:nvPr/>
        </p:nvSpPr>
        <p:spPr>
          <a:xfrm rot="5400000">
            <a:off x="5381108" y="6170392"/>
            <a:ext cx="382381" cy="361062"/>
          </a:xfrm>
          <a:prstGeom prst="striped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Flèche : droite rayée 38">
            <a:extLst>
              <a:ext uri="{FF2B5EF4-FFF2-40B4-BE49-F238E27FC236}">
                <a16:creationId xmlns:a16="http://schemas.microsoft.com/office/drawing/2014/main" id="{858298FD-9982-441E-5A23-7A752098270A}"/>
              </a:ext>
            </a:extLst>
          </p:cNvPr>
          <p:cNvSpPr/>
          <p:nvPr/>
        </p:nvSpPr>
        <p:spPr>
          <a:xfrm rot="5400000">
            <a:off x="8420162" y="6178706"/>
            <a:ext cx="382381" cy="361062"/>
          </a:xfrm>
          <a:prstGeom prst="striped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011389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431</Words>
  <Application>Microsoft Office PowerPoint</Application>
  <PresentationFormat>Grand écran</PresentationFormat>
  <Paragraphs>91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Corbel</vt:lpstr>
      <vt:lpstr>Source Sans Pro</vt:lpstr>
      <vt:lpstr>2_Office Theme</vt:lpstr>
      <vt:lpstr>Feuille de route 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2019-10-18T13:11:18Z</dcterms:created>
  <dcterms:modified xsi:type="dcterms:W3CDTF">2023-02-26T14:14:37Z</dcterms:modified>
</cp:coreProperties>
</file>