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7"/>
  </p:notesMasterIdLst>
  <p:sldIdLst>
    <p:sldId id="946" r:id="rId2"/>
    <p:sldId id="947" r:id="rId3"/>
    <p:sldId id="943" r:id="rId4"/>
    <p:sldId id="944" r:id="rId5"/>
    <p:sldId id="9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55D"/>
    <a:srgbClr val="E9EBF5"/>
    <a:srgbClr val="E9EEF2"/>
    <a:srgbClr val="81955B"/>
    <a:srgbClr val="E8EEF8"/>
    <a:srgbClr val="A485B9"/>
    <a:srgbClr val="618197"/>
    <a:srgbClr val="6F6F74"/>
    <a:srgbClr val="7C7B7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F7F5C-3694-450A-ADB7-1EAAEEF34149}" v="6" dt="2023-02-27T09:53:38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5726" autoAdjust="0"/>
  </p:normalViewPr>
  <p:slideViewPr>
    <p:cSldViewPr snapToGrid="0">
      <p:cViewPr varScale="1">
        <p:scale>
          <a:sx n="78" d="100"/>
          <a:sy n="78" d="100"/>
        </p:scale>
        <p:origin x="2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DBCC5-C3C1-81DF-FB4A-3AD299CF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3079538"/>
            <a:ext cx="7467600" cy="2325170"/>
          </a:xfrm>
        </p:spPr>
        <p:txBody>
          <a:bodyPr anchor="ctr">
            <a:normAutofit/>
          </a:bodyPr>
          <a:lstStyle/>
          <a:p>
            <a:r>
              <a:rPr lang="fr-FR" sz="5400" dirty="0"/>
              <a:t>Plan d’implémentation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93162-6D2A-87FD-0027-D5F815999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376672"/>
            <a:ext cx="7467600" cy="564199"/>
          </a:xfrm>
        </p:spPr>
        <p:txBody>
          <a:bodyPr anchor="ctr">
            <a:normAutofit/>
          </a:bodyPr>
          <a:lstStyle/>
          <a:p>
            <a:r>
              <a:rPr lang="fr-FR" sz="2200" dirty="0"/>
              <a:t>Projet </a:t>
            </a:r>
            <a:r>
              <a:rPr lang="fr-FR" sz="2200" dirty="0" err="1"/>
              <a:t>Rep’Aero</a:t>
            </a:r>
            <a:endParaRPr lang="fr-FR" sz="2200" dirty="0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92EA0DEB-983C-4A94-9B9A-51E32098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9E197AD2-3004-4188-A389-E9EAC108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917129"/>
            <a:ext cx="1920240" cy="192024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185715-622A-0C82-14E0-FD6DF059A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7924" b="3"/>
          <a:stretch/>
        </p:blipFill>
        <p:spPr>
          <a:xfrm>
            <a:off x="5229361" y="1010610"/>
            <a:ext cx="1733278" cy="173327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2D0C51-DE81-4DC1-8D2D-1A3EE14E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D295894-376F-8AF7-4AF7-040DDC63C2F6}"/>
              </a:ext>
            </a:extLst>
          </p:cNvPr>
          <p:cNvSpPr txBox="1"/>
          <p:nvPr/>
        </p:nvSpPr>
        <p:spPr>
          <a:xfrm>
            <a:off x="1234752" y="129494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000" dirty="0">
                <a:latin typeface="Corbel" panose="020B0503020204020204" pitchFamily="34" charset="0"/>
              </a:rPr>
              <a:t>Diagramme de Gant</a:t>
            </a:r>
            <a:endParaRPr lang="en-US" sz="4000" dirty="0">
              <a:latin typeface="Corbel" panose="020B0503020204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000" dirty="0">
                <a:latin typeface="Corbel" panose="020B0503020204020204" pitchFamily="34" charset="0"/>
              </a:rPr>
              <a:t>Etapes du plan stratégique </a:t>
            </a:r>
            <a:endParaRPr lang="en-US" sz="400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5" descr="Mille">
            <a:extLst>
              <a:ext uri="{FF2B5EF4-FFF2-40B4-BE49-F238E27FC236}">
                <a16:creationId xmlns:a16="http://schemas.microsoft.com/office/drawing/2014/main" id="{5E550093-2E90-DFF5-34F8-28A43BA8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E6052C17-7A1B-7A48-5584-C3AE5737B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8280"/>
              </p:ext>
            </p:extLst>
          </p:nvPr>
        </p:nvGraphicFramePr>
        <p:xfrm>
          <a:off x="1096208" y="643467"/>
          <a:ext cx="9999593" cy="557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2650">
                  <a:extLst>
                    <a:ext uri="{9D8B030D-6E8A-4147-A177-3AD203B41FA5}">
                      <a16:colId xmlns:a16="http://schemas.microsoft.com/office/drawing/2014/main" val="1440461297"/>
                    </a:ext>
                  </a:extLst>
                </a:gridCol>
                <a:gridCol w="495578">
                  <a:extLst>
                    <a:ext uri="{9D8B030D-6E8A-4147-A177-3AD203B41FA5}">
                      <a16:colId xmlns:a16="http://schemas.microsoft.com/office/drawing/2014/main" val="2294876970"/>
                    </a:ext>
                  </a:extLst>
                </a:gridCol>
                <a:gridCol w="495578">
                  <a:extLst>
                    <a:ext uri="{9D8B030D-6E8A-4147-A177-3AD203B41FA5}">
                      <a16:colId xmlns:a16="http://schemas.microsoft.com/office/drawing/2014/main" val="3598284934"/>
                    </a:ext>
                  </a:extLst>
                </a:gridCol>
                <a:gridCol w="495578">
                  <a:extLst>
                    <a:ext uri="{9D8B030D-6E8A-4147-A177-3AD203B41FA5}">
                      <a16:colId xmlns:a16="http://schemas.microsoft.com/office/drawing/2014/main" val="187526596"/>
                    </a:ext>
                  </a:extLst>
                </a:gridCol>
                <a:gridCol w="495578">
                  <a:extLst>
                    <a:ext uri="{9D8B030D-6E8A-4147-A177-3AD203B41FA5}">
                      <a16:colId xmlns:a16="http://schemas.microsoft.com/office/drawing/2014/main" val="2658529492"/>
                    </a:ext>
                  </a:extLst>
                </a:gridCol>
                <a:gridCol w="391181">
                  <a:extLst>
                    <a:ext uri="{9D8B030D-6E8A-4147-A177-3AD203B41FA5}">
                      <a16:colId xmlns:a16="http://schemas.microsoft.com/office/drawing/2014/main" val="2291750789"/>
                    </a:ext>
                  </a:extLst>
                </a:gridCol>
                <a:gridCol w="391181">
                  <a:extLst>
                    <a:ext uri="{9D8B030D-6E8A-4147-A177-3AD203B41FA5}">
                      <a16:colId xmlns:a16="http://schemas.microsoft.com/office/drawing/2014/main" val="1256059514"/>
                    </a:ext>
                  </a:extLst>
                </a:gridCol>
                <a:gridCol w="391181">
                  <a:extLst>
                    <a:ext uri="{9D8B030D-6E8A-4147-A177-3AD203B41FA5}">
                      <a16:colId xmlns:a16="http://schemas.microsoft.com/office/drawing/2014/main" val="1960055908"/>
                    </a:ext>
                  </a:extLst>
                </a:gridCol>
                <a:gridCol w="391181">
                  <a:extLst>
                    <a:ext uri="{9D8B030D-6E8A-4147-A177-3AD203B41FA5}">
                      <a16:colId xmlns:a16="http://schemas.microsoft.com/office/drawing/2014/main" val="3553984172"/>
                    </a:ext>
                  </a:extLst>
                </a:gridCol>
                <a:gridCol w="360476">
                  <a:extLst>
                    <a:ext uri="{9D8B030D-6E8A-4147-A177-3AD203B41FA5}">
                      <a16:colId xmlns:a16="http://schemas.microsoft.com/office/drawing/2014/main" val="3806641919"/>
                    </a:ext>
                  </a:extLst>
                </a:gridCol>
                <a:gridCol w="180238">
                  <a:extLst>
                    <a:ext uri="{9D8B030D-6E8A-4147-A177-3AD203B41FA5}">
                      <a16:colId xmlns:a16="http://schemas.microsoft.com/office/drawing/2014/main" val="3917278"/>
                    </a:ext>
                  </a:extLst>
                </a:gridCol>
                <a:gridCol w="180238">
                  <a:extLst>
                    <a:ext uri="{9D8B030D-6E8A-4147-A177-3AD203B41FA5}">
                      <a16:colId xmlns:a16="http://schemas.microsoft.com/office/drawing/2014/main" val="1069148910"/>
                    </a:ext>
                  </a:extLst>
                </a:gridCol>
                <a:gridCol w="360476">
                  <a:extLst>
                    <a:ext uri="{9D8B030D-6E8A-4147-A177-3AD203B41FA5}">
                      <a16:colId xmlns:a16="http://schemas.microsoft.com/office/drawing/2014/main" val="4022851432"/>
                    </a:ext>
                  </a:extLst>
                </a:gridCol>
                <a:gridCol w="360476">
                  <a:extLst>
                    <a:ext uri="{9D8B030D-6E8A-4147-A177-3AD203B41FA5}">
                      <a16:colId xmlns:a16="http://schemas.microsoft.com/office/drawing/2014/main" val="2802005206"/>
                    </a:ext>
                  </a:extLst>
                </a:gridCol>
                <a:gridCol w="352799">
                  <a:extLst>
                    <a:ext uri="{9D8B030D-6E8A-4147-A177-3AD203B41FA5}">
                      <a16:colId xmlns:a16="http://schemas.microsoft.com/office/drawing/2014/main" val="798970842"/>
                    </a:ext>
                  </a:extLst>
                </a:gridCol>
                <a:gridCol w="352800">
                  <a:extLst>
                    <a:ext uri="{9D8B030D-6E8A-4147-A177-3AD203B41FA5}">
                      <a16:colId xmlns:a16="http://schemas.microsoft.com/office/drawing/2014/main" val="43678852"/>
                    </a:ext>
                  </a:extLst>
                </a:gridCol>
                <a:gridCol w="352800">
                  <a:extLst>
                    <a:ext uri="{9D8B030D-6E8A-4147-A177-3AD203B41FA5}">
                      <a16:colId xmlns:a16="http://schemas.microsoft.com/office/drawing/2014/main" val="1535423367"/>
                    </a:ext>
                  </a:extLst>
                </a:gridCol>
                <a:gridCol w="352799">
                  <a:extLst>
                    <a:ext uri="{9D8B030D-6E8A-4147-A177-3AD203B41FA5}">
                      <a16:colId xmlns:a16="http://schemas.microsoft.com/office/drawing/2014/main" val="3010298652"/>
                    </a:ext>
                  </a:extLst>
                </a:gridCol>
                <a:gridCol w="326701">
                  <a:extLst>
                    <a:ext uri="{9D8B030D-6E8A-4147-A177-3AD203B41FA5}">
                      <a16:colId xmlns:a16="http://schemas.microsoft.com/office/drawing/2014/main" val="2563221944"/>
                    </a:ext>
                  </a:extLst>
                </a:gridCol>
                <a:gridCol w="163351">
                  <a:extLst>
                    <a:ext uri="{9D8B030D-6E8A-4147-A177-3AD203B41FA5}">
                      <a16:colId xmlns:a16="http://schemas.microsoft.com/office/drawing/2014/main" val="161157751"/>
                    </a:ext>
                  </a:extLst>
                </a:gridCol>
                <a:gridCol w="163351">
                  <a:extLst>
                    <a:ext uri="{9D8B030D-6E8A-4147-A177-3AD203B41FA5}">
                      <a16:colId xmlns:a16="http://schemas.microsoft.com/office/drawing/2014/main" val="1465693898"/>
                    </a:ext>
                  </a:extLst>
                </a:gridCol>
                <a:gridCol w="326701">
                  <a:extLst>
                    <a:ext uri="{9D8B030D-6E8A-4147-A177-3AD203B41FA5}">
                      <a16:colId xmlns:a16="http://schemas.microsoft.com/office/drawing/2014/main" val="3530392420"/>
                    </a:ext>
                  </a:extLst>
                </a:gridCol>
                <a:gridCol w="326701">
                  <a:extLst>
                    <a:ext uri="{9D8B030D-6E8A-4147-A177-3AD203B41FA5}">
                      <a16:colId xmlns:a16="http://schemas.microsoft.com/office/drawing/2014/main" val="2808966965"/>
                    </a:ext>
                  </a:extLst>
                </a:gridCol>
              </a:tblGrid>
              <a:tr h="506461">
                <a:tc>
                  <a:txBody>
                    <a:bodyPr/>
                    <a:lstStyle/>
                    <a:p>
                      <a:pPr algn="ctr" fontAlgn="b"/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b"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Février</a:t>
                      </a:r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Mars</a:t>
                      </a:r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Avril</a:t>
                      </a:r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Mail</a:t>
                      </a:r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Juin</a:t>
                      </a:r>
                      <a:endParaRPr lang="fr-FR" sz="2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2893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Semaine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3083296315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1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1118389769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805568446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3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1025981404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4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2569013964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 dirty="0">
                          <a:effectLst/>
                        </a:rPr>
                        <a:t>Tache 5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508655006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6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2569262091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8218" marR="18218" marT="18218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73%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1192070078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8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2187193088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600" u="none" strike="noStrike">
                          <a:effectLst/>
                        </a:rPr>
                        <a:t>Tache 9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18" marR="18218" marT="18218" marB="0" anchor="ctr"/>
                </a:tc>
                <a:extLst>
                  <a:ext uri="{0D108BD9-81ED-4DB2-BD59-A6C34878D82A}">
                    <a16:rowId xmlns:a16="http://schemas.microsoft.com/office/drawing/2014/main" val="3932895946"/>
                  </a:ext>
                </a:extLst>
              </a:tr>
            </a:tbl>
          </a:graphicData>
        </a:graphic>
      </p:graphicFrame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BFAC83DD-055F-EC1A-D2DF-9FD481047AF3}"/>
              </a:ext>
            </a:extLst>
          </p:cNvPr>
          <p:cNvSpPr/>
          <p:nvPr/>
        </p:nvSpPr>
        <p:spPr>
          <a:xfrm>
            <a:off x="4945626" y="2238155"/>
            <a:ext cx="314632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9CA5BB5-419D-054F-C01C-24984F8943C7}"/>
              </a:ext>
            </a:extLst>
          </p:cNvPr>
          <p:cNvCxnSpPr/>
          <p:nvPr/>
        </p:nvCxnSpPr>
        <p:spPr>
          <a:xfrm>
            <a:off x="4680155" y="2390555"/>
            <a:ext cx="26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A095430-4E08-4547-3BB9-0409CFA522F0}"/>
              </a:ext>
            </a:extLst>
          </p:cNvPr>
          <p:cNvSpPr txBox="1"/>
          <p:nvPr/>
        </p:nvSpPr>
        <p:spPr>
          <a:xfrm>
            <a:off x="3087330" y="2267444"/>
            <a:ext cx="201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Début du développement</a:t>
            </a:r>
          </a:p>
        </p:txBody>
      </p:sp>
      <p:sp>
        <p:nvSpPr>
          <p:cNvPr id="45" name="Émoticône 44">
            <a:extLst>
              <a:ext uri="{FF2B5EF4-FFF2-40B4-BE49-F238E27FC236}">
                <a16:creationId xmlns:a16="http://schemas.microsoft.com/office/drawing/2014/main" id="{CCE27005-E38B-A057-4943-2288AD8B00A4}"/>
              </a:ext>
            </a:extLst>
          </p:cNvPr>
          <p:cNvSpPr/>
          <p:nvPr/>
        </p:nvSpPr>
        <p:spPr>
          <a:xfrm>
            <a:off x="9467250" y="4022475"/>
            <a:ext cx="294967" cy="294968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1D55ED7-EFA3-7397-67C4-EF6C1F781D4E}"/>
              </a:ext>
            </a:extLst>
          </p:cNvPr>
          <p:cNvCxnSpPr>
            <a:cxnSpLocks/>
          </p:cNvCxnSpPr>
          <p:nvPr/>
        </p:nvCxnSpPr>
        <p:spPr>
          <a:xfrm>
            <a:off x="8745652" y="4129548"/>
            <a:ext cx="0" cy="96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7AB2228-189A-A3FD-57BA-83585B0CD7D1}"/>
              </a:ext>
            </a:extLst>
          </p:cNvPr>
          <p:cNvSpPr txBox="1"/>
          <p:nvPr/>
        </p:nvSpPr>
        <p:spPr>
          <a:xfrm>
            <a:off x="9014961" y="4365108"/>
            <a:ext cx="149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Fin du support projet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F49B673-209E-4469-B4F9-60610C1B4D18}"/>
              </a:ext>
            </a:extLst>
          </p:cNvPr>
          <p:cNvCxnSpPr/>
          <p:nvPr/>
        </p:nvCxnSpPr>
        <p:spPr>
          <a:xfrm>
            <a:off x="9759687" y="4611329"/>
            <a:ext cx="0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0C993AE-CDD9-A3D3-299E-EC7386C250BF}"/>
              </a:ext>
            </a:extLst>
          </p:cNvPr>
          <p:cNvSpPr txBox="1"/>
          <p:nvPr/>
        </p:nvSpPr>
        <p:spPr>
          <a:xfrm>
            <a:off x="8241845" y="3838551"/>
            <a:ext cx="149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Mise en Prod</a:t>
            </a:r>
          </a:p>
        </p:txBody>
      </p:sp>
      <p:sp>
        <p:nvSpPr>
          <p:cNvPr id="56" name="Soleil 55">
            <a:extLst>
              <a:ext uri="{FF2B5EF4-FFF2-40B4-BE49-F238E27FC236}">
                <a16:creationId xmlns:a16="http://schemas.microsoft.com/office/drawing/2014/main" id="{92B48777-34F4-7B0C-1E27-A85AA67004E9}"/>
              </a:ext>
            </a:extLst>
          </p:cNvPr>
          <p:cNvSpPr/>
          <p:nvPr/>
        </p:nvSpPr>
        <p:spPr>
          <a:xfrm>
            <a:off x="8504902" y="3352800"/>
            <a:ext cx="484197" cy="440975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14DC91E-C55C-DA32-F6F9-93299671808A}"/>
              </a:ext>
            </a:extLst>
          </p:cNvPr>
          <p:cNvCxnSpPr>
            <a:cxnSpLocks/>
          </p:cNvCxnSpPr>
          <p:nvPr/>
        </p:nvCxnSpPr>
        <p:spPr>
          <a:xfrm>
            <a:off x="7482206" y="3706230"/>
            <a:ext cx="0" cy="96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Mannequin test avec un remplissage uni">
            <a:extLst>
              <a:ext uri="{FF2B5EF4-FFF2-40B4-BE49-F238E27FC236}">
                <a16:creationId xmlns:a16="http://schemas.microsoft.com/office/drawing/2014/main" id="{B0391BE5-148F-ABD7-6841-713FE606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684" y="3203649"/>
            <a:ext cx="393044" cy="393044"/>
          </a:xfrm>
          <a:prstGeom prst="rect">
            <a:avLst/>
          </a:prstGeom>
        </p:spPr>
      </p:pic>
      <p:sp>
        <p:nvSpPr>
          <p:cNvPr id="60" name="Étoile : 5 branches 59">
            <a:extLst>
              <a:ext uri="{FF2B5EF4-FFF2-40B4-BE49-F238E27FC236}">
                <a16:creationId xmlns:a16="http://schemas.microsoft.com/office/drawing/2014/main" id="{A2C3256A-8560-6634-619B-D2B6B68F9369}"/>
              </a:ext>
            </a:extLst>
          </p:cNvPr>
          <p:cNvSpPr/>
          <p:nvPr/>
        </p:nvSpPr>
        <p:spPr>
          <a:xfrm>
            <a:off x="10185008" y="5517213"/>
            <a:ext cx="314632" cy="304800"/>
          </a:xfrm>
          <a:prstGeom prst="star5">
            <a:avLst/>
          </a:prstGeom>
          <a:solidFill>
            <a:srgbClr val="4D35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B67A694D-41DE-214D-C4D6-C624F9474815}"/>
              </a:ext>
            </a:extLst>
          </p:cNvPr>
          <p:cNvCxnSpPr>
            <a:cxnSpLocks/>
          </p:cNvCxnSpPr>
          <p:nvPr/>
        </p:nvCxnSpPr>
        <p:spPr>
          <a:xfrm>
            <a:off x="10387218" y="4370438"/>
            <a:ext cx="0" cy="96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844B040-6B19-CE2F-A395-FA663555E5D8}"/>
              </a:ext>
            </a:extLst>
          </p:cNvPr>
          <p:cNvSpPr txBox="1"/>
          <p:nvPr/>
        </p:nvSpPr>
        <p:spPr>
          <a:xfrm>
            <a:off x="9899267" y="4064507"/>
            <a:ext cx="149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Clôture du projet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70B0FA7-0B98-85D4-6F0D-8D4E10EB7348}"/>
              </a:ext>
            </a:extLst>
          </p:cNvPr>
          <p:cNvSpPr txBox="1"/>
          <p:nvPr/>
        </p:nvSpPr>
        <p:spPr>
          <a:xfrm>
            <a:off x="7010391" y="3518358"/>
            <a:ext cx="156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Début de la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53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D49333-81ED-E71E-9B59-3FBD97F1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31" y="0"/>
            <a:ext cx="9425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AC1AA8F-1E2B-F83A-028D-AC9E6AE3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6" y="0"/>
            <a:ext cx="931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17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92</Words>
  <Application>Microsoft Office PowerPoint</Application>
  <PresentationFormat>Grand écran</PresentationFormat>
  <Paragraphs>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2_Office Theme</vt:lpstr>
      <vt:lpstr>Plan d’implémentation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2023-02-27T09:53:40Z</dcterms:modified>
</cp:coreProperties>
</file>