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DM Sans"/>
      <p:regular r:id="rId17"/>
    </p:embeddedFont>
    <p:embeddedFont>
      <p:font typeface="DM Sans"/>
      <p:regular r:id="rId18"/>
    </p:embeddedFont>
    <p:embeddedFont>
      <p:font typeface="DM Sans"/>
      <p:regular r:id="rId19"/>
    </p:embeddedFont>
    <p:embeddedFont>
      <p:font typeface="DM Sans"/>
      <p:regular r:id="rId20"/>
    </p:embeddedFont>
    <p:embeddedFont>
      <p:font typeface="Inter"/>
      <p:regular r:id="rId21"/>
    </p:embeddedFont>
    <p:embeddedFont>
      <p:font typeface="Inter"/>
      <p:regular r:id="rId22"/>
    </p:embeddedFont>
    <p:embeddedFont>
      <p:font typeface="Inter"/>
      <p:regular r:id="rId23"/>
    </p:embeddedFont>
    <p:embeddedFont>
      <p:font typeface="Inter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363664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slideLayout" Target="../slideLayouts/slideLayout10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1606987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Инновационные технологии в России в 2024 году</a:t>
            </a:r>
            <a:endParaRPr lang="en-US" sz="6150" dirty="0"/>
          </a:p>
        </p:txBody>
      </p:sp>
      <p:sp>
        <p:nvSpPr>
          <p:cNvPr id="6" name="Text 2"/>
          <p:cNvSpPr/>
          <p:nvPr/>
        </p:nvSpPr>
        <p:spPr>
          <a:xfrm>
            <a:off x="6280190" y="488180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Российская Федерация стремительно развивает свои технологические возможности. Новые идеи и разработки активно внедряются в различные сферы, от медицины до космоса.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280190" y="6242566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ABB46B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91751" y="6375202"/>
            <a:ext cx="139779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AA</a:t>
            </a:r>
            <a:endParaRPr lang="en-US" sz="750" dirty="0"/>
          </a:p>
        </p:txBody>
      </p:sp>
      <p:sp>
        <p:nvSpPr>
          <p:cNvPr id="9" name="Text 5"/>
          <p:cNvSpPr/>
          <p:nvPr/>
        </p:nvSpPr>
        <p:spPr>
          <a:xfrm>
            <a:off x="6756440" y="6225659"/>
            <a:ext cx="327171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Ardasher Akbarzoda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2835235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29065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Государственная политика и поддержка инноваций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793790" y="604837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России реализуется ряд государственных программ и мер поддержки инноваций, которые направлены на стимулирование научно-технического прогресса и внедрение новых технологий в различные сферы жизни.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292" y="2500551"/>
            <a:ext cx="5011698" cy="32283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64607" y="685086"/>
            <a:ext cx="7814786" cy="1186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Искусственный интеллект и машинное обучение</a:t>
            </a:r>
            <a:endParaRPr lang="en-US" sz="3700" dirty="0"/>
          </a:p>
        </p:txBody>
      </p:sp>
      <p:sp>
        <p:nvSpPr>
          <p:cNvPr id="5" name="Shape 1"/>
          <p:cNvSpPr/>
          <p:nvPr/>
        </p:nvSpPr>
        <p:spPr>
          <a:xfrm>
            <a:off x="664607" y="2370058"/>
            <a:ext cx="427196" cy="427196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6" name="Text 2"/>
          <p:cNvSpPr/>
          <p:nvPr/>
        </p:nvSpPr>
        <p:spPr>
          <a:xfrm>
            <a:off x="831413" y="2441258"/>
            <a:ext cx="93464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281589" y="2370058"/>
            <a:ext cx="2373630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Развитие ИИ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1281589" y="2780586"/>
            <a:ext cx="3195518" cy="2430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Искусственный интеллект (ИИ) и машинное обучение (МО) в России получают мощную поддержку. Проекты в области ИИ развиваются в различных направлениях, включая здравоохранение, образование, финансы и транспорт.</a:t>
            </a:r>
            <a:endParaRPr lang="en-US" sz="1450" dirty="0"/>
          </a:p>
        </p:txBody>
      </p:sp>
      <p:sp>
        <p:nvSpPr>
          <p:cNvPr id="9" name="Shape 5"/>
          <p:cNvSpPr/>
          <p:nvPr/>
        </p:nvSpPr>
        <p:spPr>
          <a:xfrm>
            <a:off x="4666893" y="2370058"/>
            <a:ext cx="427196" cy="427196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10" name="Text 6"/>
          <p:cNvSpPr/>
          <p:nvPr/>
        </p:nvSpPr>
        <p:spPr>
          <a:xfrm>
            <a:off x="4798219" y="2441258"/>
            <a:ext cx="164425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283875" y="2370058"/>
            <a:ext cx="2373630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Примеры</a:t>
            </a:r>
            <a:endParaRPr lang="en-US" sz="1850" dirty="0"/>
          </a:p>
        </p:txBody>
      </p:sp>
      <p:sp>
        <p:nvSpPr>
          <p:cNvPr id="12" name="Text 8"/>
          <p:cNvSpPr/>
          <p:nvPr/>
        </p:nvSpPr>
        <p:spPr>
          <a:xfrm>
            <a:off x="5283875" y="2780586"/>
            <a:ext cx="3195518" cy="2430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Многие российские компании, такие как Яндекс и Сбербанк, активно развивают свои собственные алгоритмы искусственного интеллекта, которые применяются в различных сервисах и приложениях.</a:t>
            </a:r>
            <a:endParaRPr lang="en-US" sz="1450" dirty="0"/>
          </a:p>
        </p:txBody>
      </p:sp>
      <p:sp>
        <p:nvSpPr>
          <p:cNvPr id="13" name="Shape 9"/>
          <p:cNvSpPr/>
          <p:nvPr/>
        </p:nvSpPr>
        <p:spPr>
          <a:xfrm>
            <a:off x="664607" y="5614749"/>
            <a:ext cx="427196" cy="427196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14" name="Text 10"/>
          <p:cNvSpPr/>
          <p:nvPr/>
        </p:nvSpPr>
        <p:spPr>
          <a:xfrm>
            <a:off x="793552" y="5685949"/>
            <a:ext cx="169188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1281589" y="5614749"/>
            <a:ext cx="2373630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Перспективы</a:t>
            </a:r>
            <a:endParaRPr lang="en-US" sz="1850" dirty="0"/>
          </a:p>
        </p:txBody>
      </p:sp>
      <p:sp>
        <p:nvSpPr>
          <p:cNvPr id="16" name="Text 12"/>
          <p:cNvSpPr/>
          <p:nvPr/>
        </p:nvSpPr>
        <p:spPr>
          <a:xfrm>
            <a:off x="1281589" y="6025277"/>
            <a:ext cx="3195518" cy="1519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собственных алгоритмов МО позволит России создать конкурентоспособные продукты и услуги на мировом рынке.</a:t>
            </a:r>
            <a:endParaRPr lang="en-US" sz="1450" dirty="0"/>
          </a:p>
        </p:txBody>
      </p:sp>
      <p:sp>
        <p:nvSpPr>
          <p:cNvPr id="17" name="Shape 13"/>
          <p:cNvSpPr/>
          <p:nvPr/>
        </p:nvSpPr>
        <p:spPr>
          <a:xfrm>
            <a:off x="4666893" y="5614749"/>
            <a:ext cx="427196" cy="427196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18" name="Text 14"/>
          <p:cNvSpPr/>
          <p:nvPr/>
        </p:nvSpPr>
        <p:spPr>
          <a:xfrm>
            <a:off x="4792028" y="5685949"/>
            <a:ext cx="176927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4</a:t>
            </a:r>
            <a:endParaRPr lang="en-US" sz="2200" dirty="0"/>
          </a:p>
        </p:txBody>
      </p:sp>
      <p:sp>
        <p:nvSpPr>
          <p:cNvPr id="19" name="Text 15"/>
          <p:cNvSpPr/>
          <p:nvPr/>
        </p:nvSpPr>
        <p:spPr>
          <a:xfrm>
            <a:off x="5283875" y="5614749"/>
            <a:ext cx="2373630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Исследования</a:t>
            </a:r>
            <a:endParaRPr lang="en-US" sz="1850" dirty="0"/>
          </a:p>
        </p:txBody>
      </p:sp>
      <p:sp>
        <p:nvSpPr>
          <p:cNvPr id="20" name="Text 16"/>
          <p:cNvSpPr/>
          <p:nvPr/>
        </p:nvSpPr>
        <p:spPr>
          <a:xfrm>
            <a:off x="5283875" y="6025277"/>
            <a:ext cx="3195518" cy="1215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Рост инвестиций в исследования и разработки в области ИИ способствует созданию новых технологий и приложений.</a:t>
            </a:r>
            <a:endParaRPr lang="en-US" sz="1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6990"/>
            <a:ext cx="90535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Робототехника и автоматизация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12745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Промышленная робототехника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48219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Россия активно внедряет роботов на промышленных предприятиях. Автоматизация производства позволяет повысить производительность, улучшить качество продукции и снизить затраты.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912745"/>
            <a:ext cx="36466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Сервисная робототехника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49388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Роботы все чаще используются в сфере услуг: доставка, логистика, обслуживание клиентов, охрана.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29127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Исследования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493889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Российские университеты и научные центры активно занимаются исследованиями в области робототехники, разрабатывая новые алгоритмы, механизмы и сенсоры.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0198" y="496253"/>
            <a:ext cx="7883604" cy="11253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Возобновляемые источники энергии</a:t>
            </a:r>
            <a:endParaRPr lang="en-US" sz="3500" dirty="0"/>
          </a:p>
        </p:txBody>
      </p:sp>
      <p:sp>
        <p:nvSpPr>
          <p:cNvPr id="6" name="Shape 2"/>
          <p:cNvSpPr/>
          <p:nvPr/>
        </p:nvSpPr>
        <p:spPr>
          <a:xfrm>
            <a:off x="888802" y="1891665"/>
            <a:ext cx="22860" cy="5841682"/>
          </a:xfrm>
          <a:prstGeom prst="roundRect">
            <a:avLst>
              <a:gd name="adj" fmla="val 118158"/>
            </a:avLst>
          </a:prstGeom>
          <a:solidFill>
            <a:srgbClr val="65696B"/>
          </a:solidFill>
          <a:ln/>
        </p:spPr>
      </p:sp>
      <p:sp>
        <p:nvSpPr>
          <p:cNvPr id="7" name="Shape 3"/>
          <p:cNvSpPr/>
          <p:nvPr/>
        </p:nvSpPr>
        <p:spPr>
          <a:xfrm>
            <a:off x="1079897" y="2285286"/>
            <a:ext cx="630198" cy="22860"/>
          </a:xfrm>
          <a:prstGeom prst="roundRect">
            <a:avLst>
              <a:gd name="adj" fmla="val 118158"/>
            </a:avLst>
          </a:prstGeom>
          <a:solidFill>
            <a:srgbClr val="65696B"/>
          </a:solidFill>
          <a:ln/>
        </p:spPr>
      </p:sp>
      <p:sp>
        <p:nvSpPr>
          <p:cNvPr id="8" name="Shape 4"/>
          <p:cNvSpPr/>
          <p:nvPr/>
        </p:nvSpPr>
        <p:spPr>
          <a:xfrm>
            <a:off x="697706" y="2094190"/>
            <a:ext cx="405051" cy="405051"/>
          </a:xfrm>
          <a:prstGeom prst="roundRect">
            <a:avLst>
              <a:gd name="adj" fmla="val 6669"/>
            </a:avLst>
          </a:prstGeom>
          <a:solidFill>
            <a:srgbClr val="4C5052"/>
          </a:solidFill>
          <a:ln/>
        </p:spPr>
      </p:sp>
      <p:sp>
        <p:nvSpPr>
          <p:cNvPr id="9" name="Text 5"/>
          <p:cNvSpPr/>
          <p:nvPr/>
        </p:nvSpPr>
        <p:spPr>
          <a:xfrm>
            <a:off x="855940" y="2161580"/>
            <a:ext cx="88583" cy="270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1890593" y="2071688"/>
            <a:ext cx="2250877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Солнечная энергия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890593" y="2461022"/>
            <a:ext cx="6623209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Россия богата солнечными ресурсами, и ее потенциал в области солнечной энергетики огромен.</a:t>
            </a:r>
            <a:endParaRPr lang="en-US" sz="1400" dirty="0"/>
          </a:p>
        </p:txBody>
      </p:sp>
      <p:sp>
        <p:nvSpPr>
          <p:cNvPr id="12" name="Shape 8"/>
          <p:cNvSpPr/>
          <p:nvPr/>
        </p:nvSpPr>
        <p:spPr>
          <a:xfrm>
            <a:off x="1079897" y="3790712"/>
            <a:ext cx="630198" cy="22860"/>
          </a:xfrm>
          <a:prstGeom prst="roundRect">
            <a:avLst>
              <a:gd name="adj" fmla="val 118158"/>
            </a:avLst>
          </a:prstGeom>
          <a:solidFill>
            <a:srgbClr val="65696B"/>
          </a:solidFill>
          <a:ln/>
        </p:spPr>
      </p:sp>
      <p:sp>
        <p:nvSpPr>
          <p:cNvPr id="13" name="Shape 9"/>
          <p:cNvSpPr/>
          <p:nvPr/>
        </p:nvSpPr>
        <p:spPr>
          <a:xfrm>
            <a:off x="697706" y="3599617"/>
            <a:ext cx="405051" cy="405051"/>
          </a:xfrm>
          <a:prstGeom prst="roundRect">
            <a:avLst>
              <a:gd name="adj" fmla="val 6669"/>
            </a:avLst>
          </a:prstGeom>
          <a:solidFill>
            <a:srgbClr val="4C5052"/>
          </a:solidFill>
          <a:ln/>
        </p:spPr>
      </p:sp>
      <p:sp>
        <p:nvSpPr>
          <p:cNvPr id="14" name="Text 10"/>
          <p:cNvSpPr/>
          <p:nvPr/>
        </p:nvSpPr>
        <p:spPr>
          <a:xfrm>
            <a:off x="822246" y="3667006"/>
            <a:ext cx="155853" cy="270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</a:t>
            </a:r>
            <a:endParaRPr lang="en-US" sz="2100" dirty="0"/>
          </a:p>
        </p:txBody>
      </p:sp>
      <p:sp>
        <p:nvSpPr>
          <p:cNvPr id="15" name="Text 11"/>
          <p:cNvSpPr/>
          <p:nvPr/>
        </p:nvSpPr>
        <p:spPr>
          <a:xfrm>
            <a:off x="1890593" y="3577114"/>
            <a:ext cx="2250877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Ветровая энергия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1890593" y="3966448"/>
            <a:ext cx="6623209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Развитие ветроэнергетики в России направлено на создание мощных ветровых электростанций на побережьях и в степных регионах.</a:t>
            </a:r>
            <a:endParaRPr lang="en-US" sz="1400" dirty="0"/>
          </a:p>
        </p:txBody>
      </p:sp>
      <p:sp>
        <p:nvSpPr>
          <p:cNvPr id="17" name="Shape 13"/>
          <p:cNvSpPr/>
          <p:nvPr/>
        </p:nvSpPr>
        <p:spPr>
          <a:xfrm>
            <a:off x="1079897" y="5296138"/>
            <a:ext cx="630198" cy="22860"/>
          </a:xfrm>
          <a:prstGeom prst="roundRect">
            <a:avLst>
              <a:gd name="adj" fmla="val 118158"/>
            </a:avLst>
          </a:prstGeom>
          <a:solidFill>
            <a:srgbClr val="65696B"/>
          </a:solidFill>
          <a:ln/>
        </p:spPr>
      </p:sp>
      <p:sp>
        <p:nvSpPr>
          <p:cNvPr id="18" name="Shape 14"/>
          <p:cNvSpPr/>
          <p:nvPr/>
        </p:nvSpPr>
        <p:spPr>
          <a:xfrm>
            <a:off x="697706" y="5105043"/>
            <a:ext cx="405051" cy="405051"/>
          </a:xfrm>
          <a:prstGeom prst="roundRect">
            <a:avLst>
              <a:gd name="adj" fmla="val 6669"/>
            </a:avLst>
          </a:prstGeom>
          <a:solidFill>
            <a:srgbClr val="4C5052"/>
          </a:solidFill>
          <a:ln/>
        </p:spPr>
      </p:sp>
      <p:sp>
        <p:nvSpPr>
          <p:cNvPr id="19" name="Text 15"/>
          <p:cNvSpPr/>
          <p:nvPr/>
        </p:nvSpPr>
        <p:spPr>
          <a:xfrm>
            <a:off x="819983" y="5172432"/>
            <a:ext cx="160496" cy="270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</a:t>
            </a:r>
            <a:endParaRPr lang="en-US" sz="2100" dirty="0"/>
          </a:p>
        </p:txBody>
      </p:sp>
      <p:sp>
        <p:nvSpPr>
          <p:cNvPr id="20" name="Text 16"/>
          <p:cNvSpPr/>
          <p:nvPr/>
        </p:nvSpPr>
        <p:spPr>
          <a:xfrm>
            <a:off x="1890593" y="5082540"/>
            <a:ext cx="2250877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Гидроэнергетика</a:t>
            </a:r>
            <a:endParaRPr lang="en-US" sz="1750" dirty="0"/>
          </a:p>
        </p:txBody>
      </p:sp>
      <p:sp>
        <p:nvSpPr>
          <p:cNvPr id="21" name="Text 17"/>
          <p:cNvSpPr/>
          <p:nvPr/>
        </p:nvSpPr>
        <p:spPr>
          <a:xfrm>
            <a:off x="1890593" y="5471874"/>
            <a:ext cx="6623209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Россия обладает богатыми гидроресурсами, которые эффективно используются для выработки электроэнергии.</a:t>
            </a:r>
            <a:endParaRPr lang="en-US" sz="1400" dirty="0"/>
          </a:p>
        </p:txBody>
      </p:sp>
      <p:sp>
        <p:nvSpPr>
          <p:cNvPr id="22" name="Shape 18"/>
          <p:cNvSpPr/>
          <p:nvPr/>
        </p:nvSpPr>
        <p:spPr>
          <a:xfrm>
            <a:off x="1079897" y="6801564"/>
            <a:ext cx="630198" cy="22860"/>
          </a:xfrm>
          <a:prstGeom prst="roundRect">
            <a:avLst>
              <a:gd name="adj" fmla="val 118158"/>
            </a:avLst>
          </a:prstGeom>
          <a:solidFill>
            <a:srgbClr val="65696B"/>
          </a:solidFill>
          <a:ln/>
        </p:spPr>
      </p:sp>
      <p:sp>
        <p:nvSpPr>
          <p:cNvPr id="23" name="Shape 19"/>
          <p:cNvSpPr/>
          <p:nvPr/>
        </p:nvSpPr>
        <p:spPr>
          <a:xfrm>
            <a:off x="697706" y="6610469"/>
            <a:ext cx="405051" cy="405051"/>
          </a:xfrm>
          <a:prstGeom prst="roundRect">
            <a:avLst>
              <a:gd name="adj" fmla="val 6669"/>
            </a:avLst>
          </a:prstGeom>
          <a:solidFill>
            <a:srgbClr val="4C5052"/>
          </a:solidFill>
          <a:ln/>
        </p:spPr>
      </p:sp>
      <p:sp>
        <p:nvSpPr>
          <p:cNvPr id="24" name="Text 20"/>
          <p:cNvSpPr/>
          <p:nvPr/>
        </p:nvSpPr>
        <p:spPr>
          <a:xfrm>
            <a:off x="816293" y="6677858"/>
            <a:ext cx="167759" cy="270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4</a:t>
            </a:r>
            <a:endParaRPr lang="en-US" sz="2100" dirty="0"/>
          </a:p>
        </p:txBody>
      </p:sp>
      <p:sp>
        <p:nvSpPr>
          <p:cNvPr id="25" name="Text 21"/>
          <p:cNvSpPr/>
          <p:nvPr/>
        </p:nvSpPr>
        <p:spPr>
          <a:xfrm>
            <a:off x="1890593" y="6587966"/>
            <a:ext cx="2630805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Геотермальная энергия</a:t>
            </a:r>
            <a:endParaRPr lang="en-US" sz="1750" dirty="0"/>
          </a:p>
        </p:txBody>
      </p:sp>
      <p:sp>
        <p:nvSpPr>
          <p:cNvPr id="26" name="Text 22"/>
          <p:cNvSpPr/>
          <p:nvPr/>
        </p:nvSpPr>
        <p:spPr>
          <a:xfrm>
            <a:off x="1890593" y="6977301"/>
            <a:ext cx="6623209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Исследования и разработки в области геотермальной энергетики ведутся в различных регионах России.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4" y="2448163"/>
            <a:ext cx="5012412" cy="333327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49816" y="676989"/>
            <a:ext cx="7817168" cy="1184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Биотехнологии и медицинские инновации</a:t>
            </a:r>
            <a:endParaRPr lang="en-US" sz="3700" dirty="0"/>
          </a:p>
        </p:txBody>
      </p:sp>
      <p:sp>
        <p:nvSpPr>
          <p:cNvPr id="5" name="Shape 1"/>
          <p:cNvSpPr/>
          <p:nvPr/>
        </p:nvSpPr>
        <p:spPr>
          <a:xfrm>
            <a:off x="6149816" y="2146221"/>
            <a:ext cx="3813810" cy="2608421"/>
          </a:xfrm>
          <a:prstGeom prst="roundRect">
            <a:avLst>
              <a:gd name="adj" fmla="val 1090"/>
            </a:avLst>
          </a:prstGeom>
          <a:solidFill>
            <a:srgbClr val="4C5052"/>
          </a:solidFill>
          <a:ln/>
        </p:spPr>
      </p:sp>
      <p:sp>
        <p:nvSpPr>
          <p:cNvPr id="6" name="Text 2"/>
          <p:cNvSpPr/>
          <p:nvPr/>
        </p:nvSpPr>
        <p:spPr>
          <a:xfrm>
            <a:off x="6339364" y="2335768"/>
            <a:ext cx="2369701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Генетика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339364" y="2745581"/>
            <a:ext cx="3434715" cy="1819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Российские ученые активно работают в области генетики, проводя исследования в области редких заболеваний и создавая новые методы диагностики и лечения.</a:t>
            </a:r>
            <a:endParaRPr lang="en-US" sz="1450" dirty="0"/>
          </a:p>
        </p:txBody>
      </p:sp>
      <p:sp>
        <p:nvSpPr>
          <p:cNvPr id="8" name="Shape 4"/>
          <p:cNvSpPr/>
          <p:nvPr/>
        </p:nvSpPr>
        <p:spPr>
          <a:xfrm>
            <a:off x="10153174" y="2146221"/>
            <a:ext cx="3813810" cy="2608421"/>
          </a:xfrm>
          <a:prstGeom prst="roundRect">
            <a:avLst>
              <a:gd name="adj" fmla="val 1090"/>
            </a:avLst>
          </a:prstGeom>
          <a:solidFill>
            <a:srgbClr val="4C5052"/>
          </a:solidFill>
          <a:ln/>
        </p:spPr>
      </p:sp>
      <p:sp>
        <p:nvSpPr>
          <p:cNvPr id="9" name="Text 5"/>
          <p:cNvSpPr/>
          <p:nvPr/>
        </p:nvSpPr>
        <p:spPr>
          <a:xfrm>
            <a:off x="10342721" y="2335768"/>
            <a:ext cx="2369701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Фармацевтика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10342721" y="2745581"/>
            <a:ext cx="3434715" cy="1516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Развитие биотехнологий приводит к появлению новых лекарственных препаратов и вакцин, повышающих эффективность и безопасность лечения.</a:t>
            </a:r>
            <a:endParaRPr lang="en-US" sz="1450" dirty="0"/>
          </a:p>
        </p:txBody>
      </p:sp>
      <p:sp>
        <p:nvSpPr>
          <p:cNvPr id="11" name="Shape 7"/>
          <p:cNvSpPr/>
          <p:nvPr/>
        </p:nvSpPr>
        <p:spPr>
          <a:xfrm>
            <a:off x="6149816" y="4944189"/>
            <a:ext cx="3813810" cy="2608421"/>
          </a:xfrm>
          <a:prstGeom prst="roundRect">
            <a:avLst>
              <a:gd name="adj" fmla="val 1090"/>
            </a:avLst>
          </a:prstGeom>
          <a:solidFill>
            <a:srgbClr val="4C5052"/>
          </a:solidFill>
          <a:ln/>
        </p:spPr>
      </p:sp>
      <p:sp>
        <p:nvSpPr>
          <p:cNvPr id="12" name="Text 8"/>
          <p:cNvSpPr/>
          <p:nvPr/>
        </p:nvSpPr>
        <p:spPr>
          <a:xfrm>
            <a:off x="6339364" y="5133737"/>
            <a:ext cx="3114675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Регенеративная медицина</a:t>
            </a:r>
            <a:endParaRPr lang="en-US" sz="1850" dirty="0"/>
          </a:p>
        </p:txBody>
      </p:sp>
      <p:sp>
        <p:nvSpPr>
          <p:cNvPr id="13" name="Text 9"/>
          <p:cNvSpPr/>
          <p:nvPr/>
        </p:nvSpPr>
        <p:spPr>
          <a:xfrm>
            <a:off x="6339364" y="5543550"/>
            <a:ext cx="3434715" cy="1819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Исследования в области регенеративной медицины направлены на создание новых методов лечения, которые могут восстанавливать поврежденные органы и ткани.</a:t>
            </a:r>
            <a:endParaRPr lang="en-US" sz="1450" dirty="0"/>
          </a:p>
        </p:txBody>
      </p:sp>
      <p:sp>
        <p:nvSpPr>
          <p:cNvPr id="14" name="Shape 10"/>
          <p:cNvSpPr/>
          <p:nvPr/>
        </p:nvSpPr>
        <p:spPr>
          <a:xfrm>
            <a:off x="10153174" y="4944189"/>
            <a:ext cx="3813810" cy="2608421"/>
          </a:xfrm>
          <a:prstGeom prst="roundRect">
            <a:avLst>
              <a:gd name="adj" fmla="val 1090"/>
            </a:avLst>
          </a:prstGeom>
          <a:solidFill>
            <a:srgbClr val="4C5052"/>
          </a:solidFill>
          <a:ln/>
        </p:spPr>
      </p:sp>
      <p:sp>
        <p:nvSpPr>
          <p:cNvPr id="15" name="Text 11"/>
          <p:cNvSpPr/>
          <p:nvPr/>
        </p:nvSpPr>
        <p:spPr>
          <a:xfrm>
            <a:off x="10342721" y="5133737"/>
            <a:ext cx="2414826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Цифровая медицина</a:t>
            </a:r>
            <a:endParaRPr lang="en-US" sz="1850" dirty="0"/>
          </a:p>
        </p:txBody>
      </p:sp>
      <p:sp>
        <p:nvSpPr>
          <p:cNvPr id="16" name="Text 12"/>
          <p:cNvSpPr/>
          <p:nvPr/>
        </p:nvSpPr>
        <p:spPr>
          <a:xfrm>
            <a:off x="10342721" y="5543550"/>
            <a:ext cx="3434715" cy="1516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и внедрение систем телемедицины, электронной записи к врачу, и цифровых помощников в медицине повышают доступность и качество медицинской помощи.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33529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825" y="233482"/>
            <a:ext cx="3328630" cy="186832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53891" y="2849523"/>
            <a:ext cx="6123623" cy="583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550"/>
              </a:lnSpc>
              <a:buNone/>
            </a:pPr>
            <a:r>
              <a:rPr lang="en-US" sz="365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Блокчейн и криптовалюты</a:t>
            </a:r>
            <a:endParaRPr lang="en-US" sz="36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1" y="3713440"/>
            <a:ext cx="3330654" cy="74723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40700" y="4740831"/>
            <a:ext cx="2957036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Развитие блокчейн-технологии</a:t>
            </a:r>
            <a:endParaRPr lang="en-US" sz="1800" dirty="0"/>
          </a:p>
        </p:txBody>
      </p:sp>
      <p:sp>
        <p:nvSpPr>
          <p:cNvPr id="7" name="Text 2"/>
          <p:cNvSpPr/>
          <p:nvPr/>
        </p:nvSpPr>
        <p:spPr>
          <a:xfrm>
            <a:off x="840700" y="5436513"/>
            <a:ext cx="2957036" cy="17930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Россия активно развивает технологии блокчейн, которые находят применение в различных сферах, от финансовых транзакций до управления логистикой.</a:t>
            </a:r>
            <a:endParaRPr lang="en-US" sz="14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546" y="3713440"/>
            <a:ext cx="3330654" cy="74723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171355" y="4740831"/>
            <a:ext cx="2957036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Регулирование криптовалют</a:t>
            </a:r>
            <a:endParaRPr lang="en-US" sz="1800" dirty="0"/>
          </a:p>
        </p:txBody>
      </p:sp>
      <p:sp>
        <p:nvSpPr>
          <p:cNvPr id="10" name="Text 4"/>
          <p:cNvSpPr/>
          <p:nvPr/>
        </p:nvSpPr>
        <p:spPr>
          <a:xfrm>
            <a:off x="4171355" y="5436513"/>
            <a:ext cx="2957036" cy="1494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Правительство России разрабатывает нормативно-правовую базу для регулирования криптовалют и блокчейн-технологий.</a:t>
            </a:r>
            <a:endParaRPr lang="en-US" sz="145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713440"/>
            <a:ext cx="3330654" cy="74723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502009" y="4740831"/>
            <a:ext cx="2558891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Создание криптобирж</a:t>
            </a:r>
            <a:endParaRPr lang="en-US" sz="1800" dirty="0"/>
          </a:p>
        </p:txBody>
      </p:sp>
      <p:sp>
        <p:nvSpPr>
          <p:cNvPr id="13" name="Text 6"/>
          <p:cNvSpPr/>
          <p:nvPr/>
        </p:nvSpPr>
        <p:spPr>
          <a:xfrm>
            <a:off x="7502009" y="5144691"/>
            <a:ext cx="2957036" cy="1494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России появляются новые криптовалютные биржи, которые предоставляют возможность для торговли цифровыми активами.</a:t>
            </a:r>
            <a:endParaRPr lang="en-US" sz="1450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854" y="3713440"/>
            <a:ext cx="3330654" cy="74723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0832663" y="4740831"/>
            <a:ext cx="2957036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Разработка цифрового рубля</a:t>
            </a:r>
            <a:endParaRPr lang="en-US" sz="1800" dirty="0"/>
          </a:p>
        </p:txBody>
      </p:sp>
      <p:sp>
        <p:nvSpPr>
          <p:cNvPr id="16" name="Text 8"/>
          <p:cNvSpPr/>
          <p:nvPr/>
        </p:nvSpPr>
        <p:spPr>
          <a:xfrm>
            <a:off x="10832663" y="5436513"/>
            <a:ext cx="2957036" cy="20919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Центральный банк России ведет активные работы по созданию собственной цифровой валюты, которая может стать ключевым элементом развития цифровых финансов.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648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42" y="226457"/>
            <a:ext cx="3221117" cy="181189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4127" y="3195638"/>
            <a:ext cx="7605832" cy="566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Интернет вещей и "умные" города</a:t>
            </a:r>
            <a:endParaRPr lang="en-US" sz="3550" dirty="0"/>
          </a:p>
        </p:txBody>
      </p:sp>
      <p:sp>
        <p:nvSpPr>
          <p:cNvPr id="5" name="Shape 1"/>
          <p:cNvSpPr/>
          <p:nvPr/>
        </p:nvSpPr>
        <p:spPr>
          <a:xfrm>
            <a:off x="634127" y="4033599"/>
            <a:ext cx="13362146" cy="3265170"/>
          </a:xfrm>
          <a:prstGeom prst="roundRect">
            <a:avLst>
              <a:gd name="adj" fmla="val 83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641747" y="4041219"/>
            <a:ext cx="13346906" cy="81248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822841" y="4157543"/>
            <a:ext cx="6307455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Интеллектуальные системы управления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7500104" y="4157543"/>
            <a:ext cx="6307455" cy="579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Развитие "умных" систем для управления городским транспортом, освещением, энергоснабжением, коммунальными услугами.</a:t>
            </a:r>
            <a:endParaRPr lang="en-US" sz="1400" dirty="0"/>
          </a:p>
        </p:txBody>
      </p:sp>
      <p:sp>
        <p:nvSpPr>
          <p:cNvPr id="9" name="Shape 5"/>
          <p:cNvSpPr/>
          <p:nvPr/>
        </p:nvSpPr>
        <p:spPr>
          <a:xfrm>
            <a:off x="641747" y="4853702"/>
            <a:ext cx="13346906" cy="81248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822841" y="4970026"/>
            <a:ext cx="6307455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Сенсоры и датчики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7500104" y="4970026"/>
            <a:ext cx="6307455" cy="579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Внедрение датчиков и сенсоров для сбора данных о состоянии окружающей среды, потоке транспорта, инфраструктуре.</a:t>
            </a:r>
            <a:endParaRPr lang="en-US" sz="1400" dirty="0"/>
          </a:p>
        </p:txBody>
      </p:sp>
      <p:sp>
        <p:nvSpPr>
          <p:cNvPr id="12" name="Shape 8"/>
          <p:cNvSpPr/>
          <p:nvPr/>
        </p:nvSpPr>
        <p:spPr>
          <a:xfrm>
            <a:off x="641747" y="5666184"/>
            <a:ext cx="13346906" cy="81248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822841" y="5782508"/>
            <a:ext cx="6307455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Интеграция данных</a:t>
            </a:r>
            <a:endParaRPr lang="en-US" sz="1400" dirty="0"/>
          </a:p>
        </p:txBody>
      </p:sp>
      <p:sp>
        <p:nvSpPr>
          <p:cNvPr id="14" name="Text 10"/>
          <p:cNvSpPr/>
          <p:nvPr/>
        </p:nvSpPr>
        <p:spPr>
          <a:xfrm>
            <a:off x="7500104" y="5782508"/>
            <a:ext cx="6307455" cy="579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Обработка и анализ больших объемов данных для оптимизации городских процессов, повышения безопасности и комфорта жителей.</a:t>
            </a:r>
            <a:endParaRPr lang="en-US" sz="1400" dirty="0"/>
          </a:p>
        </p:txBody>
      </p:sp>
      <p:sp>
        <p:nvSpPr>
          <p:cNvPr id="15" name="Shape 11"/>
          <p:cNvSpPr/>
          <p:nvPr/>
        </p:nvSpPr>
        <p:spPr>
          <a:xfrm>
            <a:off x="641747" y="6478667"/>
            <a:ext cx="13346906" cy="81248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822841" y="6594991"/>
            <a:ext cx="6307455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приложений</a:t>
            </a:r>
            <a:endParaRPr lang="en-US" sz="1400" dirty="0"/>
          </a:p>
        </p:txBody>
      </p:sp>
      <p:sp>
        <p:nvSpPr>
          <p:cNvPr id="17" name="Text 13"/>
          <p:cNvSpPr/>
          <p:nvPr/>
        </p:nvSpPr>
        <p:spPr>
          <a:xfrm>
            <a:off x="7500104" y="6594991"/>
            <a:ext cx="6307455" cy="579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 мобильных приложений для жителей, позволяющих получать информацию о городских сервисах, услугах и событиях.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071" y="595551"/>
            <a:ext cx="13114258" cy="13537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300"/>
              </a:lnSpc>
              <a:buNone/>
            </a:pPr>
            <a:r>
              <a:rPr lang="en-US" sz="425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Космические технологии и спутниковые системы</a:t>
            </a:r>
            <a:endParaRPr lang="en-US" sz="42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071" y="2382441"/>
            <a:ext cx="4154805" cy="256782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071" y="5221010"/>
            <a:ext cx="2833092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Космические запуски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758071" y="5689282"/>
            <a:ext cx="4154805" cy="1385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Россия продолжает развивать свою космическую программу, проводя регулярные запуски спутников и космических кораблей.</a:t>
            </a:r>
            <a:endParaRPr lang="en-US" sz="17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78" y="2382441"/>
            <a:ext cx="4154924" cy="25678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7678" y="5221010"/>
            <a:ext cx="270748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Спутниковая связь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5237678" y="5689282"/>
            <a:ext cx="4154924" cy="1039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Спутниковая связь играет важную роль в обеспечении связи и передачи данных в труднодоступных регионах.</a:t>
            </a:r>
            <a:endParaRPr lang="en-US" sz="17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405" y="2382441"/>
            <a:ext cx="4154924" cy="25678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7405" y="5221010"/>
            <a:ext cx="270748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Наблюдения Земли</a:t>
            </a:r>
            <a:endParaRPr lang="en-US" sz="2100" dirty="0"/>
          </a:p>
        </p:txBody>
      </p:sp>
      <p:sp>
        <p:nvSpPr>
          <p:cNvPr id="11" name="Text 6"/>
          <p:cNvSpPr/>
          <p:nvPr/>
        </p:nvSpPr>
        <p:spPr>
          <a:xfrm>
            <a:off x="9717405" y="5689282"/>
            <a:ext cx="4154924" cy="2078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Спутники используются для наблюдения за состоянием окружающей среды, контроля за стихийными бедствиями, а также для сбора данных для научных исследований.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5377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747" y="255270"/>
            <a:ext cx="3064788" cy="20432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14970" y="3197066"/>
            <a:ext cx="10374630" cy="638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Инновации в сфере образования и науки</a:t>
            </a:r>
            <a:endParaRPr lang="en-US" sz="400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70" y="4141827"/>
            <a:ext cx="510659" cy="51065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14970" y="4856678"/>
            <a:ext cx="2748796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Онлайн-образование</a:t>
            </a:r>
            <a:endParaRPr lang="en-US" sz="2000" dirty="0"/>
          </a:p>
        </p:txBody>
      </p:sp>
      <p:sp>
        <p:nvSpPr>
          <p:cNvPr id="7" name="Text 2"/>
          <p:cNvSpPr/>
          <p:nvPr/>
        </p:nvSpPr>
        <p:spPr>
          <a:xfrm>
            <a:off x="714970" y="5298400"/>
            <a:ext cx="3070265" cy="1634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Развитие онлайн-платформ и дистанционного обучения, позволяющее получить образование в удобном формате, из любого места.</a:t>
            </a:r>
            <a:endParaRPr lang="en-US" sz="160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583" y="4141827"/>
            <a:ext cx="510659" cy="510659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091583" y="4856678"/>
            <a:ext cx="2553772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Подготовка кадров</a:t>
            </a:r>
            <a:endParaRPr lang="en-US" sz="2000" dirty="0"/>
          </a:p>
        </p:txBody>
      </p:sp>
      <p:sp>
        <p:nvSpPr>
          <p:cNvPr id="10" name="Text 4"/>
          <p:cNvSpPr/>
          <p:nvPr/>
        </p:nvSpPr>
        <p:spPr>
          <a:xfrm>
            <a:off x="4091583" y="5298400"/>
            <a:ext cx="3070384" cy="2287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Повышение качества и доступности образования в области STEM (наука, технология, инженерия, математика) для подготовки специалистов в приоритетных областях.</a:t>
            </a:r>
            <a:endParaRPr lang="en-US" sz="160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314" y="4141827"/>
            <a:ext cx="510659" cy="510659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468314" y="4856678"/>
            <a:ext cx="2929295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Научные исследования</a:t>
            </a:r>
            <a:endParaRPr lang="en-US" sz="2000" dirty="0"/>
          </a:p>
        </p:txBody>
      </p:sp>
      <p:sp>
        <p:nvSpPr>
          <p:cNvPr id="13" name="Text 6"/>
          <p:cNvSpPr/>
          <p:nvPr/>
        </p:nvSpPr>
        <p:spPr>
          <a:xfrm>
            <a:off x="7468314" y="5298400"/>
            <a:ext cx="3070384" cy="2287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 условий для проведения фундаментальных и прикладных научных исследований, привлечение молодых ученых и талантливых специалистов.</a:t>
            </a:r>
            <a:endParaRPr lang="en-US" sz="1600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046" y="4141827"/>
            <a:ext cx="510659" cy="510659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0845046" y="4856678"/>
            <a:ext cx="3070384" cy="638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Международное сотрудничество</a:t>
            </a:r>
            <a:endParaRPr lang="en-US" sz="2000" dirty="0"/>
          </a:p>
        </p:txBody>
      </p:sp>
      <p:sp>
        <p:nvSpPr>
          <p:cNvPr id="16" name="Text 8"/>
          <p:cNvSpPr/>
          <p:nvPr/>
        </p:nvSpPr>
        <p:spPr>
          <a:xfrm>
            <a:off x="10845046" y="5617607"/>
            <a:ext cx="3070384" cy="1634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Укрепление сотрудничества с ведущими международными научными организациями и университетами, обмен опытом и знаниями.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2024-09-03T05:40:33Z</dcterms:created>
  <dcterms:modified xsi:type="dcterms:W3CDTF">2024-09-03T05:40:33Z</dcterms:modified>
</cp:coreProperties>
</file>