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26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6" d="100"/>
          <a:sy n="106" d="100"/>
        </p:scale>
        <p:origin x="67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70857" y="2380343"/>
            <a:ext cx="8873711" cy="338554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smtClean="0">
                <a:solidFill>
                  <a:srgbClr val="FF6600"/>
                </a:solidFill>
              </a:rPr>
              <a:t>G2M </a:t>
            </a:r>
            <a:r>
              <a:rPr lang="tr-TR" sz="4000" dirty="0" err="1">
                <a:solidFill>
                  <a:srgbClr val="FF6600"/>
                </a:solidFill>
              </a:rPr>
              <a:t>Insight</a:t>
            </a:r>
            <a:r>
              <a:rPr lang="tr-TR" sz="4000" dirty="0">
                <a:solidFill>
                  <a:srgbClr val="FF6600"/>
                </a:solidFill>
              </a:rPr>
              <a:t> </a:t>
            </a:r>
            <a:r>
              <a:rPr lang="tr-TR" sz="4000" dirty="0" err="1">
                <a:solidFill>
                  <a:srgbClr val="FF6600"/>
                </a:solidFill>
              </a:rPr>
              <a:t>For</a:t>
            </a:r>
            <a:r>
              <a:rPr lang="tr-TR" sz="4000" dirty="0">
                <a:solidFill>
                  <a:srgbClr val="FF6600"/>
                </a:solidFill>
              </a:rPr>
              <a:t> </a:t>
            </a:r>
            <a:r>
              <a:rPr lang="tr-TR" sz="4000" dirty="0" err="1">
                <a:solidFill>
                  <a:srgbClr val="FF6600"/>
                </a:solidFill>
              </a:rPr>
              <a:t>Cab</a:t>
            </a:r>
            <a:r>
              <a:rPr lang="tr-TR" sz="4000" dirty="0">
                <a:solidFill>
                  <a:srgbClr val="FF6600"/>
                </a:solidFill>
              </a:rPr>
              <a:t> </a:t>
            </a:r>
            <a:r>
              <a:rPr lang="tr-TR" sz="4000" dirty="0" err="1">
                <a:solidFill>
                  <a:srgbClr val="FF6600"/>
                </a:solidFill>
              </a:rPr>
              <a:t>Investment</a:t>
            </a:r>
            <a:r>
              <a:rPr lang="tr-TR" sz="4000" dirty="0">
                <a:solidFill>
                  <a:srgbClr val="FF6600"/>
                </a:solidFill>
              </a:rPr>
              <a:t> </a:t>
            </a:r>
            <a:r>
              <a:rPr lang="tr-TR" sz="4000" dirty="0" err="1">
                <a:solidFill>
                  <a:srgbClr val="FF6600"/>
                </a:solidFill>
              </a:rPr>
              <a:t>Firm</a:t>
            </a:r>
            <a:endParaRPr lang="tr-TR" sz="4000" dirty="0">
              <a:solidFill>
                <a:srgbClr val="FF6600"/>
              </a:solidFill>
            </a:endParaRPr>
          </a:p>
          <a:p>
            <a:endParaRPr lang="en-US" sz="4000" dirty="0"/>
          </a:p>
          <a:p>
            <a:endParaRPr lang="en-US" sz="4000" dirty="0"/>
          </a:p>
          <a:p>
            <a:r>
              <a:rPr lang="tr-TR" sz="2800" b="1" dirty="0" smtClean="0"/>
              <a:t>18.06.2022</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tr-TR" sz="4400" b="1" dirty="0" smtClean="0">
                <a:solidFill>
                  <a:schemeClr val="accent2"/>
                </a:solidFill>
                <a:latin typeface="+mj-lt"/>
              </a:rPr>
              <a:t>City </a:t>
            </a:r>
            <a:r>
              <a:rPr lang="tr-TR" sz="4400" b="1" dirty="0" err="1" smtClean="0">
                <a:solidFill>
                  <a:schemeClr val="accent2"/>
                </a:solidFill>
                <a:latin typeface="+mj-lt"/>
              </a:rPr>
              <a:t>Dataset</a:t>
            </a:r>
            <a:endParaRPr lang="en-US" sz="4400" b="1" dirty="0">
              <a:solidFill>
                <a:srgbClr val="FF6600"/>
              </a:solidFill>
              <a:latin typeface="+mj-lt"/>
            </a:endParaRPr>
          </a:p>
        </p:txBody>
      </p:sp>
      <p:pic>
        <p:nvPicPr>
          <p:cNvPr id="2" name="Resim 1"/>
          <p:cNvPicPr>
            <a:picLocks noChangeAspect="1"/>
          </p:cNvPicPr>
          <p:nvPr/>
        </p:nvPicPr>
        <p:blipFill>
          <a:blip r:embed="rId2"/>
          <a:stretch>
            <a:fillRect/>
          </a:stretch>
        </p:blipFill>
        <p:spPr>
          <a:xfrm>
            <a:off x="872454" y="1602008"/>
            <a:ext cx="4454991" cy="4889104"/>
          </a:xfrm>
          <a:prstGeom prst="rect">
            <a:avLst/>
          </a:prstGeom>
        </p:spPr>
      </p:pic>
      <p:pic>
        <p:nvPicPr>
          <p:cNvPr id="4" name="Resim 3"/>
          <p:cNvPicPr>
            <a:picLocks noChangeAspect="1"/>
          </p:cNvPicPr>
          <p:nvPr/>
        </p:nvPicPr>
        <p:blipFill>
          <a:blip r:embed="rId3"/>
          <a:stretch>
            <a:fillRect/>
          </a:stretch>
        </p:blipFill>
        <p:spPr>
          <a:xfrm>
            <a:off x="5877241" y="1602008"/>
            <a:ext cx="4572000" cy="3457575"/>
          </a:xfrm>
          <a:prstGeom prst="rect">
            <a:avLst/>
          </a:prstGeom>
        </p:spPr>
      </p:pic>
      <p:sp>
        <p:nvSpPr>
          <p:cNvPr id="7" name="Metin kutusu 6"/>
          <p:cNvSpPr txBox="1"/>
          <p:nvPr/>
        </p:nvSpPr>
        <p:spPr>
          <a:xfrm>
            <a:off x="6451003" y="5215951"/>
            <a:ext cx="3889463" cy="923330"/>
          </a:xfrm>
          <a:prstGeom prst="rect">
            <a:avLst/>
          </a:prstGeom>
          <a:noFill/>
        </p:spPr>
        <p:txBody>
          <a:bodyPr wrap="none" rtlCol="0">
            <a:spAutoFit/>
          </a:bodyPr>
          <a:lstStyle/>
          <a:p>
            <a:pPr marL="285750" indent="-285750">
              <a:buFont typeface="Arial" panose="020B0604020202020204" pitchFamily="34" charset="0"/>
              <a:buChar char="•"/>
            </a:pPr>
            <a:r>
              <a:rPr lang="tr-TR" dirty="0"/>
              <a:t>As </a:t>
            </a:r>
            <a:r>
              <a:rPr lang="tr-TR" dirty="0" err="1"/>
              <a:t>you</a:t>
            </a:r>
            <a:r>
              <a:rPr lang="tr-TR" dirty="0"/>
              <a:t> </a:t>
            </a:r>
            <a:r>
              <a:rPr lang="tr-TR" dirty="0" err="1"/>
              <a:t>see</a:t>
            </a:r>
            <a:r>
              <a:rPr lang="tr-TR" dirty="0"/>
              <a:t>, </a:t>
            </a:r>
            <a:r>
              <a:rPr lang="tr-TR" dirty="0" err="1"/>
              <a:t>there</a:t>
            </a:r>
            <a:r>
              <a:rPr lang="tr-TR" dirty="0"/>
              <a:t> </a:t>
            </a:r>
            <a:r>
              <a:rPr lang="tr-TR" dirty="0" err="1"/>
              <a:t>are</a:t>
            </a:r>
            <a:r>
              <a:rPr lang="tr-TR" dirty="0"/>
              <a:t> </a:t>
            </a:r>
            <a:r>
              <a:rPr lang="tr-TR" dirty="0" smtClean="0"/>
              <a:t>20 data </a:t>
            </a:r>
            <a:r>
              <a:rPr lang="tr-TR" dirty="0" err="1"/>
              <a:t>points</a:t>
            </a:r>
            <a:r>
              <a:rPr lang="tr-TR" dirty="0"/>
              <a:t>.</a:t>
            </a:r>
          </a:p>
          <a:p>
            <a:pPr marL="285750" indent="-285750">
              <a:buFont typeface="Arial" panose="020B0604020202020204" pitchFamily="34" charset="0"/>
              <a:buChar char="•"/>
            </a:pPr>
            <a:r>
              <a:rPr lang="tr-TR" dirty="0" err="1"/>
              <a:t>There</a:t>
            </a:r>
            <a:r>
              <a:rPr lang="tr-TR" dirty="0"/>
              <a:t> is </a:t>
            </a:r>
            <a:r>
              <a:rPr lang="tr-TR" dirty="0" err="1"/>
              <a:t>no</a:t>
            </a:r>
            <a:r>
              <a:rPr lang="tr-TR" dirty="0"/>
              <a:t> NA </a:t>
            </a:r>
            <a:r>
              <a:rPr lang="tr-TR" dirty="0" err="1"/>
              <a:t>value</a:t>
            </a:r>
            <a:r>
              <a:rPr lang="tr-TR" dirty="0" smtClean="0"/>
              <a:t>.</a:t>
            </a:r>
          </a:p>
          <a:p>
            <a:pPr marL="285750" indent="-285750">
              <a:buFont typeface="Arial" panose="020B0604020202020204" pitchFamily="34" charset="0"/>
              <a:buChar char="•"/>
            </a:pPr>
            <a:r>
              <a:rPr lang="tr-TR" dirty="0" smtClean="0"/>
              <a:t>No </a:t>
            </a:r>
            <a:r>
              <a:rPr lang="tr-TR" dirty="0" err="1" smtClean="0"/>
              <a:t>duplicated</a:t>
            </a:r>
            <a:r>
              <a:rPr lang="tr-TR" dirty="0" smtClean="0"/>
              <a:t> </a:t>
            </a:r>
            <a:r>
              <a:rPr lang="tr-TR" dirty="0" err="1" smtClean="0"/>
              <a:t>row</a:t>
            </a:r>
            <a:r>
              <a:rPr lang="tr-TR" dirty="0" smtClean="0"/>
              <a:t>.</a:t>
            </a:r>
            <a:endParaRPr lang="tr-TR" dirty="0"/>
          </a:p>
        </p:txBody>
      </p:sp>
    </p:spTree>
    <p:extLst>
      <p:ext uri="{BB962C8B-B14F-4D97-AF65-F5344CB8AC3E}">
        <p14:creationId xmlns:p14="http://schemas.microsoft.com/office/powerpoint/2010/main" val="251402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rgbClr val="FF6600"/>
              </a:solidFill>
              <a:latin typeface="+mj-lt"/>
            </a:endParaRPr>
          </a:p>
        </p:txBody>
      </p:sp>
      <p:pic>
        <p:nvPicPr>
          <p:cNvPr id="7" name="Resim 6"/>
          <p:cNvPicPr>
            <a:picLocks noChangeAspect="1"/>
          </p:cNvPicPr>
          <p:nvPr/>
        </p:nvPicPr>
        <p:blipFill>
          <a:blip r:embed="rId2"/>
          <a:stretch>
            <a:fillRect/>
          </a:stretch>
        </p:blipFill>
        <p:spPr>
          <a:xfrm>
            <a:off x="608945" y="2075882"/>
            <a:ext cx="3457575" cy="3629025"/>
          </a:xfrm>
          <a:prstGeom prst="rect">
            <a:avLst/>
          </a:prstGeom>
        </p:spPr>
      </p:pic>
      <p:pic>
        <p:nvPicPr>
          <p:cNvPr id="8" name="Resim 7"/>
          <p:cNvPicPr>
            <a:picLocks noChangeAspect="1"/>
          </p:cNvPicPr>
          <p:nvPr/>
        </p:nvPicPr>
        <p:blipFill>
          <a:blip r:embed="rId3"/>
          <a:stretch>
            <a:fillRect/>
          </a:stretch>
        </p:blipFill>
        <p:spPr>
          <a:xfrm>
            <a:off x="5868405" y="2075882"/>
            <a:ext cx="3324225" cy="3057525"/>
          </a:xfrm>
          <a:prstGeom prst="rect">
            <a:avLst/>
          </a:prstGeom>
        </p:spPr>
      </p:pic>
    </p:spTree>
    <p:extLst>
      <p:ext uri="{BB962C8B-B14F-4D97-AF65-F5344CB8AC3E}">
        <p14:creationId xmlns:p14="http://schemas.microsoft.com/office/powerpoint/2010/main" val="146695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rgbClr val="FF6600"/>
                </a:solidFill>
                <a:latin typeface="+mj-lt"/>
              </a:rPr>
              <a:t>	</a:t>
            </a:r>
            <a:r>
              <a:rPr lang="tr-TR" sz="4400" b="1" dirty="0" err="1" smtClean="0">
                <a:solidFill>
                  <a:srgbClr val="FF6600"/>
                </a:solidFill>
                <a:latin typeface="+mj-lt"/>
              </a:rPr>
              <a:t>Cab</a:t>
            </a:r>
            <a:r>
              <a:rPr lang="tr-TR" sz="4400" b="1" dirty="0" smtClean="0">
                <a:solidFill>
                  <a:srgbClr val="FF6600"/>
                </a:solidFill>
                <a:latin typeface="+mj-lt"/>
              </a:rPr>
              <a:t> Data Analysis</a:t>
            </a:r>
            <a:endParaRPr lang="en-US" sz="4400" b="1" dirty="0">
              <a:solidFill>
                <a:srgbClr val="FF6600"/>
              </a:solidFill>
              <a:latin typeface="+mj-lt"/>
            </a:endParaRPr>
          </a:p>
        </p:txBody>
      </p:sp>
      <p:pic>
        <p:nvPicPr>
          <p:cNvPr id="5" name="Resim 4"/>
          <p:cNvPicPr>
            <a:picLocks noChangeAspect="1"/>
          </p:cNvPicPr>
          <p:nvPr/>
        </p:nvPicPr>
        <p:blipFill>
          <a:blip r:embed="rId2"/>
          <a:stretch>
            <a:fillRect/>
          </a:stretch>
        </p:blipFill>
        <p:spPr>
          <a:xfrm>
            <a:off x="597723" y="1661020"/>
            <a:ext cx="4543548" cy="4596468"/>
          </a:xfrm>
          <a:prstGeom prst="rect">
            <a:avLst/>
          </a:prstGeom>
        </p:spPr>
      </p:pic>
      <p:pic>
        <p:nvPicPr>
          <p:cNvPr id="6" name="Resim 5"/>
          <p:cNvPicPr>
            <a:picLocks noChangeAspect="1"/>
          </p:cNvPicPr>
          <p:nvPr/>
        </p:nvPicPr>
        <p:blipFill>
          <a:blip r:embed="rId3"/>
          <a:stretch>
            <a:fillRect/>
          </a:stretch>
        </p:blipFill>
        <p:spPr>
          <a:xfrm>
            <a:off x="6012503" y="1661020"/>
            <a:ext cx="4143375" cy="2000250"/>
          </a:xfrm>
          <a:prstGeom prst="rect">
            <a:avLst/>
          </a:prstGeom>
        </p:spPr>
      </p:pic>
    </p:spTree>
    <p:extLst>
      <p:ext uri="{BB962C8B-B14F-4D97-AF65-F5344CB8AC3E}">
        <p14:creationId xmlns:p14="http://schemas.microsoft.com/office/powerpoint/2010/main" val="361269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rgbClr val="FF6600"/>
                </a:solidFill>
                <a:latin typeface="+mj-lt"/>
              </a:rPr>
              <a:t>	</a:t>
            </a:r>
            <a:r>
              <a:rPr lang="tr-TR" sz="4400" b="1" dirty="0" err="1" smtClean="0">
                <a:solidFill>
                  <a:srgbClr val="FF6600"/>
                </a:solidFill>
                <a:latin typeface="+mj-lt"/>
              </a:rPr>
              <a:t>Cab</a:t>
            </a:r>
            <a:r>
              <a:rPr lang="tr-TR" sz="4400" b="1" dirty="0" smtClean="0">
                <a:solidFill>
                  <a:srgbClr val="FF6600"/>
                </a:solidFill>
                <a:latin typeface="+mj-lt"/>
              </a:rPr>
              <a:t> Data Analysis</a:t>
            </a:r>
            <a:endParaRPr lang="en-US" sz="4400" b="1" dirty="0">
              <a:solidFill>
                <a:srgbClr val="FF6600"/>
              </a:solidFill>
              <a:latin typeface="+mj-lt"/>
            </a:endParaRPr>
          </a:p>
        </p:txBody>
      </p:sp>
      <p:sp>
        <p:nvSpPr>
          <p:cNvPr id="5" name="AutoShape 2" descr="data:image/png;base64,iVBORw0KGgoAAAANSUhEUgAAAakAAAFdCAYAAAC5L5JUAAAABHNCSVQICAgIfAhkiAAAAAlwSFlzAAALEgAACxIB0t1+/AAAADh0RVh0U29mdHdhcmUAbWF0cGxvdGxpYiB2ZXJzaW9uMy4yLjIsIGh0dHA6Ly9tYXRwbG90bGliLm9yZy+WH4yJAAAgAElEQVR4nOydd7wVxfXAv4cmqCgioFIEC7FGo6JiL1iwROzRWLDF2HsiagxqxN6NkiiCPahoFFuwoSaxgb1HLIkYjcQef9GInN8f56x3375779tb3nsXOd/P537u7uzO7Ozu7JwzZ87MiKoSBEEQBI1Ih/bOQBAEQRCUIoRUEARB0LCEkAqCIAgalhBSQRAEQcMSQioIgiBoWEJIBUEQBA1LCKkgaAVE5GoROb2dri0iMkFEPhGRp1oh/VNE5Pp6pxsExQghFcwTiMg7IvKhiCyQCjtARB5ux2y1FusDmwP9VXWtYieIyBIicpWIvC8iX4jIayJyavr5BEEjEEIqmJfoCBzZ3pmoFBHpWGGUgcA7qvplifR6Ao8D3YB1VLU7JtR6AMvUktcgqDchpIJ5iXOB40SkR/aAiAwSERWRTqmwh0XkAN/eR0T+KiIXisinIvKWiKzr4e96K21kJtleInK/t1QeEZGBqbSX92Mfi8jrIrJr6tjVIjJWRO4RkS+BTYrkt6+ITPb4M0TkZx6+PzAOWEdE/iMipxZ5DscAXwB7quo7AKr6rqoeqaoveDoX+319LiJPi8gGmTS6ishNfm/PiMiqqbwdLyLv+bHXRWRYsZcRBHkIIRXMS0wHHgaOqzL+2sALwKLAjcBEYE1gWWBP4LcismDq/D2A3wC9gOeAGwDcpHa/p9EH2A24XERWTMX9KTAG6A78pUheJgIzgb7AzsAZIrKpql4FHAQ8rqoLquroInE3A25T1Tll7nUa8COgp+fzFhHpmjo+Argldfx2EeksIssBhwFregttS+CdMtcJgrKEkArmNX4NHC4ivauI+7aqTlDVb4GbgAHAaar6tareB/wPE1gJd6vqo6r6NXAS1roZAGyLmeMmqOpsVX0WuBXYJRX3DlX9q6rOUdWv0pnwNNYDjlfVr1T1Oaz1tHfO+1gUeL/cCap6vap+5Pk7H5gPWC51ytOqOklVvwEuALoCQ4Fv/dwVRaSzqr6jqm/mzFcQNCOEVDBPoaovAXcBo6qI/q/U9n89vWxYuiX1buq6/wE+xlo+A4G13Wz4qYh8irW6Fi8Wtwh9gY9V9YtU2N+Bfjnv4yNgiXIniMhxIvKqiHzm+VsYaxE2y5+3yGYCfVV1BnAUcArwoYhMFJG+OfMVBM0IIRXMi4wGfkbTSj1xMpg/FZYWGtUwINlwM2BP4J9YBf+IqvZI/RZU1YNTccstT/BPoKeIdE+FLQm8lzNfDwA7iEjR79/7n34J7Aosoqo9gM8AKXFvHYD+ni9U9UZVXR8TxgqcnTNfQdCMEFLBPIdr+zcBR6TCZmGV/J4i0lFE9qN2T7etRWR9EemC9U09oarvYi25H4jIXt6P01lE1hSRFXLm/13gMeBMEekqIqsA+wN5xy5dACwEXJM4c4hIPxG5wNPqDswGZgGdROTXfn6aNURkR3c0OQr4GnhCRJYTkU1FZD7gK6x1Wa7vKwjKEkIqmFc5DciOCfoZ8AvMHLYSJghq4Uas1fYxsAbmXIGb6bbAHCb+CXyAtTbmqyDt3YFBHv+PwGhVfSBPRFX9GFgX+AZ4UkS+AB7EWkszgCnAn4C/YWbEr2hufrwD+AnwCbAXsKP3T80HnAX82++rD3BCBfcVBE2QWPQwCIIgaFSiJRUEQRA0LCGkgiAIgoYlhFQQBEHQsISQCoIgCBqWEFJBEARBw9Kp5VPmDXr16qWDBg1q72wEQRDMVTz99NP/VtVqphnLRQgpZ9CgQUyfPr29sxEEQTBXISJ/b830w9wXBEEQNCwhpIIgCIKGJYRUEARB0LCEkAqCIAgallYTUiIy3pfUfikV1tOXzH7D/xfxcBGRS3wZ7BdEZPVUnJF+/hvp5blFZA0RedHjXCIiUu4aQRAEwdxHa7akrgaGZ8JGAQ+q6mBs1uVk4bmtgMH+OxAYCyZwsFmk1wbWAkanhM5YbNbqJN7wFq4RBEEQzGW0mpBS1UexJQrSjACu8e1rgO1T4deq8QTQQ0SWALYE7lfVj1X1E+B+YLgfW0hVn1Cbxv3aTFrFrhEEQRDMZbR1n9Riqvq+b38ALObb/Wi6Xs1MDysXPrNIeLlrBEEQBHMZ7TaYV1VVRFp1MauWriEiB2LmRZZccsnWzEoQlGXbW8dXFe+unfarc06CoLFo65bUv9xUh/9/6OHvAQNS5/X3sHLh/YuEl7tGM1T1ClUdoqpDevdutVk9giAIgippayE1GUg89EZiS1An4Xu7l99Q4DM32U0BthCRRdxhYgtgih/7XESGulff3pm0il0jCIIgmMtoNXOfiPwB2BjoJSIzMS+9s4CbRWR/4O/Arn76PcDWwAzg/4B9AVT1YxH5DTDNzztNVRNnjEMwD8JuwL3+o8w1giAIgrmMVhNSqrp7iUPDipyrwKEl0hkPNDPYq+p0YOUi4R8Vu0YQBEEw9xEzTgRBEAQNSwipIAiCoGEJIRUEQRA0LCGkgiAIgoYlhFQQBEHQsISQCoIgCBqWEFJBEARBwxJCKgiCIGhYQkgFQRAEDUsIqSAIgqBhCSEVBEEQNCwhpIIgCIKGJYRUEARB0LCEkAqCIAgalhBSQRAEQcMSQioIgiBoWEJIBUEQBA1LCKkgCIKgYQkhFQRBEDQsIaSCIAiChiWEVBAEQdCwhJAKgiAIGpYQUkEQBEHDEkIqCIIgaFhCSAVBEAQNSwipIAiCoGEJIRUEQRA0LCGkgiAIgoYlhFQQBEHQsISQCoIgCBqWEFJBEARBwxJCKgiCIGhYQkgFQRAEDUu7CCkROVpEXhaRl0TkDyLSVUSWEpEnRWSGiNwkIl383Pl8f4YfH5RK5wQPf11EtkyFD/ewGSIyqu3vMAiCIKgHbS6kRKQfcAQwRFVXBjoCuwFnAxeq6rLAJ8D+HmV/4BMPv9DPQ0RW9HgrAcOBy0Wko4h0BC4DtgJWBHb3c4MgCIK5jPYy93UCuolIJ2B+4H1gU2CSH78G2N63R/g+fnyYiIiHT1TVr1X1bWAGsJb/ZqjqW6r6P2CinxsEQRDMZbS5kFLV94DzgH9gwukz4GngU1Wd7afNBPr5dj/gXY87289fNB2eiVMqvBkicqCITBeR6bNmzar95oIgCIK60h7mvkWwls1SQF9gAcxc1+ao6hWqOkRVh/Tu3bs9shAEQRCUoT3MfZsBb6vqLFX9BrgNWA/o4eY/gP7Ae779HjAAwI8vDHyUDs/EKRUeBEEQzGW0h5D6BzBUROb3vqVhwCvAVGBnP2ckcIdvT/Z9/PhDqqoevpt7/y0FDAaeAqYBg91bsAvmXDG5De4rCIIgqDOdWj6lvqjqkyIyCXgGmA08C1wB3A1MFJHTPewqj3IVcJ2IzAA+xoQOqvqyiNyMCbjZwKGq+i2AiBwGTME8B8er6sttdX9BEARB/WhzIQWgqqOB0ZngtzDPvOy5XwG7lEhnDDCmSPg9wD215zQIgiBoT2LGiSAIgqBhCSEVBEEQNCwhpIIgCIKGJYRUEARB0LCEkAqCIAgalhBSQRAEQcMSQioIgiBoWEJIBUEQBA1LCKkgCIKgYQkhFQRBEDQsIaSCIAiChiWEVBAEQdCwhJAKgiAIGpYQUkEQBEHDEkIqCIIgaFhCSAVBEAQNSwipIAiCoGEJIRUEQRA0LCGkgiAIgoYlhFQQBEHQsISQCoIgCBqWEFJBEARBwxJCKgiCIGhYQkgFQRAEDUsIqSAIgqBhCSEVBEEQNCwhpIIgCIKGJYRUEARB0LCEkAqCIAgalhBSQRAEQcMSQioIgiBoWEJIBUEQBA1LuwgpEekhIpNE5DUReVVE1hGRniJyv4i84f+L+LkiIpeIyAwReUFEVk+lM9LPf0NERqbC1xCRFz3OJSIi7XGfQRAEQW20V0vqYuBPqro8sCrwKjAKeFBVBwMP+j7AVsBg/x0IjAUQkZ7AaGBtYC1gdCLY/JyfpeINb4N7CoIgCOpMmwspEVkY2BC4CkBV/6eqnwIjgGv8tGuA7X17BHCtGk8APURkCWBL4H5V/VhVPwHuB4b7sYVU9QlVVeDaVFpBEATBXER7tKSWAmYBE0TkWREZJyILAIup6vt+zgfAYr7dD3g3FX+mh5ULn1kkPAiCIJjLaA8h1QlYHRirqqsBX1Iw7QHgLSBt7YyIyIEiMl1Eps+aNau1LxcEQRBUSHsIqZnATFV90vcnYULrX26qw/8/9OPvAQNS8ft7WLnw/kXCm6GqV6jqEFUd0rt375puKgiCIKg/bS6kVPUD4F0RWc6DhgGvAJOBxENvJHCHb08G9nYvv6HAZ24WnAJsISKLuMPEFsAUP/a5iAx1r769U2kFQRAEcxGd2um6hwM3iEgX4C1gX0xg3iwi+wN/B3b1c+8BtgZmAP/n56KqH4vIb4Bpft5pqvqxbx8CXA10A+71XxAEQTCXkUtIiciDqjqspbC8qOpzwJAih5ql5/1Th5ZIZzwwvkj4dGDlavIWBEEQNA5lhZSIdAXmB3q5SS0ZFLsQ4TEXBEEQtDIttaR+DhwF9AWepiCkPgd+24r5CoIgCILyQkpVLwYuFpHDVfXSNspTUEceHLdN1XGHHXB3HXMSBEFQObn6pFT1UhFZFxiUjqOq17ZSvoIgCIIgt+PEdcAywHPAtx6cTDkUBEEQBK1CXhf0IcCK7mkXBEEQBG1C3sG8LwGLt2ZGgiAIgiBL3pZUL+AVEXkK+DoJVNXtWiVXQRAEQUB+IXVKa2YiCIIgCIqR17vvkdbOSBAEQRBkyevd9wWFpTO6AJ2BL1V1odbKWBAEQRDkbUl1T7Z9ZvERwNDWylQQBEEQQBVLdfgy7rdjy7cHQRAEQauR19y3Y2q3AzZu6qtWyVEQBEEQOHm9+36c2p4NvIOZ/IIgCIKg1cjbJ7Vva2ckCIIgCLLk6pMSkf4i8kcR+dB/t4pI/9bOXBAEQTBvk9dxYgIwGVtXqi9wp4cFQRAEQauRV0j1VtUJqjrbf1cDvVsxX0EQBEGQW0h9JCJ7ikhH/+0JfNSaGQuCIAiCvN59+wGXAhdiM088BuzTSnkKgrIcN2l4VfHO2/lPdc5JEAStTV4hdRowUlU/ARCRnsB5mPAKgiAIglYhr7lvlURAAajqx8BqrZOlIAiCIDDyCqkOIrJIsuMtqbytsCAIgiCoiryC5nzgcRG5xfd3Aca0TpaCIAiCwMg748S1IjId2NSDdlTVV1ovW0EQBEFQgcnOhVIIpiAIgqDNqHipjiAIgiBoK0JIBUEQBA1LeOgFQRDMw3x46f1Vxetz+OZ1zklxoiUVBEEQNCwhpIIgCIKGJYRUEARB0LC0m5Dy2dSfFZG7fH8pEXlSRGaIyE0i0sXD5/P9GX58UCqNEzz8dRHZMhU+3MNmiMiotr63IAiCoD60Z0vqSODV1P7ZwIWquizwCbC/h+8PfOLhF/p5iMiKwG7ASsBw4PJkKRHgMmArYEVgdz83CIIgmMtoFyHlS89vA4zzfcFms5jkp1wDbO/bI3wfPz7Mzx8BTFTVr1X1bWAGsJb/ZqjqW6r6P2CinxsEQRDMZbRXS+oi4JfAHN9fFPhUVWf7/kygn2/3A94F8OOf+fnfhWfilApvhogcKCLTRWT6rFmzar2nIAiCoM60uZASkW2BD1X16ba+dhZVvUJVh6jqkN69e7d3doIgCIIM7TGYdz1gOxHZGugKLARcDPQQkU7eWuoPvOfnvwcMAGaKSCdgYWzp+iQ8IR2nVHgQBEEwF9HmLSlVPUFV+6vqIMzx4SFV3QOYCuzsp40E7vDtyb6PH39IVdXDd3Pvv6WAwcBTwDRgsHsLdvFrTG6DWwuCIAjqTCNNi3Q8MFFETgeeBa7y8KuA60RkBvAxJnRQ1ZdF5GZsZvbZwKGq+i2AiBwGTAE6AuNV9eU2vZMgCIKgLrSrkFLVh4GHffstzDMve85X2CKLxeKPocjii6p6D3BPHbMaBEEQtAMx40QQBEHQsISQCoIgCBqWEFJBEARBwxJCKgiCIGhYQkgFQRAEDUsIqSAIgqBhCSEVBEEQNCwhpIIgCIKGJYRUEARB0LCEkAqCIAgalhBSQRAEQcMSQioIgiBoWEJIBUEQBA1LCKkgCIKgYQkhFQRBEDQsIaSCIAiChqWRVuYNMrx8+XZVxVvpkMl1zkkQBEH7EC2pIAiCoGEJIRUEQRA0LCGkgiAIgoYlhFQQBEHQsISQCoIgCBqWEFJBEARBwxJCKgiCIGhYQkgFQRAEDUsIqSAIgqBhCSEVBEEQNCwhpIIgCIKGJYRUEARB0LCEkAqCIAgalhBSQRAEQcMSQioIgiBoWNpcSInIABGZKiKviMjLInKkh/cUkftF5A3/X8TDRUQuEZEZIvKCiKyeSmukn/+GiIxMha8hIi96nEtERNr6PoMgCILaaY+W1GzgWFVdERgKHCoiKwKjgAdVdTDwoO8DbAUM9t+BwFgwoQaMBtYG1gJGJ4LNz/lZKt7wNrivIAiCoM60uZBS1fdV9Rnf/gJ4FegHjACu8dOuAbb37RHAtWo8AfQQkSWALYH7VfVjVf0EuB8Y7scWUtUnVFWBa1NpBUEQBHMR7bp8vIgMAlYDngQWU9X3/dAHwGK+3Q94NxVtpoeVC59ZJDwIgnmU22/5d1Xxtt+lV51zElRKuzlOiMiCwK3AUar6efqYt4C0DfJwoIhMF5Hps2bNau3LBUEQBBXSLkJKRDpjAuoGVb3Ng//lpjr8/0MPfw8YkIre38PKhfcvEt4MVb1CVYeo6pDevXvXdlNBEARB3WkP7z4BrgJeVdULUocmA4mH3kjgjlT43u7lNxT4zM2CU4AtRGQRd5jYApjixz4XkaF+rb1TaQVBEARzEe3RJ7UesBfwoog852EnAmcBN4vI/sDfgV392D3A1sAM4P+AfQFU9WMR+Q0wzc87TVU/9u1DgKuBbsC9/guCIAjmMtpcSKnqX4BS45aGFTlfgUNLpDUeGF8kfDqwcg3ZDIIgCBqAmHEiCIIgaFhCSAVBEAQNSwipIAiCoGEJIRUEQRA0LCGkgiAIgoYlhFQQBEHQsISQCoIgCBqWEFJBEARBwxJCKgiCIGhYQkgFQRAEDUsIqSAIgqBhCSEVBEEQNCwhpIIgCIKGJYRUEARB0LCEkAqCIAgalhBSQRAEQcMSQioIgiBoWEJIBUEQBA1LCKkgCIKgYenU3hkIgiCY15h53gdVxet/3OJ1zknjE0IqCIIgJ09N+LCqeGvt26fOOZl3CCGVYdbY66uK1/vgPeuckyAIgiCEVJCLiRO2rCrebvtOqXNOgiCYlwghFcyzbHX74VXFu3f7S+uckyAIShHefUEQBEHDEkIqCIIgaFjC3NcKfDD21KriLX7w6DrnJAiCYO4mWlJBEARBwxItqaBNufSG6rwED98jvATzsO0tk6qKd9cuO9c5J0FQH6IlFQRBEDQs0ZIKghrZ5rbzq4p3947H1jknQfD9I4RUEAQNzZg/vl9VvJN2WKLOOQnagxBSQRA0YftJD1Qd9/adN6tjToJy/OvC56qKt9jRP6pzTlqX722flIgMF5HXRWSGiIxq7/wEQRAElfO9bEmJSEfgMmBzYCYwTUQmq+or7ZuzIJh32OXWF6qKd8tOq9Q5J8HczPe1JbUWMENV31LV/wETgRHtnKcgCIKgQkRV2zsPdUdEdgaGq+oBvr8XsLaqHpY570DgQN9dDni9haR7Af+uMXv1SOP7mJd6pdNIealXOpGX1k2nkfJSr3TaMi8DVbV3Ha5VlO+luS8vqnoFcEXe80VkuqoOqeWa9Ujj+5iXeqXTSHmpVzqRl9ZNp5HyUq90GikvtfJ9Nfe9BwxI7ff3sCAIgmAu4vsqpKYBg0VkKRHpAuwGTG7nPAVBEAQV8r0096nqbBE5DJgCdATGq+rLdUg6t2mwldOoVzqNlJd6pdNIealXOpGX1k2nkfJSr3QaKS818b10nAiCIAi+H3xfzX1BME8jItLeeQiCehBCqkGJSiaoBW0QE0mU48an0d9RCKlWQkSqerY+dqsulUyjFD4RWbm98zCvICIDROSWVkr7lyKyj2+XLd8i0ldEOjSKsCyFiHRolO+kFkTk1yKyq2/nuh8ROVdEurbmO/LnW5OcCSFVZ0SkG4CqzkmFtficxegFHCoiG9cjL+nC51NFtbngEpEBwBQRWbMe1xeR+URkYRFZWkTq6viT5C15X8XeW2s+PxE5UkR+VeM1/gf0EJE1PM165vcNYDVoWr5L8ABwRz0qqTSpdyR1KEtdVXVO5juR9H+ONEqWlbxx68RbwKqQT8EVkV8CxwJb1DEP2Wv0Bs4A1hWRrtWmE0KqjojITsAEEblQRDYSkfVFpL+qzkmERCnU+Dc25+BhtRZgETleRFYTkY1FpJOqfisi0taaraq+C1wEbO37zSqEvLjH5pXAM8CJwDUism39csuinsc56f/U9UVVtc6VS5J2B2zGk5WAO0Vk+2rSUdV/YcMtfur7WkdB9QSwmogcCgXFJ4uI7AJ8A8wGls0h0HIhIksB3UWkl38vtZSlHwG3i8gvRGQbEdkx/V7LfScisqZ/253LlZUi8dYTkR+JyPIisni9novzGLCxiOzg1ypZRkWkP/AT4HTgYBFZoN4Kn3MWoMBrqvpVtYmEd18dEZETgMOAh4HewLPArsAjWAXUAxhV6gPwgrIQcDVwPvAm8E9gEPbB/1tV/y9HPrYE7gX+ALwP7Axcg2nZb2PjyD5V1VktpDMM+Ah4WVW/SYV3cMHbXVW/yJGfAcBtwD7AG6r6v1QaHVX125xp3A/sCPwXe75rABsCN6vqH1tKI8c1/ggsiT3/HwCPA3/BhjFsBXQHzlfV2X5+B+wb+lZEBgMzVfW/VVw3EX4dgQWAXYDtgC+Bs1X1+ZzpdFPV/4rI8sClwFhVvS17nSry1zWpZERkLWAPVT0ydbxDxnLwOHAQsBnQR1WPr/SaRfKwBlZuxwF9gM+AW7F3MwWrDP+Xpyx5eodhytNrmFAfCKwHPOinvApcmE3Py+HfsZbLN8DdWLmYjn33PVR1WolrPgwsD1wObIspW9Ow93wPsJCqzsyT/1SaXYDZ/i3thn0To5J8Z9+Nh00AnlfVi0TkduB0VZ2efIsi8gNs7tOqhaiIrAdcrqqrpsKSct4d6Kiqn+ZJ63s5TqodOQsrsG+r6pUAYqa7LsC/gC7FKgkRWQIr4E9jmvR/gKnYx5PMKTgQGAa0KKSwD+YGYGlgDHA2VvEuAXwFfAHsWS4BEekB/Aybt+thEZmmqn8H0xpFZHXgUhHZKKm0M/E7Y62e9/26X2KVymMisjjwuYj0BEb6OS1xInCDFmayf1tEXseexyEiMjVvoS9xvwsCn2OVSKJg/AQ4DauUlgbeAVYXketV9c7kIxaRZbF3tTYmQCtlaRH5CpgPUwomYpXXhsBvReRu4LJyCoGI/BzY3IXl/cCPgB1EZH7gr6r6dg2t6JNEZHPgFawSHCQiiwITVPXBjID6NfC6qj4vIvMBN3ulOMPHL/4M+EJVJ1aYh08wZa8nZqbaCfgxsA32zJ8AzsPeW4uo6m9F5EPsvU5Q1X+5EOkM3AfsqKrnFYn3rogcjSmcd2FKxWCsrF8PrCQil6vqValnIpjVaiIwGvu+dwS2x8xhf8OU0jGYAKuEY4BtReQF7N0MBr4VkXtU9dEiAmpNYDlV3deDnvQ0fuoCalVgPLAOptRWy4rAJL9mF1X9X6r8LYXVZ3fmSklV41eHH4VW6TKY9j0GOAR4MkfcpTAtbqC/3EHYh7IpVsF3AfpWmJ8OwCnAfr4/HVg/uV6O+AsDXbHWzw1+P5sDvf34fcCxZeIvCvwKaxEchpn7XsUqlRFYJToi77MFTgBG+37nzPGJwJA6vcfjgGN8ezDwD6wyOdjv5WdYq/D3wGp+3o1Yi6faaz4JfIpVci9jJt8ngAmYgjIH2KSF59MXmwpsTS9Py2EKwEVYRbgr0KGKvI30978msIqXz6HAfv4cxgGD/NwFgKuw1lMS/0LgMN/uDrwE/LDK57QSJoAP9P07gaO9rP24ivQGAn8ELsEUwJeBTjniLYMJqCt9/zRs0Ov8yfeROb9LantHrIUBsD4wzbeXBnpWmP/VvbyugdUVy2OC+wjgd9g3OzATZzNgvVS56YUJ9k08bBJwSB2+o/WB55Oy4WHz+f9PgYm506o1M/FTMK2qa1IJYBX8hVjrKanIOpeIux1FBBkmHO6sMB+LZ/Y3xSrAV4HbPUxypDMUGIsJlk5AP+BkrBI9ABN+L5SJvxxwRyZM/KP5Q5XPeB3/gBbK3odXXLvV6V0O9fSO9f/fZ98PsDLWspvkldxbNVxvINYCeBo41T/uIZiA3BlYF1c0yqRxOSYwmlVymKPDb4Ddq8hbJ8zkmZThjqljC3jleF5y3MP7JHH9f3PgMd8+Bzinwjx0wJS2gb6/OqbpHwM8W8U9bQUMS+138ef3JbCvh81fIm6/1PZ8mEn1Isz01yvJb5F452FCoztmzr8MMxPOADarstwsCFxHQWlMfw+LYcLqfGCZEvGFgmL9S0ywrQM8WIdvKKkHz8esS+tkys5TwFa506s1Q/P6D9MwrwN2IKWFAZtgWvARlBEMmJlvuG93Sr3gzpiHVNkKKpPWE5iZaNtU2A+wll2ifebRFFfEWi4XA78G1vTwNTCt8zVgizLxbwCO8u35Uh9DV8wslrvVgwm8Jf2jugHTzrb0Y4v4c2+xtVom/X5YB/KQVNjymNB4AWsxbu7XHwls7OcsDGyAmTB3rfLavYFrfXtV4CasVbgHrnXmTGd+fzafAr8pcrxjnvdeJN6ZwJ8zYZ0y+wuWiJuU4y6YcjPBn2lRAVAmD+cBd2Bm3Sv9PRyM9dGel1wjZ1rLYErb/sAimTJ2D7BPmbgHAediQi4pz0OBv2Jm6HLXXR1T+vZPhV3t32vHPHkvkub5wBWpMrwhGQEJLFHqvRxqzDIAACAASURBVGTChmAmxw9JCfBqf7iy5M/7QkyQn4V1O1wK3FRRerVmaF7/AQ8Be1PQIJcEtsSEzIpYpbxiibiHY7OzjwAGZAsSZho4K0ceBNPQ7sIcI57HHCfW8eNbYOa+9Sq8t00w7f5S4EgK2mzR+/FjWwIfJNdOhXf2/xOAcTmv3wXrFD8F6OZhh2J9RJMwgXwzZUxhOa4x0dNP7i159ptgfTD/TJ37XPre/bkvXMO1LwdOzYTt7vc83p9ltwrSWxkTqjOB7Wos10v7c74DEw4bpMtnkQpxZ8wct2aRtNbD+vv2qTAPK3m57YgJ9IeBk/3YCC+XfSpIbxJwZIlja2Atoh2LHEtMYs1aJVgF/zimjBZVBDz/P8Za5id52IKYqfSUpCxVcB8/BB5P7d8FHJrab2a1wQTEVcAoz2tPzPMyOX4B8Psay0wf4CgvM69ipvH1sAm+D8Wct4aRUhDy/MK7rwZE5CCsX2WrVNifMa3vSaxJP0BVJxWJuxDWEfwnD/oW06weUe8gF5E+AKr6Yc78LIj1g72E2emPwjS947GP+p+q+miOdL7zCPJ8bom1GLti2vC1WqLg+P1/BLyIOV08pKovpo4vi2nfz+XIxzmYlnxUJrwj1qf1EfCZqn7SUlol0t8CGKOqa6bCEq9Dwcwy+2PC8BOsYjjDHQK+0dq8n9bAWrgHqOoNmWNdMBPMxlhfS1FnDHfK6Ym96+ex1sUMzCR7LlapH6iqb1aRvxuwd/h7rP9pI8wy8Ft1B5qUt9a6fi9XA92w1vt1WAvvQaxs762qR1SRB/G4s/2ZHYcphQtiCsZkVb0sR1qDsHK7oe+ny/iSmNl1NtYqzzobXA58pKonpzzgkntfEjOrz1bV6zPxdsCcD54HZlHwHJ2JtQaXxvpZf1zhc7kcq/gHAitgZXjz1PFDsRbwC77fCWvNbI+Vqx0wwdkBe0d/whTCCWpDGKpCRG71e3sA87Y8DHumZ6jqY9WmW7XUjJ+C9bH8JLW/CqbZr4AVikMpoSFhZowLfXtd4CTMvPZLzIZbcSe3pzUMc23dDfsILsdaaxtXmE4nmtqRB2L9NCU7qLEK5Fbf3sPv8RxgL1L2/JzXXwwTtj1S+UmUqgWAH9Th/R2Fa9Y0NdUKVimvi2nRh2OVzJ2kzFvVviOPezdWYY0DriXT8vRzFmohjUewSuAJ4FF/1q9j/YcvYQ4XFbeosPXXrkrt98A8F8/ELAO/oKkzQB/MeWQqsDhmBrsCq7BexVqFRftGyuRhfky5utDvZy1MKB1e5fNewJ/R1iWO306qby0V3hEzVe3v+4lFoKP/7+q/ZuZZTFB/5M/rPP9fHmu1jKmh7Czs3+IzmEI8MnVsY2B6kThLYcJjnO8Pxoa3HIOZYres8VsaBvylSPiRVFH/NEmjlozN6z+sIr4rVWC7UahUjwXOLRN3ULpgY30322KC7xLMBt6ivdrTuQkzDW6NabE/wDTgAX7OxuQwi2DaVJdMvoo6fJSIv226MgKWxbSpizAPqB3JWbH7h3gnsHwmvCPWoru2WKVS4fvbBtNy+6efgf8fSMosiZlvr8JaVBV1/he57q7Avb69vJeVyZhJZkDONAQzSZ6BVeZHe0XUGWtlLEgZs2wLae+NOXBIJrwP1idzC7BpkbLzO+B4338U2MG3q35PmLJwir/vN4FVs8+hgrQO9HLYOxO+K0Uq2NTxHwNXZ8pgojDdhrWGm+UJM8tdjwnspfw9P4gJxDnJs6rweaQdJJbCWvvPAr/wsFso4USEtbovxawQo6jSialE2k8DO6W+lbTSdxXm4l7R+/oufr0yOS/+/KO9Azi4SGFo4n6ZOd4htS3QzDPnYGDznHk41Qv8U5hp6h5MaL2DaW+5OsyxFtxUrwymAD8vleccaXXM7K+FaeF7V/h8z/V8dc2E/9Cfb1Wdzpm0zse0vaUzH9ZzFJwk0uHLYX1VB9ZwzS2BVZLninl9DcWE1J1+z7k+ZqyvZl9/VudjA4H7V5kvwZSDazGvxSP9fpsoLWQ65CkoaatiloRJwMM1vpd0K747poCdjwmZI7J5yJnm0v5878LM38OxFsALwIZl4vXF+sYeAVZIhQ+juGdut9R2H8yaMc6fbQ9M8O5PhdaFMvlbHxOWX+CelEXOSfpad/O64RsK/ei1WASSMvMA1sWRtiwlLufHYSa/qq4RfVI1IiKbYoXwP9hHtCZmLvmHqh5XJl6umRZy5mF3bEzSNMwxoTtWmXTQVH9QmfhHYx5sv8I04v6Y1jkLM4f9O0cazWYzSId5P46qau4Bgt4HcS4mgCcAX1Mwu12nqhPyplUqvyKyGdZq/Tc2TmYD7MP7SlX38v6vORSUibq8s3QeUvu9MS+tgap6QQtxs7M8LI8Jv4FYf8BVWhj4XE3eNsKGQcyPaefTgHe1hX44EdkEc7S4RVVPEJs66Jtyccqk1QEKUw55/89WWEvgNFXNMwi8WLpHYf1IX2Dv9l5VvTFHvLOx72IK1lLtiI15urPIeZtjLcCXgY8xa8aiWLn9utLZP/z7WQl4Vb2P0vtNRa0PtYtfc4aqvp6KV+y73AgT9GNU9Zm8eciRx50x0+w/sb62pzz8Wczb95Gq0g0hVR9E5HDM5fLfmEbxQLFCKCLHqur5qf0mwqqSwpvp/O2GCcktsD6ACzXHFD0isgDWathaVd9IhffHBN79qnp7C2kMUtV3yhyves5An0HhVOwDn42Z+p5X1WOqSa/ENXpg/WbzYV5qa2Itgp+p6n/8nE5qnfdVKxd5noMLRdEis3j48WWx6bE+LZamiGyI9WleUKlwcOeCPlhLsYuqfuwzRGzjYX/GxtGUVTTEpsQ5FPNMfaHCPGyLORtMTfJf5BtZUlX/UWG6gpmu/+f7yRRSzaYNSsdxRaZLKl5vbGzja5jQ/kc2DuYgsQs2cPZdrBugOzYzxqfYYPE8M8ek090ba03eiSltb7pwShx9zgCeUNXJReKmnYGSOQWPwmZU2UxzTG3WQt6y7+dkrHV/E2YpWFRVD6j6AtU2webVH83t9J1KHSsStzfmbfc8Nv9ZuslczWwASRM+bRpZGSvI/8DHX7WQxhKYqaDZWBPMq+tmyvRLYdPTPED9TBeJ4tTkmfh99cYq0VrME4tk9jsUufZCWCf9p8CJtb6nVPxdydnnVCaN6yjuJp02GVdsBsUUrDnYnHgPYH0dz2AKwsuYgvAV7nKPzyJRIq2OmBNQRQOssYr8HKwP83CK9EdWWpYwpWbxVFiT/pIK0qp4rBlmlRiKmQXHYn1qc4Dtq7h+Z2yc3tWYdWFbCn3OgzBh2Dt1/tH+7tL1U3bYQK4ZX3I848Tcm66H+nhZnUWFs+U0u0atmZyXf/6CJPOi8szosDNmPnkUWCsVnusjzFRIycj+JmNXME1ulRxpdcYGpB6dvT42SPBJYIEy8Z8gNWoecwQYRJX9IkXSr1ooFElrS//A+6bTxjwH+2OCfafU+UOwvog3q6lYMtfeCNN0k/3ulZY1/z+OzDizPGUuR/rdMFPNRKzPZj1//ythLcsdsL5FwZSFJyk+bqimvGB9sltgytHVmBNHxYId66e5BDPNPYT1k+WqLLG+q0MwpeKATOWf1/Gn2KDZJSgzCL5MWh0zaRzvAuBkbCzmVHz8WHJtf4bXY33UO6ffDxU4Q7WQr1XTeSRTF3p47nFsJa9Tj8zOCz9MIzsQ86jpizVhs+eUm1miixeepDNxfsw78E3MQyv3ADfMhfVWmroBJ8Iqt7ZJQbCui7lE74eZ1Rb08D/ggw1LxN8fG6cCVtEfiK059ASmDRedjaBEWv2wjvqTSWnQFCrnmoUVphhsndrvkdoehmm5s7CW5TqpY3v6sZKthxzXvhNvPWOd1wdXmc5yXuk2K2tUMPA3E28VCp3oK2PDIf6Ez4tXIs4YrK+qY7bM1eldvQD8FnMmOQXzDK2kPL3oz3kDrJ/uCmyasp+1EG9jL7/jvQxfhjlH/SRdHovE60pqNopM2a2pBe5pdKZp5b+aP5u7SE0PlbpmR6zfbCTmBDMRWD17Xg35GeTfxF00nS4qrTTXrDyphpCq5KUc5y9lBtb3cw/mcruz/0pqDNi0KJ9gguVpzKQxCevz+Z2n+yI5NRysKT0Z6/86Jl3wshVGmTSGYP0wG/n+9pj30u2YFnsvMKWFNNbxD3kxzLwzCdd8MVfb3PPFYTMlXOLxHqFOE8am0j8G68wH63vaDhvs+gaFsVIjMXfZqzHl4RqamooqNhN5vEMzFcnzpLzJsFZc2ZkrMPflk7EWzwSsNdPPK6tj/J2dVGX+TsNmKjkqFbaJl83b8dkMaFoB98Eq8hWw6ak6ejmoyuzr38ICqXud4NtD/dhV5Bxr5c/j1iLhG2HjuUpO5IrNHrGbb3fEKuN9MSHXq0y8i4ATfDvXNE0VPJe0d2UXmlpMDiA1YS82/mlJbPhHT8yEuirmMfwXzDmq6llSMnnrgJkxP8fHfKaOVfWtFL1OvRL6vv+wfooLMAG1HtbieNUL9c2YTbioWYzCtES3eoV1sKfxK8wsdz4pM1MFeVrXr/8GqcFy5DM5Pop5bw3KhK+HDdxcm5YHky6GadMTvZIbgs/Nhg3CzDUOxJ/Bo6n9fTCX9WMxBWA0NQ7exQRQIoySyWF/5RXXG8AafuwgrJ9tPkyLfh0feEn1A6wPx9x+T/YydF7m+M3Y8gnl0tgYM109gpkl38Q6pp+iME5u8Wryl3rvk7E+0209bEFM6fi17y+N9U9NwOZ6exFTsMb7M5zo4ZWaMhfDWm6PYR36T5GqSP1drFVBevsBx6X2O2ACZ37MYlDUdItV5vcXCe+Omc6KThuEtT6fSe4bG7Rb9n1W8Fzuxkyr+6XCk7F8RwBHZ+I8gwmNZEb9sf48r8GcPebgimmNeUu36vpi9cC71KGfq9m16p3g9/GHjyj3QnwNPoYJ04iT+fGKjtvAbMid/T9ZL+YQUvNmVZCPtTCPoT0wW/Rynq8TMY+o20rlI5POyaQGJ3rY3R6/RWeLTLxO/lzSyzMsj3kM5jJhYi2Xe/EBon6Pn3ildxVmdmzmLFBhHlfAnALuw8w+W2DjO3bAHAUuxAZB98EEwYked11Ssy/UkIdk9o+vSE0Ci7XQb64gnT0xs+XHFJmlosY8dvH0/4y1ahf28pWYqDtTcAEf7OXxeWyw60BsDFCzpSoquP62fu33SY1HqjCNzpjl4lVSM7dQMINdTEqAZeImjk1JOUxP+NwXm8S3a5F4D+L9PphFYlrmeMkWWI776YB5Vz6Izf23cerYB8CPkvvzd3U6phCP8bK7mpe97THFs6KxikXy09Pf0VhMMB3i11obsy7NwQYXV2V6LnrNehby7+OP5lr+Dv6S3kgqL8p7v/0as6kngzc3xMwoV+LCpoK8POqFYDrWdL/Y8/ErTIOdA+zSQhoLYJrZcqmwg7yA/QTTaFdvIY21Me2y2bpUXoFdj4+Az3lfK2AtzLGY6elZvIOZGs0GWH/LGb49v7+/VX2/o1dms7GO6Gn+LM/0CqDsc6gyPxtgfRwPYy3Gxykx6NvPXwIT+sMoCIvemBnoOWxmkdx9NZm0l6NIqwczI46nqUPMuiXe9z7YCsDVPo9tvdwlLfAFMHPdM9gA2CUrSGs1bHFIMOeCizGzZb/U/b5CebPdUdisDMmExolwG0VxE2JfbPzeZEzBuYumS4GsA1xch3KzgOftWUyhuq3Uc8cUiPF+zkjqKTBsLNY7WKt+oufpaC+HR2D1yGn1up5qCKk8L2U6hZkHEkeDjbEm9Aq+X9QM5Ocdiq3ncwlm5lsCqxx39YJ9QI48iMfZGjMXnegFY6AX3kW94spVqfrHv25qf6OkAsK0/ZJ9SX5PczBBeznWCtkZ09T6+y/X0hX+UV/i24t6Ps7AhMXPgaXr8P7uobDwY1+ampF+iPURPoX1E+6Ezdy8KqZAVNzazVy7c2o73Z/TxSuPv2MTtpZL4z6vEG7EKsq0mWVFryiqWfBvMb/vszEPvi7pfGImyksotCR+4+/94kw6S+JOClXkYQPMxLcDGWHp5ej3mBND3llT7gL2Sr3rMzCngd9iLb5JFFmo07+hQdg8jb0wJ5f3sSm9tvey+CZl+sSwPqn/ArMy4Q+T8q7LeR/LYbOyN1u1wJ/L+dicgOl5JPthfWc/xlq7Hfx7ugubQWQb6iCsPN21MGVyNCaY0laUjtTRI1c1hFRLL+SXXhjGkXIdxTqvx2A22KImF/94H8JMBgthZpSkT2tnT2NRKpy2HmsN/BTTEs/DHAAqcvPETAK3knFR9zz/hTIdq1ir52nMJPYjv68/YX03/8QqzYE58zGWwiS7C2Ommj5Y/8rpWF9N1SYtTEO/O7V/F7BS5n5/gXX8/wLTPn+FVZ7NzDoVXntFrFN7WZoKqGSC0t604KaPKTjj/J1v4c92LaxCXQmrXHvUkMdlvQw9hGnE/Sm0IK4ms6yFX/cBMl5yWOV4QhXXn0pT9+ihmDA4JBWWq2xjS5w0W1nXy+h62AwTRU2RXg5PAYamwjbABNwV2LCFohOw0tTDti9mNv+AgkPVpCqey2SsXymZr/AUTJkY4ddYhabrYa2DCfubMeVxPPZ9D8WEyomYslNrmZ7Py2LiCbolJpwvwpywBnt4Xbz6vrtuPRP7Pv28EnkOaznsg3k5XUrTubt+QemVL68FDsqEDcY01IswIZOrpYCN+TgJq7jPxITeIl6xXOwFOLcN3+Of7R/fXljLoR/WL/TLHPH7YE4FyYSSU3FbNyVmmS6SxlCajhu6jVSLABOG+9TyYWHrAyV9BceTWmwNs61vmDl/ZazFcB1mpq16gDLWOrgVm0F7W5rPdzeNMqZZTADNIdURTcGR4xHMzPsQFZjDUul08PLdCWvVJUtr3OL3fyW+QquXsxdITSiLtejfIDXnHZUrSttgs0p8V6lhfY+XYSa5W6lggUSspfQypghuQE4TqN/LVExJSvJxEKYU5B0T1WSgr8d93d/fGlW8n/UxZXETfzfb+jN5C2vlnZM5/1F8JnRMkAzGrDbjKZhRqzIJp66xFdY//Ij/7sSG48yHDUW5gowTR71+dU/w+/LDWlGjfHthrDP2FEwbP5HyrY2NvID+rkwh/AX5Vsldzz/AMzFPq2uxTvPD/PgwrEItW5l7hZQ2Pw3COu1/h2lh95FvgcXE5Lkz1oK6jNQCbBU838nY1D1gFfp9vp1UFCvX8O4Ea5WN84/7DKyPY1E/viHWCn4VM+sdAiyWiv+jPM8iRz76Yn1H13mZ2djD9yIloMvEPxcbZjDey+B0rG9oAFYxVjW7ONanMQ0TSo9S8HrcGGu97UTTPsuTsdbTXaSELdZ3NIcKVo9OxV0VuCa135OmHmy3p99JC2mdClyZ2p7q3+rytDCsAzN5pleyHoYJuyswL8aiA4Axs9o2NG1Jdc58YxU5f2DKQ9Ia2R/77pfCWs8vefhgUn1qWKtqapG0FsFa3r+jPoO9X8UnRsYsQOeQalFjikFN5vGS126NROf2H7YmziZkTCn+coZhld8tlF6Jc6oXshsxc+ERxQpkzrw8RGoKJQ9bC2v1JMuol11qHKu0/4S1BM/FOphX8Yque6n7yJG33bElp4/Mk49UvAUwc+l4rxRfJmVOwUyYL9bpXa6OaeUzKXhl7os5S7yAVcCXYIN4J/u5o6nBfk/zgZdrYGbecZhAnEXO9XW8zE3Evabq8DxOw7zUemFa+oZelm/191JqsGrikv8FKQHu4RU/K6xv9nFS2jeFgaDHYgsU5klnfsw8PH8qbHl/1vdi/UmlBM2i/o2mxyGd6t/uQv69NHtPWP1wJmYROQL3sMu87zeocGYH/57Srf29MGEwHV/qokRe/kphvGN63bUBmDdyru+yTL5OAG4sEj7Ey07RAd/1+rVawnPzDzPJTcVaOyvRdOr9jpjDQtFxEFhTP60hboB1LL9GZg2eHPnoT9M+le9G93seJ+b5ELwgv4R1RF+IdSBfjo1tGo1V0i3mjSJTP/kHPZ6cAwQxgXmRV4jrYP0BD2OCaWk/Zwo5zYZlrpMd9Libv4ebKFTKJ+JaKaYMXIIpJ2WdGfI8oyQPmWNbYf0GJdcZ8/MGYuaan1Bwzkn6Al+iyimaMMH0BhnvNg+/jObrIm2OteQ3xtzLe2H9WO9gWn7ipFDt+LF1sdbZbzHrQ0e/3psU8SQskcZJmHWhWd+cf4t/BfYtEbcz5tZ9CkUUNS+XPyoSfgJmrt4BEyLnYorPID/+R2wW8Eqfx2JYn9/N2De7iH9bX1DeaeM4z0eT7xNzrrqzlu/I09kL+FVqXyiYim+jQseQiq/fmonPzT+sAh3nldlIbKxBS6aDjl6x9Pf9tCngIKzV8eds5dVCmn8mNatEpqBMIecATv+gHsVNRJhG/wo2FdExlOnEJ6XF0XxuLsH67kbmyEPipXiPP9uuFGza12JmywnAH2t4bz0z+1lBMRprQS3jlcEN2ODP5+tQZgZgrcJ9Mvc8f2p7e8q0PPw9PYQpFFP8uZxGYb7BI6iyRUVhppJmZjRMSfgDBS+/zbHW20uYMnMZhUGh4/zYO1XkYUXMs/WHvr8GVum/gLWsxpNynGghrQ6YNn+RP7MjS5zXbBYWfKA6ZlG4EmuNDUwdHwOMLxJvL1IzsWDmuIM9D8djfWKvVfFcEi/KhTFlKe2Ycpznp3sqrCfWV9UNU2YfwpSHkf7udsOEfVULX6ausyDWV/s81urOOqb8niIek/X8tVrCc+sP0xjTGvimmGZ0OmaTLdcXdR6m2ZUc0IgvQ50jH3thgnE9rLWxOalmNSZcyk5b5OelWz0jsTE6a3vls76HFxWaWKW6GOat9BJNx8109f8tqHCFUayvZiwpMyhWwZ+EaZJV27Yx893FwJqpsA6Y1rcHVuH3TB07G9NUR/h+tfPfJdrrHtjAyylkXIg9vOwHjdn+0+NshmEtjauzFUSV+RzrlV5WeK+I9dsl3oc9sZbmhZhgTBxQVsBMxOtSodMG1pJ8HlNEXqPpsucdq6lQU899K0zA3Uuqjyn7Dfj+6pilpDOF4QB3+/c7DuuPeoLmzi6CtUQ3KZKPIdgQgceoYkhAJq1tMMXgHM/jmliLJV0v3YwJ94VSYcP9Pq71MlPrpMjrUejrS/qvt8LqJcEUjJcoMwF1PX6tlvDc+MM8m2Zgg11P9QJ/DKYtfIhpj6NKxE1mWUhPWro+JVxXW8jHAK8wenshHY0Jl19jGtUoTGMv2zHredqZ1Dx4WB/Qi6Rs3znz9HN/BvekKyfMAaFF01yqMkmPNXsLs+2nNcRcneVlrrOJf7xXYubagR7eGRtk/B/MPJPMKtATa11UNe9d5l0v49ud/NrPYRVyJ2xM1istpLENhWXlu6bC5/eyWLGbdyqNVTGte11MWJ6ImRUX9+P3UnDG2Q/rr+qMeb+djgn+g8ksn1FhHh6hMOXShpiCsITf90K4Czg5zIeYuW0d/18JU6aGYkMinsDM2UWFKFbBH5l6Lr0wh4SDMCVjd4p4dmJmwY/8O2hWXvx5rdRS3ovEOxzrZ07P57i0P5+knKatF8NIrcDr+d8XE7Z1c//GTKGJcrKIl5k/YsLqDX+OVa9QnTsfrX2BueWHaQaHYa6f0zCB8EPMLLYd5kp8CiXcxrFm/i99ewX/sF/EKuK/+kvOuyT49cCpmbD1sFbCiZiQanHgrldG+5HqOMb6ghLzyDIt5YnmGvelWMvjJEyQ5xoHgrm4J1p6IrCW9/SaDVqs4v11wTvhscp3e0wY/d4rnv5Yn85h/gzH+X8/rKKcRg2ap6c7B7goFbYkptE+48f2bCGNXpgykswB15FCi3VzT6uataL2wjTxjXx/COZCfK//T8VWjAVTkJ6nYF6cH2s57Ym1NM7DhgZUurbT3ph5OS18P8QE14v+jM7OmVYnrJL8BmthPo8pJU/5fb7kz7vZfH+Y0vbn1P7TwDY5rjkQ98jEBttOw77tqueqw+qcJTCleBymLP3Nv6sL/L28hLWk0haRsykMUN8ode8PYS3UmpfJwUzwr/h3lRaQgzHv19WpcI7GqvPSFheZW36YJrQyplFNxtzQ0ya2khoeVhHejmmE92Ga3DA/Np6c7sJe6L71CqnqgoBVmrdlwpJWTFdM6B5UJn6TxRxp6lq7FKZlzSH/WK/TvVI6D7O5H4gJyd+RMSVWeb9nUqhoEyG4HKZh3u4V2mu4ORcz3Z7tH/g+1DZoeCdMIPWjMNj1wNTxjWnZWWIkZnK7GXPuyPatnUsVDh1Yn98LFDGlYa2qpf09JH1R11AYerEucEXq/OUws0/FHeWYwne739tmmPJ3D4WZz5eupKz7O3sIq8xXxxw65sdaUwMo4QiECbGrMcF7NO5FSKFP6CiKjCnChGl2YuA9gPcwZbDiFlQmrcX8XQ3Hvt3DsT7kv5EyXfu5O3hZ3hoTJKcm18fqnY1qzEsXTHGYjpk+h5MaR9bWvza/4Nzww1xT18O0/Dswl9hyAmpRTMDdiPUp3EnT8SR/BrbLee2/YlrnLzHvopMx7aUSZ4sOXtlt5vtpgdMRG7m+L2XMhViluQdNhXQnCvPHdSLnbAdY5ZtUJPt5BfWYP6+xmLC7Ju/9FUl/WUyzTVogV1LoY+qKmUj/45XJnXi/ICaw9sCUiFWrvLZg5sWLU2HDscGcz+H9fi2ksQDmqXmAVxDXewV1LNaxfzDWcii5xESZtEdRWPYiackmrt59aW6efjl1/D6ariBd1cBqrOXWw7f3wAT5WxQGoObua8NaxMm6XEtgfWZTMOHZohMRJiDPxJTA92g69OFA4JEicTakaesra124ABviUM2Kv2W/a1KtIuy7Xt63j8OE9Dk0daGfDmxQzXtKpXFWUp6x7o6pmHK5KjW6s1eVn7a+YCP+MBv0qqTms/Pw+bAK/Q/4GJsicYf7Cxzik5ihjQAAIABJREFUhWhhmnr1/RT4U858rJyp7H6I9Wncg2mOeWY4T1oRx5Pqw/C8JS2pUygz1xqmZY7GzIInYf086ZbUlsC/ct5TB8xZ4SLMHT/9Qa2ItT52IMcqwmWucQM+2SamXPw1c7wPVtGfRcERYSIF81dty1tbC2Mq5tqenhvwCEwAH5ojjdVw0ymm8GyLae93YYORq3LJx8yeZ2fCEmE1AmvhJvt7Ya2uA7z83JuJ9ycqXFIGM3PfQtN+wG5YK+ZBrB849zIsntbhSdny/3WxFtptmBLUrCMf81I7DFMou2MehldjZv0RXg7/QhFlBVMck76ZtMKX3q5IgJOZTYPms7UX80g8HRPKw4oc64AptDfUWJa7YZ6OC6TC+vn3ez/W1zqolmtUnKe2vFgj/ryAJ2vi3IDZt4/DKue1MMFRsv8H03QvwoTJ4VgnbtKPsBGmTbdoSvKK6UAKsyKkhcKPvbK6gxbm+ksV9s0wD6GdMscXxMxrA1tIp6OnkQiYIynM5P4QOTpMUx/cJl4pXe6VQkXjxVq4xsJe2VzuH9dT+HRDWCtnfazi7Yt5Pd2IeTcehLWqxlLhoMsS+VjA0z+WzFgpcnoM+vsdlQmruPWUib8y1uexGRktGOuvG13k/N9h5qQxFObyG4HPClJFHpbF5kS8HusHTMrRSpgJMNfimFi/3MOZ/KdnxvgpJqyKrVo8BDNdjcXMs50xs+DR2EDrabgnWybeAZj5/S8U6bMkpfxV+ExG+XeVzn+5lb2Xx/rPmq3x5uV8KGadGFhjeTkOE3aL+r2lPQrXwQRVTct9VPpLKpF5FhHpjWknA7CxBX0xT7atsfWHXsI8eWa0kM7WmNb6DdZyulNE5sME3OM58nEBZpo6WVU/KnHOVqp6bwvp7AC8p6pPicj2mPb4GWaSWBxrNb6tqr9oKU+eXi+sglsT+BJrNQxW1dVzxO2oqt/6diestZDM0PwpcIeqvp0nHy1cpxNWQW2BVYijMHPb7phZ80bMdPUmJsg+UNV7RGQI5k14d5XX7aGqn6b218a03etU9dpUuGiRD01EkoHN/4dVND2xZ70bNtbm82ryVeQ6R2KWgruxPox/Yu7DF2Hlc7aILIK1er7x4ythrZwvMSXgdGyowdQa8rEuNo5wQWwNrSkVxn8TOFhV7xORgzAFbHMR6aCqc0Rk0TLfjmD9XhtjSsqXmIfrE14OtsX6nP6TijMfJry2w8ruGKyP6GRVfTFJt9i7beE+umDveW2sP3AaVmY+9uMdVHVOJs544DlVvST9XfmxZMKAbqr6fiV5yVxjK0w5Pw4bi/e1iKyM9SXPqvQ+60ZbSsRG/WH9K5fh430wrWk73y46hxzFNZpumOb1BPYx5b3+D2g6RqUbZp46iMrW01kY6/i+CjMPLoOZ1E7EtLDLMRNUqalvFsTs9WuSGQeDaVb7YA4luVZJxbTnSzHTyhhszNnxWOV4H9Y3UdXidp7+pp52Mt9ZH0wzvh4zaar/Lsb6waZhLdu/JXFquPYGXmYmUKhwevize54cXl+YN99FWAU5ytP8DaatnoaZeyvW0j3ttAbcGWvl34r1172DWQ529eOjMZP2Gx4+icKUWwdjLdEJVeThJyXC98OGLjSbzaHE+YIJ0JewPt/dsD67galzdqP0yrldsL6sZIjAslif7wSsUi5qbsQE2vGZsDGYheJcapwOCFNKdsS6CyZQYsJhTKk7FV+jjUI9kZjv96QOrRv/PrZO7W+GrQJ9JlYfNDFJttUvWlKulYjIKlgztwvWAb9pC/FOxZrgZ6nqs5lj62KOB4ep6jc58jAKm0X6GBH5IWb2G4pN178YNrbknRzpLIENvB2BFf7Exfde4Ftt4WWLyF6YkHucwlRF0zHTzyf4oouq+rcceRmArZcEVhE/T2HBtE2xSXKXxpSAOcXSaCH97piQ+x3Wcn1fRBZW1c9EZDCmLGyNVYbrYebK67AWRXdszNKsSq+buv62mOBeEmvBverX+TMmXJbAvLKKavYtpD0Yq0SXxUxMn9WQz+80fS8fC2Dmq5mq+o2IrIAJr82wVYP7Yq2GrbGWxu3emv5aVb+o4LrLYa33TzCnmPszx08DXlDVSTnS+q5lISJ7YoK8D9Y3MsvDp2ODwx/LxN0ccztfDRN2/8W8Wl8RkY2xMVrfqOqJmXidVHV2ifwsiSk+K2OC9suW7iEVdyNMCX0P8wR+FfsuOmNmyHexYQxvZeIN83zv4vvp9/ogME5V/5A3H0XytTZwiqpulQq7AlNcumDfzbGq+m6116iatpSIjf7D+i9eo7CSa9G+Ckyz+RHWKrgTM4Usnkkn98zgmOnlFszm+zz2ASTLQv+WHIsIYlr4eEyjXBDT6o/ETF2nYP1CZefXw8yN52BOBcn1H8OcAm7C+nsqWT6hC6aFfU7KeQBfGI0aFkfDWjFnZa51C6bpruNhybx3W2Ha75+pcubwzLX3xVo6y6eu3QcTTEdgrY8zcqTTAas4v9NQaToepuLWHlbxnUnTpc87UkL7pcgSC5gr9+6YZl3VciV+b/0wc/Pt2LCD5fxYJ8xykHdYxhVYSy/tMTvGy9WFmNBqtkqtP88XsT7dVTBLwzmY+fs4P2dZijgkYU42V2PCepdUWUovNJhrfsHMu/kE6wM/F3McuRWrQ56lML5rcCrOiviUbH7uOxT6XHtgyvDUOpTpxTDrxg9SZWDV1PH7K73fev3a/IKN9Es+3EzFsA5mLmrR2wxrrq/vH8pdmPY7CGtx7FhBPjpgDgW3Yy2D7yZH9YLc4qqn2Nilo/zjOt/zJf4RnolV4CVnc6BgOuiFmR+SyUNfoNDRncu8gbUED0jtr4S1zt6lxGzOFb63flgllx4YegFmpj0SM2s2c0fGTGofYy3LqqcYwsyzEzCvy6MwAZVb4Hr89Cwg2Wl7ahHeF1LwdFyYFsyFmKJ1rm9n52W7itRCgBXkYSDWOljY91fDFLkHvRxeQYllbIqk1Q3z2puDmWqPSx3rg1XwcyguaH5NYTmY9De+OuapWGpgfm9MYHyFKXnnYULkYX++46hyTjxseMmTXgb7UZjgeE2sz3j11LmdMWF2NoV1u3bC+lb/glkSJqbLUi0//4aupbmL/SkUcSppq1+7XLS9f5jvf8mBg5j3WtEBi5hWmn2J3TFtfTI2PinXhIuYQFgLs30XG2w5khY8qopUcLtiJr+x2PidZJBf0VnbS6S5MWbm+wifZDN7z2XiLox1zifXTWtjO2M27peobSmMhTEBkf6gh1Kw1d9OicHBmLmr2YS9VebjSOBrrA9nBKa0tGiv9/L3OS3MQFFFflbBWruJwnE9Lcyigbu+U2S+SSpUtjzOOrgjACaU0isIDMb6v4ZSwXgbzKR6GabAPYwpTruljhdTSPpgwmvXVFgn/3XFpvcp2W+ICZBT8NkoMNP+fzBLxfXksG6USbsj1sf0FiaASs59h5mQj/f7P4FCi24DTDGtadYHrAW1GyaYF8Dqr396GV0f68t8gxzDX1rr1y4Xbc+fv5RHMK1sn1R4UsHtTonpWbzgv42Z4G7B+n3WoQq3T6ypPsU/uisxb7RHKVTuG2Na4totpJOdmeB6zHlgTWx8zVjMW7Gce+syft/fCW/M2/EBYLjv553S6bf4vGaYSfSF7IdEZgLQKt/jaf7RZsebDAUeaqWysyhN3ctv9Q98Z8wcMo6cWi3mLHEvZg5LnnlNHdKYsLnEt7ck5a7tYelVpdfBV43FWt5/xxwaunnlty+pAawV5OF24Oe+PQ7r532KGud4w1rjo7wy3Qxr2TyCz6Ze5PwuXp7/ig0tGZQ5fkWSzxLxxZ/BdC9TVwO/riH/62B9sydgjg49MPPwTZhJ8vAycZM5FMdgLblmE9zWkK9dsdbYrzHnnw6YAJyKKRqnUWRcVlv+2u3C7XKzVjDO9+2tMY+3B2k6seM/KDGtCFZxP4k1wXf2SuoC4H3MLHBp3gKEaYXn+HayPssZWKU+xMNbnA3cr/+Mf8TrAvenjvXBBFTJKYf8Q77DK5f7sZVgR/uxHbBW2fCc97QUtpjgbr5/DU1nOl+iXF5yXiOZoHRJ/5B+j7UGVsQ8uJ4gh3m0ymufjGm0y2D9FHekji2C9SWWnAHbK4BlKUwFtLVXlmmPqmrXZloIU0h+j5mUniM1ywlWsb/o2x39Xq7B11qiUPHf7WV8AhUufY45q7yQ+ZYOxpS5dzx/lZhFf4Epa8P9GznEy3o/P34+LQxyxhxBzsEEwW88bDH/zrplzl2IzIrZmMv8s8Dr1b4jfx8PY0L2PExYjaewCOcONJ/CrFl/JCagD/H8VO0VWyTdtbF+vQmY+Trpl6p51v265K+9M9CmN2udt9n5t47BZj5PCk6zFSgz5+/oH1/ion4eZjP/KeYy3uLIc/9wnqGwzlB64O4oXHjlvKeFvHKYjpmeRlYQdzHMUWRgKmx9zByXzMa9JzlnBMCE4uH8f3tnHi5HWazxX4VAIktI2JIraAKERSIEDCBCBI2ssgkaUISwKEi4ArkgCErgilwQTdgCYZFLiEIACTsGw5IEuSBhEQTDZkAQkYAG2VH0Uv7xVjudycycmTlnps9Jvvd55jlnuqe/ru7p+eqrqreqtAKbDcwr2//vagFNfn/DkbVwFsrXWjEmoLvQ5DoT5bC06vn5bHw/P0bKvKEadiHr88jaPTzkPwZZMeO6SMa94zm+F1lTH4ntt+TlRe6rXVHc6VKiyC9yc61CAwSZ3JiHIRfbWUQSeG7fasiVVJd7CimHD5Bb93oU1B8dv72JHRy7mBJB5KSrUSznecoaPMZnzqMUnxtAqTzUkSjm3PACglJ7jy1z29ZHFvSVVHZV7o/iYZdn31/Z/tOoMwG6A9nWKnu/LZoHT0aKdUhXPJOdlrNoAdp2oZrgFlJhJY8m+kuQL7bDVhExWZ2DTPinKeVf1Bu3WTZ+fPm+QRlRYm3kL1+jjnEOR1Ut+sTkMgGtoE+p5weFVk5j4/8PsagraxY5C7PBez0UrczuQe6NPoiW/ctOfocrI2vxhJhwjo3vrj+yRGtW4+jEeXtTKqH0Hyj+dFFMal+jQs5cjftyFbKYr4hJaP+4ln+iOEUz1Qt2JwrUxvuVgEPjHCciC//nVY6dHTKdjwg2HdYa7ECWfnHeDwjSQmw/Cri1gXHWQvl905AbMksp2D6ut2ZMi2BOVti2D3BVhc8PR7G0zO0/mVIZp95xTXM6Om+FcUcS3XFZtFyaocXEuRWOeQyVqPoesgBPLts/G9irk9/TiShF5V4Ue5sbv6fbUUz5A+pgqLbjVbgAbbtQkRpmIBfBeCpYB/VMcvFwLY8m4beBy2N7oy6AY2Ji+BiLWlLbEG6ZDo4/PiaXNcu2b4EsmWep7eZbKx7EiWXbM1fUD6izQ2p8fiiKax1JKcayDZrIb0ALhIaC8GXjl1dl3xEpq6kx8TS88m/g3GehRclquW2ro+Tm85Cy6bB1Shy3Sci9OVImI9Gk+yhVepV1MN7qMbnuS5AfkIXcG1nsJ6M0goyhuVXu2F2QFbospQD9tTTYOgW5wa8kt+pHk/7ceA4PQAuWumv05cb5HFoQnE1Z/UoWV0LLogl39dy2SjXwKllatxC1LuP7uKds/2Y01ytqVcQkzAgPvSmVTdsYWZf5epYnknP9IWLVz5DiOAEtJJruXJ0b9yDkfXkJLbSGISt8D5SEfxxd6FLslKxFC9CWi5Qr7q6YFHZDAchLkHui6dU3UjRTUXykXmLBckRuDHK1XIziWzsgF9b9VMk8z40xCFVNyFcoz+j0vZBlsQ8dtNFAiuUOFFM7sGzfTeRaWNdxH7K41p1ohXZC7nq/QgetKjoYfzhaYIxHCuO7aHV9drxepsleS3WcewPkms2U97IohrA7iu0MRUSVqs8RojzvSjAQY3KajSbUpiqL58aeQq7+XjzjM1DcNKuCPyT7iyy2u+KZnUEuhkqTMUNkZZyZe59n9O2FXFeX1jlWpTYZvZHFOQXFtXar9HtDyvInyBoYW7av6rOBXHsz4jp2QukSO+f270ATZBxKyuhMZIUNLdt/PotamwNRm5eL4xrzCnlHtBDYhwouwAbl6pfd6/jtPobmxLq6GrT7VbgAbblItQfIfO69kE94/5jgJtEknRRRWa+iBkuo7POHx4N5L5p4+yFFOTV+JLdQBz0aTdBZW+e+ZfvWpkE2Tkyg89FkvDby38+u89hqca15SAH2RxNz00VckVL6gFJi5kTk078GrbLvoY5K402e+zSUiQ+qMDAxftRPhTz9yr+DCmMchlbTk1Hc7FCkMC5Hq9asqHBD7D5KRJ58CaRJcY7D0IReKabxHVS7bmEX3J+tgbm59yMoxZHyVfjrWkAgRTQLrfTHsmgrjWWRS2qXKsf2QhPv7vFs3EquoWFH9xeRjO5CCfUbUGpLM5PGqfibIbd7RoKaiBZvF6JF85nIOsor9MviGTkkvseTkYJsOl2jglxrx2/pjNy2LO/v15SVgeoOr8IFKOzCpWBGIBdH03kz8cPpcAWCJvOsBMrhyF03KmTICBR1uawQk+1mFnUTZj+okci91rBSCJlei4e4XkbfFKrHte6kk71tcmN9CgW9byZX840W97dBK+sbkXv03pg8Phn7LqODBQFaDK2DyAjDUVxlNlJaWeymKTIJUpB3kIsjkas1Gfcqa7y5M3LFHoUs8f7I+n2VaBvfpAyj4jp6odX/9JiIx8T3v1d8rqY7nFJ9vruBP1Oir/8f8hpMibErVqmg5OrM+latg2KHMxBhpSJTFrHZxlKylFdGymUOspBPAW5s4r7cHd99vh/UumhBeg5aZI3I7RvCosp+FLK0z0X5eA0nVdeQbeO4vpdYtF/Y5wjXcSt/Uw3LW7QALb04sc1eoJTX9AU0iZeb3V22UqkhS34y/wKKZ01EbKWZ1M96MqQMbkAuy43L9l8HHN0JOZenfjdfR3GtM2ggrlXnOb+N4hyL5b606HvrHed6GMX6VqZEcplDDYZffPZZSvGgfIPB4SgGcCadqBgQ92M8ZeSNmHDuiP8HIatvckzYUym5fLZDi6fnaDCuh6jLG8VzOBF4KybUgbH/eBpgqmb3CMVlMvbsekiRfgZZtZWIT6NQuaFr0QLg8pDpCuQ6+4AKSfFxX+blf0PxfRsiIv047kvFItM1ruEIykgi1EHnZvGcx5VQKOAHIUtTVS5y4+3IoukOX0Tz4wPUWey3iFfhArT04irnNU1ELL4r0aq4U2ymOuXIJvOsRMsV5FyEIddnGhzzo0gJTEIsoL2Q6+j+Nt/jLolrVRl7PSoEq+PHe1ZMige06ToHsGgZpq8CMzs4ZhIlV+Fw5JbsEoIHivP1QXGk2xELbiQiZAxDrptsop9CKR9q3ZjMDy4bb7sGz983JrchKGn7i5RZ3yi+2lCMKxTEl5ErbF9kCdW09BA1/XHkJvw8chVuiVyDY5ByW8xFiFzF4+P/NeK89yELNLtfGzbx3ZxOWCOUqn9kcegDkXXekesxX8ZpCF1g3SAX8AK02BqS234KUvI3U6POY1GvwgVo+QV2QV5TF8kxFPm73wFeKNs3kwbym3LHDUCB1B8it8hYqmTgt+H6mo5rVRlvDdTb6KmYDE9Ci409kJLqg1bCXV6uBVmTY5GSHExZLgvKyH+AGs0sUUzjFYL1hxZF+cTmAVQoRVSnfMNRLPSCuM+9EfPrDrQwuDk7F6UFUj5n6QKidBdNxgrjmbugyr5+iP16TZ1jZZbpwNy2kWiB+VC8/3ch3ipjDEJMy1tRzK9mKgmlunj/Fe/Po1RhYVe0kFyMxNHBmBl56cCQI1NQ+a7Y46mzcgUtUhbIkn49rjXLBetPLobYnV6FC9CWi+xkXlMXyzIqZJgbk+Bm5KpE9PQXTcS1aox1akx2u6BV9TEx7hUo4bhVlSWOj/PMRxbbbShG8mVkMaxOB3RqxOS7IsY6B3iwbP8NNGllohprI1A8JatyP4hSXHKFss9n1u5LcT/vze1rJna5Pmp5cUr+vLHPkBIdR4VE1SrjnRHXMRWVIuodSuQgFAesm82G8qiuQ8p6H2osBJC1NQNZuE8AW+f2zaHBDtK5+788IkGNK9uf9cQa0orntoZcvcre/yie5+sRSeTAdsrTsPxFC9CGL6hL8ppaIFeXTebd7UUDca0OxtkwFMT34v2xKGdkTeS2aknZFkqVLH4UyqYfil3chxJvX6BGHDMm7uVQntIRoZCmUmKYbkGTic3l50UxpXEoDnMINSrVI2LD4yjGM7gT92caUrwXI4vhq+RyyOIzdRFaUKzpV4iR93XkguuX2z8eKdhKuU17oBys1ZD7O58suyfKA1qsskTuM4YYmzuxaBv3HWiubuFRIe8ARE54GDFBD0KW2nRy7WXa9UILvKy9x3ByIQHkafoTDTRpbfdrqWp6aGbHoC9pPPCiF3zxZrY8Ytf8uEg5ujOiUd8EREAYg2J3zzfTtrvB826GLLdp7n6bmT2GJrwHzGygu79S49hTkZL6mbv/2szWR6v6gahEzlhUhPf6BmX6FIqp3osU6buo4PGmKBdpf6TEv1Hr3pjZtxHh4gFUC7Fic78qx45GxJyR8X5fZP0sQIryYW+sOeLjMd6seH8JUu5vI1frQ8B0d7+77LgPo8XC+8gaeAQtauai+7MQuZ57ufvf6pTF4pw3ItfXbQ1cR19kZQ9HhJlr3f3OuD8jUNX7uV7W/LHVMLMVUMrBisgzcBBwtrtfkW9DX96SvjthaVNSfVEQeY67X1y0PAm1kXVkNbNPI6vmGXcf08LzrQm87dEJ18z2BL6FJs1Z7n6omS3n7u9XOd5Q4HlXtJL+MFJKN6IJdRQK8i/n7gc3Id+x6D48iVbtWyLCylZoUl8PVSuYWsdYKyBldlaDMjyLFOzV2ULBzJZF1tzOyJV9onfQTTju1SqIXPE3FCO73cxmo+obc1HcZAN3P7fKGLuje3AHil1uieJxk5CLeIK7X9LAtfVBCn8zd7+o3uPKruljKHdscxR/nurujzU6VlfBzFZENT13RFb31oj5eL/nOmy3etHXGSxVSgogflAruPvrRcuSUD/MbBdkUU0AftrI6r+Bc/w3Yq3NRAsZDwV5FvLbP5FvZd7BWP1Q8H9kbHoCseqyjrl1Wxtl424U8vRFzME5sb1qu/OugpkdifLe9on3WXflf8b7tYEvuvuEOsbKtz//OopL/RX4k7t/pk55VkFekXXcfc/4/ga5++ENX1wV2Ro4Jt/i/kMo1rw1it+9gZLvn6kxRJfDzMageOS57r7QzNZAC6WtkOKah2o6LmynXI1iqVNSCd0XMem8nlcCZT/+g1Gso+FVbgfnzVtAH0e07ucRxfxxMzsOxcNGu/s9NcY5ELESH0aT0ywU71gFTVrvAt9x9+e7QOavh0zzkWXT0tW6ma2MrJXLUDmvV9z9ndi3DOD1KO/ceN9B9/x2d58b2/4HWWRnI2p4xcnJzJZ393dz73+I2JSbIXbrG/UuJjqLsuezF7oPmfIdgMhan0ALqxdaLU9Orr4oMfcQd38wtq2EymL1Qm6/TwCntlOuZpCUVEK3gJltiCanw4CXKimqcFF5foJqgRyZBbRNbJrn7tNCKdxR7QdtZoNRfAhk7b0VY8xHq9c3CUq7u7/doEybIhfhA+WrfDP7Lkp+Pdrd/7eRcRuU4XxEWHkOEWPuQS6553KTcr1W5oaoxt7o8vsZ9/Fi5C4bnCnC3P6jkRvtOrSgcTMbiNygH3L30Z270sYQinUYqhryYmzLKrD/v5l9JeSsO77VRXKdjpLHj4jF3+dRLHQd4EJ3P9XMhrn7vHbK1QySkkroFjCz6cCv3f30eN8f5W783d1fbvG5a1lAWdD7THd/vINxBqNCnTuh1vAzY/uqKO6yjLu/2aBsawIvIuXwN0RtXhmtkmfGtvcR07ElLmwzWwv1F9s43h+KcsX+hKjaj7r7ggbGm45ifJNzC5AsvjXERYwZ6u7zy44bhHINv5x9F7GocORGnYmYgsdVixt2NeL8ZyJG4OWokPLfY996IdMW7XapmdlhiHF5uplNRAuM+xEb80IUj3yunTI1i6SkEgqHmW2Ngtxbx/tdUHHNvyC69AR3f7JF567XAvpo+aq+xpi7oeD9QlQt4f5OyvgtxM6aiRKZ10EljqahQP8Z7n5lZ87Rwfl3QpT593LbPorYlkNR/tVkd3+pjrH6ojJl09x9lpkt6+7/yCmr/ZF1dl+FYy9CVvb3c/GVI9F9nk4pB3Japy+6DpjZXkjZvmFmm6C0hYFoQXO1mV2LOvqe1A55ymTbCBFKXkXPzv6oa/J7ZnYjSrS+qt1yNQXvBjz49Fq6X6gG3E3IijkArfZORmytSymVqGlVBv5glHj7Zxatur0qSpytq6lhhXGzXLhf0EROF6VF5Hoo6XRSvB+PWKor04KKG2UyDEGVP2ZRoUgrIgec0uCYJwKX5K8zd613AV+ocExHFSIup876l110X1ZHVuT0vLyIhv4IYmDOb5c8VWTshRiX6+e2ZX2+Cs0Tbeg6ihYgvdLL3UFVEy5HTKgxlKpZj8tPaC2WYTdkVT1EF1WdDiXXdJX93DgroVjNhJAxK+LalskmFMubKNm2U+eMRcHdiITxydz2/ahRSovaFSJ+Sa43VrteqGHgrPhu8i3ij80veNooT8Vq77Fv03i2D2q3XJ15JXdfQuEI1tFyqM7cu+7+u9i+HErMPNoruH9aKM/xqBZew8muXSjDBohluBB42d3/YmbbICX1nLt/tQ0y7IysOENJwv9AlTO2QvXnJndi7CEoCXgkqrryAnIdnuBV3KPBwhyG4ivPu/vTsX2HkOfTzcrTCMxsHKJw/9Td3w5iwjhUPWMWyo36fY0hWiXXfyIr+xlU5aQPqniRJX+/iWqYtsw13AokJZVQGMzsGyj5cTtUNWAGSjI+F88yAAAHE0lEQVT8QzC2jkPB34MKkK2pZNcuOnd/5CLshSo5THP3q2PfpxALchqKA7VEgQZJ4Q5ktbyNYi3fdPe3zGw7ZFH1QW0sOmRbmtkeyD15G1qQLHDFoNZF7t7XgScbmdxDaTVVIaJZVCFvLIMU7YeRR2A91Efrr62Wp0y2ndHi6klEalmA4mSPI/LNILToeq/qIN0QSUklFAIz2wLRkI9HSYX7oioNC9BqsC9ikM32DqoXLGkws0nAH9z9RxGcz8oYLUC5RSOBV939xhbKMAWRJaaEIvkBMMPdp+Q+s52XlSuqMlZ5CaNH0UR+Dypd9FY941QYt1MVIppBFfLGUYjkc0Pcr83c/ZF2yJOTKyOejEG5ft9z93fM7FeIrj8duSN/1k65ugJJSSUUgmAYXe/uP8ltWxux4t509/2sDVUUuhviHjyDKlxMi23Xot5oa6Cg/FbIgmnJSj0o538AznP3cbHtAuRmnJgx8hocs7yEUUaWOQ9R9i9w9/OblLctJX1M1WpOR1Uxzjaz81Ax2d8jMsJXgMO9wTy4LpBrTVRQ92Jk3U5CxI5XgLXdfft2ytPV6FW0AAlLH0xlY15DLgjMrG9MNL9HcQozs1WXNgUVeAcVtt3dzC4yFXTdgFLdtdGoqkLLXEnu/kfEtBxmZi+Z2fdR59aJnRg2i4sc6+6vovyzS9x9nLt/rFkFFfK2ZaUdivlaYAczuwe1BbnQ3U9295+jmOqW7ZClDJuibt/7ufu77v41dL93Q8SOTMH2SCRLKqEQmNl4RI09ILdtGVeW/v2oad8DxUlYLCIRdG9UvmaBu3+2IDl2Q3X1BqKk1IZK6Fg3KmHUFegu5I0Kcu2JmlnejpiFfSg1NzzCu3l9vlpIllRCUbgYGGBmV5rZ9gChoA5DVSaWOgVlZp80s0PM7ATUVHAK6rH0mJndZGo101a4+62uShMTgUfM7Bdm1rueY00ljPYzswExuRPjvIHaVrwR5+gRCgqiMJ/7b919prs/bcIQlMN1ervlMbNR4YW4CdXiWwh8EyWl74oqcXyk3XJ1JZIlldBWBBPK3P2f8eMejUrKrIRiFesiFllh7Q2KgJmdBGyLSCTrINfRdYidZShJdLC7n1mgjHUzHquw4AotYdQKFEHeyJ17f6T0H0RW0wJEPhoGPOXuk8xsrXDf9lgkJZXQNphZf4/6cjnX3gCU8Lo5qkP3YE92TTSDmNDvA4Z7tPAwsxFIQfVB8YY30UK+IcJCUehuJYxajXaRN8rOuSFqaLgBop0/hHLr9o5tNwH79JRnphqSuy+hLQir6TUzmwBy7cWut2KldzeKUS1VCiqwN3BX5CCtGBPew+7+OeCPwAh3f7+nTDYRpH8L5VcBnIRcT3chN+8o4IklRUFB+8gbGYJh+ZSrCehkVHHjTuA01KjzeuChnvLM1EJSUgltgauH0obAJmb2sqnyODkG3y2oPtvSiHuB1YJy/7a7u6kKB6jqxahcTKfbow4W3DrIck5oArHgO9bMsqojMxEbc3t3f8/df+7uX0K5bT0eSUkltA3u/oy774jIAOPN7BEzG2yqgr58JynOPRKhfH6HfouTzezjAF7q3LstysvpaX75B1Gi9mmo+sJ98G8WnLn77CKF6+FYA+VnjTaz+ShH6mngEDO72syGxed6DCGlFlJMKqEwWKlGXn80kd1UsEiFwdQy5HCUS/QamuQ3Bnb3aGHSk1FECaMlGbkKEzuhJOI/onjUwcA57t52JmirkJRUQqEws+VREuKlRctSNIJEsgOwBSp9dDUqTdTWEjutQJEsuKUBZjYUWeN7oFjUnGIl6jokJZWQkNA2FMGCS+jZSEoqISEhIaHbIhEnEhISEhK6LZKSSkhISEjotkhKKiEhISGh2yIpqYSEhISEboukpBISCoaZDYokzGfN7GEzm2Fm25rZ9Ni/qZl9vmg5ExKKQFJSCQkFIpJcbwDmuPu67j4COBGVg/tSfGxTICmphKUSSUklJBSLzwL/yCe4uvtvgBfN7LdmthxwKrCvmT1qZvua2e/MbHVQ5QEzm5+9T0hY0pCUVEJCsfg48HC1ndFr6WTgGnff1N2vAa4AsuKi2wO/cfc/t1zShIQCkJRUQkLPw2XAmPj/ENTBNyFhiURSUgkJxWIeMKKRA9z9ReAVMxsFbAmkYq0JSyySkkpIKBazgD5mdli2wcw2AT6S+8xbwEplx12K3H7X5hpIJiQscUhKKiGhQESx1b2A7YOCPg84A1iQ+9hsYKOMOBHbbkZtPZKrL2GJRiowm5DQA2FmmwNnu/uni5YlIaGV6F20AAkJCY3BzE4AxlJi+CUkLLFIllRCQkJCQrdFikklJCQkJHRbJCWVkJCQkNBtkZRUQkJCQkK3RVJSCQkJCQndFklJJSQkJCR0WyQllZCQkJDQbfEvzsRqrJ2zIH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6" name="AutoShape 4" descr="data:image/png;base64,iVBORw0KGgoAAAANSUhEUgAAAakAAAFdCAYAAAC5L5JUAAAABHNCSVQICAgIfAhkiAAAAAlwSFlzAAALEgAACxIB0t1+/AAAADh0RVh0U29mdHdhcmUAbWF0cGxvdGxpYiB2ZXJzaW9uMy4yLjIsIGh0dHA6Ly9tYXRwbG90bGliLm9yZy+WH4yJAAAgAElEQVR4nOydd7wVxfXAv4cmqCgioFIEC7FGo6JiL1iwROzRWLDF2HsiagxqxN6NkiiCPahoFFuwoSaxgb1HLIkYjcQef9GInN8f56x3375779tb3nsXOd/P537u7uzO7Ozu7JwzZ87MiKoSBEEQBI1Ih/bOQBAEQRCUIoRUEARB0LCEkAqCIAgalhBSQRAEQcMSQioIgiBoWEJIBUEQBA1LCKkgaAVE5GoROb2dri0iMkFEPhGRp1oh/VNE5Pp6pxsExQghFcwTiMg7IvKhiCyQCjtARB5ux2y1FusDmwP9VXWtYieIyBIicpWIvC8iX4jIayJyavr5BEEjEEIqmJfoCBzZ3pmoFBHpWGGUgcA7qvplifR6Ao8D3YB1VLU7JtR6AMvUktcgqDchpIJ5iXOB40SkR/aAiAwSERWRTqmwh0XkAN/eR0T+KiIXisinIvKWiKzr4e96K21kJtleInK/t1QeEZGBqbSX92Mfi8jrIrJr6tjVIjJWRO4RkS+BTYrkt6+ITPb4M0TkZx6+PzAOWEdE/iMipxZ5DscAXwB7quo7AKr6rqoeqaoveDoX+319LiJPi8gGmTS6ishNfm/PiMiqqbwdLyLv+bHXRWRYsZcRBHkIIRXMS0wHHgaOqzL+2sALwKLAjcBEYE1gWWBP4LcismDq/D2A3wC9gOeAGwDcpHa/p9EH2A24XERWTMX9KTAG6A78pUheJgIzgb7AzsAZIrKpql4FHAQ8rqoLquroInE3A25T1Tll7nUa8COgp+fzFhHpmjo+Argldfx2EeksIssBhwFregttS+CdMtcJgrKEkArmNX4NHC4ivauI+7aqTlDVb4GbgAHAaar6tareB/wPE1gJd6vqo6r6NXAS1roZAGyLmeMmqOpsVX0WuBXYJRX3DlX9q6rOUdWv0pnwNNYDjlfVr1T1Oaz1tHfO+1gUeL/cCap6vap+5Pk7H5gPWC51ytOqOklVvwEuALoCQ4Fv/dwVRaSzqr6jqm/mzFcQNCOEVDBPoaovAXcBo6qI/q/U9n89vWxYuiX1buq6/wE+xlo+A4G13Wz4qYh8irW6Fi8Wtwh9gY9V9YtU2N+Bfjnv4yNgiXIniMhxIvKqiHzm+VsYaxE2y5+3yGYCfVV1BnAUcArwoYhMFJG+OfMVBM0IIRXMi4wGfkbTSj1xMpg/FZYWGtUwINlwM2BP4J9YBf+IqvZI/RZU1YNTccstT/BPoKeIdE+FLQm8lzNfDwA7iEjR79/7n34J7Aosoqo9gM8AKXFvHYD+ni9U9UZVXR8TxgqcnTNfQdCMEFLBPIdr+zcBR6TCZmGV/J4i0lFE9qN2T7etRWR9EemC9U09oarvYi25H4jIXt6P01lE1hSRFXLm/13gMeBMEekqIqsA+wN5xy5dACwEXJM4c4hIPxG5wNPqDswGZgGdROTXfn6aNURkR3c0OQr4GnhCRJYTkU1FZD7gK6x1Wa7vKwjKEkIqmFc5DciOCfoZ8AvMHLYSJghq4Uas1fYxsAbmXIGb6bbAHCb+CXyAtTbmqyDt3YFBHv+PwGhVfSBPRFX9GFgX+AZ4UkS+AB7EWkszgCnAn4C/YWbEr2hufrwD+AnwCbAXsKP3T80HnAX82++rD3BCBfcVBE2QWPQwCIIgaFSiJRUEQRA0LCGkgiAIgoYlhFQQBEHQsISQCoIgCBqWEFJBEARBw9Kp5VPmDXr16qWDBg1q72wEQRDMVTz99NP/VtVqphnLRQgpZ9CgQUyfPr29sxEEQTBXISJ/b830w9wXBEEQNCwhpIIgCIKGJYRUEARB0LCEkAqCIAgallYTUiIy3pfUfikV1tOXzH7D/xfxcBGRS3wZ7BdEZPVUnJF+/hvp5blFZA0RedHjXCIiUu4aQRAEwdxHa7akrgaGZ8JGAQ+q6mBs1uVk4bmtgMH+OxAYCyZwsFmk1wbWAkanhM5YbNbqJN7wFq4RBEEQzGW0mpBS1UexJQrSjACu8e1rgO1T4deq8QTQQ0SWALYE7lfVj1X1E+B+YLgfW0hVn1Cbxv3aTFrFrhEEQRDMZbR1n9Riqvq+b38ALObb/Wi6Xs1MDysXPrNIeLlrBEEQBHMZ7TaYV1VVRFp1MauWriEiB2LmRZZccsnWzEoQlGXbW8dXFe+unfarc06CoLFo65bUv9xUh/9/6OHvAQNS5/X3sHLh/YuEl7tGM1T1ClUdoqpDevdutVk9giAIgippayE1GUg89EZiS1An4Xu7l99Q4DM32U0BthCRRdxhYgtgih/7XESGulff3pm0il0jCIIgmMtoNXOfiPwB2BjoJSIzMS+9s4CbRWR/4O/Arn76PcDWwAzg/4B9AVT1YxH5DTDNzztNVRNnjEMwD8JuwL3+o8w1giAIgrmMVhNSqrp7iUPDipyrwKEl0hkPNDPYq+p0YOUi4R8Vu0YQBEEw9xEzTgRBEAQNSwipIAiCoGEJIRUEQRA0LCGkgiAIgoYlhFQQBEHQsISQCoIgCBqWEFJBEARBwxJCKgiCIGhYQkgFQRAEDUsIqSAIgqBhCSEVBEEQNCwhpIIgCIKGJYRUEARB0LCEkAqCIAgalhBSQRAEQcMSQioIgiBoWEJIBUEQBA1LCKkgCIKgYQkhFQRBEDQsIaSCIAiChiWEVBAEQdCwhJAKgiAIGpYQUkEQBEHDEkIqCIIgaFhCSAVBEAQNSwipIAiCoGEJIRUEQRA0LCGkgiAIgoYlhFQQBEHQsISQCoIgCBqWEFJBEARBwxJCKgiCIGhYQkgFQRAEDUu7CCkROVpEXhaRl0TkDyLSVUSWEpEnRWSGiNwkIl383Pl8f4YfH5RK5wQPf11EtkyFD/ewGSIyqu3vMAiCIKgHbS6kRKQfcAQwRFVXBjoCuwFnAxeq6rLAJ8D+HmV/4BMPv9DPQ0RW9HgrAcOBy0Wko4h0BC4DtgJWBHb3c4MgCIK5jPYy93UCuolIJ2B+4H1gU2CSH78G2N63R/g+fnyYiIiHT1TVr1X1bWAGsJb/ZqjqW6r6P2CinxsEQRDMZbS5kFLV94DzgH9gwukz4GngU1Wd7afNBPr5dj/gXY87289fNB2eiVMqvBkicqCITBeR6bNmzar95oIgCIK60h7mvkWwls1SQF9gAcxc1+ao6hWqOkRVh/Tu3bs9shAEQRCUoT3MfZsBb6vqLFX9BrgNWA/o4eY/gP7Ae779HjAAwI8vDHyUDs/EKRUeBEEQzGW0h5D6BzBUROb3vqVhwCvAVGBnP2ckcIdvT/Z9/PhDqqoevpt7/y0FDAaeAqYBg91bsAvmXDG5De4rCIIgqDOdWj6lvqjqkyIyCXgGmA08C1wB3A1MFJHTPewqj3IVcJ2IzAA+xoQOqvqyiNyMCbjZwKGq+i2AiBwGTME8B8er6sttdX9BEARB/WhzIQWgqqOB0ZngtzDPvOy5XwG7lEhnDDCmSPg9wD215zQIgiBoT2LGiSAIgqBhCSEVBEEQNCwhpIIgCIKGJYRUEARB0LCEkAqCIAgalhBSQRAEQcMSQioIgiBoWEJIBUEQBA1LCKkgCIKgYQkhFQRBEDQsIaSCIAiChiWEVBAEQdCwhJAKgiAIGpYQUkEQBEHDEkIqCIIgaFhCSAVBEAQNSwipIAiCoGEJIRUEQRA0LCGkgiAIgoYlhFQQBEHQsISQCoIgCBqWEFJBEARBwxJCKgiCIGhYQkgFQRAEDUsIqSAIgqBhCSEVBEEQNCwhpIIgCIKGJYRUEARB0LCEkAqCIAgalhBSQRAEQcMSQioIgiBoWEJIBUEQBA1LuwgpEekhIpNE5DUReVVE1hGRniJyv4i84f+L+LkiIpeIyAwReUFEVk+lM9LPf0NERqbC1xCRFz3OJSIi7XGfQRAEQW20V0vqYuBPqro8sCrwKjAKeFBVBwMP+j7AVsBg/x0IjAUQkZ7AaGBtYC1gdCLY/JyfpeINb4N7CoIgCOpMmwspEVkY2BC4CkBV/6eqnwIjgGv8tGuA7X17BHCtGk8APURkCWBL4H5V/VhVPwHuB4b7sYVU9QlVVeDaVFpBEATBXER7tKSWAmYBE0TkWREZJyILAIup6vt+zgfAYr7dD3g3FX+mh5ULn1kkPAiCIJjLaA8h1QlYHRirqqsBX1Iw7QHgLSBt7YyIyIEiMl1Eps+aNau1LxcEQRBUSHsIqZnATFV90vcnYULrX26qw/8/9OPvAQNS8ft7WLnw/kXCm6GqV6jqEFUd0rt375puKgiCIKg/bS6kVPUD4F0RWc6DhgGvAJOBxENvJHCHb08G9nYvv6HAZ24WnAJsISKLuMPEFsAUP/a5iAx1r769U2kFQRAEcxGd2um6hwM3iEgX4C1gX0xg3iwi+wN/B3b1c+8BtgZmAP/n56KqH4vIb4Bpft5pqvqxbx8CXA10A+71XxAEQTCXkUtIiciDqjqspbC8qOpzwJAih5ql5/1Th5ZIZzwwvkj4dGDlavIWBEEQNA5lhZSIdAXmB3q5SS0ZFLsQ4TEXBEEQtDIttaR+DhwF9AWepiCkPgd+24r5CoIgCILyQkpVLwYuFpHDVfXSNspTUEceHLdN1XGHHXB3HXMSBEFQObn6pFT1UhFZFxiUjqOq17ZSvoIgCIIgt+PEdcAywHPAtx6cTDkUBEEQBK1CXhf0IcCK7mkXBEEQBG1C3sG8LwGLt2ZGgiAIgiBL3pZUL+AVEXkK+DoJVNXtWiVXQRAEQUB+IXVKa2YiCIIgCIqR17vvkdbOSBAEQRBkyevd9wWFpTO6AJ2BL1V1odbKWBAEQRDkbUl1T7Z9ZvERwNDWylQQBEEQQBVLdfgy7rdjy7cHQRAEQauR19y3Y2q3AzZu6qtWyVEQBEEQOHm9+36c2p4NvIOZ/IIgCIKg1cjbJ7Vva2ckCIIgCLLk6pMSkf4i8kcR+dB/t4pI/9bOXBAEQTBvk9dxYgIwGVtXqi9wp4cFQRAEQauRV0j1VtUJqjrbf1cDvVsxX0EQBEGQW0h9JCJ7ikhH/+0JfNSaGQuCIAiCvN59+wGXAhdiM088BuzTSnkKgrIcN2l4VfHO2/lPdc5JEAStTV4hdRowUlU/ARCRnsB5mPAKgiAIglYhr7lvlURAAajqx8BqrZOlIAiCIDDyCqkOIrJIsuMtqbytsCAIgiCoiryC5nzgcRG5xfd3Aca0TpaCIAiCwMg748S1IjId2NSDdlTVV1ovW0EQBEFQgcnOhVIIpiAIgqDNqHipjiAIgiBoK0JIBUEQBA1LeOgFQRDMw3x46f1Vxetz+OZ1zklxoiUVBEEQNCwhpIIgCIKGJYRUEARB0LC0m5Dy2dSfFZG7fH8pEXlSRGaIyE0i0sXD5/P9GX58UCqNEzz8dRHZMhU+3MNmiMiotr63IAiCoD60Z0vqSODV1P7ZwIWquizwCbC/h+8PfOLhF/p5iMiKwG7ASsBw4PJkKRHgMmArYEVgdz83CIIgmMtoFyHlS89vA4zzfcFms5jkp1wDbO/bI3wfPz7Mzx8BTFTVr1X1bWAGsJb/ZqjqW6r6P2CinxsEQRDMZbRXS+oi4JfAHN9fFPhUVWf7/kygn2/3A94F8OOf+fnfhWfilApvhogcKCLTRWT6rFmzar2nIAiCoM60uZASkW2BD1X16ba+dhZVvUJVh6jqkN69e7d3doIgCIIM7TGYdz1gOxHZGugKLARcDPQQkU7eWuoPvOfnvwcMAGaKSCdgYWzp+iQ8IR2nVHgQBEEwF9HmLSlVPUFV+6vqIMzx4SFV3QOYCuzsp40E7vDtyb6PH39IVdXDd3Pvv6WAwcBTwDRgsHsLdvFrTG6DWwuCIAjqTCNNi3Q8MFFETgeeBa7y8KuA60RkBvAxJnRQ1ZdF5GZsZvbZwKGq+i2AiBwGTAE6AuNV9eU2vZMgCIKgLrSrkFLVh4GHffstzDMve85X2CKLxeKPocjii6p6D3BPHbMaBEEQtAMx40QQBEHQsISQCoIgCBqWEFJBEARBwxJCKgiCIGhYQkgFQRAEDUsIqSAIgqBhCSEVBEEQNCwhpIIgCIKGJYRUEARB0LCEkAqCIAgalhBSQRAEQcMSQioIgiBoWEJIBUEQBA1LCKkgCIKgYQkhFQRBEDQsIaSCIAiChqWRVuYNMrx8+XZVxVvpkMl1zkkQBEH7EC2pIAiCoGEJIRUEQRA0LCGkgiAIgoYlhFQQBEHQsISQCoIgCBqWEFJBEARBwxJCKgiCIGhYQkgFQRAEDUsIqSAIgqBhCSEVBEEQNCwhpIIgCIKGJYRUEARB0LCEkAqCIAgalhBSQRAEQcMSQioIgiBoWNpcSInIABGZKiKviMjLInKkh/cUkftF5A3/X8TDRUQuEZEZIvKCiKyeSmukn/+GiIxMha8hIi96nEtERNr6PoMgCILaaY+W1GzgWFVdERgKHCoiKwKjgAdVdTDwoO8DbAUM9t+BwFgwoQaMBtYG1gJGJ4LNz/lZKt7wNrivIAiCoM60uZBS1fdV9Rnf/gJ4FegHjACu8dOuAbb37RHAtWo8AfQQkSWALYH7VfVjVf0EuB8Y7scWUtUnVFWBa1NpBUEQBHMR7bp8vIgMAlYDngQWU9X3/dAHwGK+3Q94NxVtpoeVC59ZJDwIgnmU22/5d1Xxtt+lV51zElRKuzlOiMiCwK3AUar6efqYt4C0DfJwoIhMF5Hps2bNau3LBUEQBBXSLkJKRDpjAuoGVb3Ng//lpjr8/0MPfw8YkIre38PKhfcvEt4MVb1CVYeo6pDevXvXdlNBEARB3WkP7z4BrgJeVdULUocmA4mH3kjgjlT43u7lNxT4zM2CU4AtRGQRd5jYApjixz4XkaF+rb1TaQVBEARzEe3RJ7UesBfwoog852EnAmcBN4vI/sDfgV392D3A1sAM4P+AfQFU9WMR+Q0wzc87TVU/9u1DgKuBbsC9/guCIAjmMtpcSKnqX4BS45aGFTlfgUNLpDUeGF8kfDqwcg3ZDIIgCBqAmHEiCIIgaFhCSAVBEAQNSwipIAiCoGEJIRUEQRA0LCGkgiAIgoYlhFQQBEHQsISQCoIgCBqWEFJBEARBwxJCKgiCIGhYQkgFQRAEDUsIqSAIgqBhCSEVBEEQNCwhpIIgCIKGJYRUEARB0LCEkAqCIAgalhBSQRAEQcMSQioIgiBoWEJIBUEQBA1LCKkgCIKgYenU3hkIgiCY15h53gdVxet/3OJ1zknjE0IqCIIgJ09N+LCqeGvt26fOOZl3CCGVYdbY66uK1/vgPeuckyAIgiCEVJCLiRO2rCrebvtOqXNOgiCYlwghFcyzbHX74VXFu3f7S+uckyAIShHefUEQBEHDEkIqCIIgaFjC3NcKfDD21KriLX7w6DrnJAiCYO4mWlJBEARBwxItqaBNufSG6rwED98jvATzsO0tk6qKd9cuO9c5J0FQH6IlFQRBEDQs0ZIKghrZ5rbzq4p3947H1jknQfD9I4RUEAQNzZg/vl9VvJN2WKLOOQnagxBSQRA0YftJD1Qd9/adN6tjToJy/OvC56qKt9jRP6pzTlqX722flIgMF5HXRWSGiIxq7/wEQRAElfO9bEmJSEfgMmBzYCYwTUQmq+or7ZuzIJh32OXWF6qKd8tOq9Q5J8HczPe1JbUWMENV31LV/wETgRHtnKcgCIKgQkRV2zsPdUdEdgaGq+oBvr8XsLaqHpY570DgQN9dDni9haR7Af+uMXv1SOP7mJd6pdNIealXOpGX1k2nkfJSr3TaMi8DVbV3Ha5VlO+luS8vqnoFcEXe80VkuqoOqeWa9Ujj+5iXeqXTSHmpVzqRl9ZNp5HyUq90GikvtfJ9Nfe9BwxI7ff3sCAIgmAu4vsqpKYBg0VkKRHpAuwGTG7nPAVBEAQV8r0096nqbBE5DJgCdATGq+rLdUg6t2mwldOoVzqNlJd6pdNIealXOpGX1k2nkfJSr3QaKS818b10nAiCIAi+H3xfzX1BME8jItLeeQiCehBCqkGJSiaoBW0QE0mU48an0d9RCKlWQkSqerY+dqsulUyjFD4RWbm98zCvICIDROSWVkr7lyKyj2+XLd8i0ldEOjSKsCyFiHRolO+kFkTk1yKyq2/nuh8ROVdEurbmO/LnW5OcCSFVZ0SkG4CqzkmFtficxegFHCoiG9cjL+nC51NFtbngEpEBwBQRWbMe1xeR+URkYRFZWkTq6viT5C15X8XeW2s+PxE5UkR+VeM1/gf0EJE1PM165vcNYDVoWr5L8ABwRz0qqTSpdyR1KEtdVXVO5juR9H+ONEqWlbxx68RbwKqQT8EVkV8CxwJb1DEP2Wv0Bs4A1hWRrtWmE0KqjojITsAEEblQRDYSkfVFpL+qzkmERCnU+Dc25+BhtRZgETleRFYTkY1FpJOqfisi0taaraq+C1wEbO37zSqEvLjH5pXAM8CJwDUism39csuinsc56f/U9UVVtc6VS5J2B2zGk5WAO0Vk+2rSUdV/YcMtfur7WkdB9QSwmogcCgXFJ4uI7AJ8A8wGls0h0HIhIksB3UWkl38vtZSlHwG3i8gvRGQbEdkx/V7LfScisqZ/253LlZUi8dYTkR+JyPIisni9novzGLCxiOzg1ypZRkWkP/AT4HTgYBFZoN4Kn3MWoMBrqvpVtYmEd18dEZETgMOAh4HewLPArsAjWAXUAxhV6gPwgrIQcDVwPvAm8E9gEPbB/1tV/y9HPrYE7gX+ALwP7Axcg2nZb2PjyD5V1VktpDMM+Ah4WVW/SYV3cMHbXVW/yJGfAcBtwD7AG6r6v1QaHVX125xp3A/sCPwXe75rABsCN6vqH1tKI8c1/ggsiT3/HwCPA3/BhjFsBXQHzlfV2X5+B+wb+lZEBgMzVfW/VVw3EX4dgQWAXYDtgC+Bs1X1+ZzpdFPV/4rI8sClwFhVvS17nSry1zWpZERkLWAPVT0ydbxDxnLwOHAQsBnQR1WPr/SaRfKwBlZuxwF9gM+AW7F3MwWrDP+Xpyx5eodhytNrmFAfCKwHPOinvApcmE3Py+HfsZbLN8DdWLmYjn33PVR1WolrPgwsD1wObIspW9Ow93wPsJCqzsyT/1SaXYDZ/i3thn0To5J8Z9+Nh00AnlfVi0TkduB0VZ2efIsi8gNs7tOqhaiIrAdcrqqrpsKSct4d6Kiqn+ZJ63s5TqodOQsrsG+r6pUAYqa7LsC/gC7FKgkRWQIr4E9jmvR/gKnYx5PMKTgQGAa0KKSwD+YGYGlgDHA2VvEuAXwFfAHsWS4BEekB/Aybt+thEZmmqn8H0xpFZHXgUhHZKKm0M/E7Y62e9/26X2KVymMisjjwuYj0BEb6OS1xInCDFmayf1tEXseexyEiMjVvoS9xvwsCn2OVSKJg/AQ4DauUlgbeAVYXketV9c7kIxaRZbF3tTYmQCtlaRH5CpgPUwomYpXXhsBvReRu4LJyCoGI/BzY3IXl/cCPgB1EZH7gr6r6dg2t6JNEZHPgFawSHCQiiwITVPXBjID6NfC6qj4vIvMBN3ulOMPHL/4M+EJVJ1aYh08wZa8nZqbaCfgxsA32zJ8AzsPeW4uo6m9F5EPsvU5Q1X+5EOkM3AfsqKrnFYn3rogcjSmcd2FKxWCsrF8PrCQil6vqValnIpjVaiIwGvu+dwS2x8xhf8OU0jGYAKuEY4BtReQF7N0MBr4VkXtU9dEiAmpNYDlV3deDnvQ0fuoCalVgPLAOptRWy4rAJL9mF1X9X6r8LYXVZ3fmSklV41eHH4VW6TKY9j0GOAR4MkfcpTAtbqC/3EHYh7IpVsF3AfpWmJ8OwCnAfr4/HVg/uV6O+AsDXbHWzw1+P5sDvf34fcCxZeIvCvwKaxEchpn7XsUqlRFYJToi77MFTgBG+37nzPGJwJA6vcfjgGN8ezDwD6wyOdjv5WdYq/D3wGp+3o1Yi6faaz4JfIpVci9jJt8ngAmYgjIH2KSF59MXmwpsTS9Py2EKwEVYRbgr0KGKvI30978msIqXz6HAfv4cxgGD/NwFgKuw1lMS/0LgMN/uDrwE/LDK57QSJoAP9P07gaO9rP24ivQGAn8ELsEUwJeBTjniLYMJqCt9/zRs0Ov8yfeROb9LantHrIUBsD4wzbeXBnpWmP/VvbyugdUVy2OC+wjgd9g3OzATZzNgvVS56YUJ9k08bBJwSB2+o/WB55Oy4WHz+f9PgYm506o1M/FTMK2qa1IJYBX8hVjrKanIOpeIux1FBBkmHO6sMB+LZ/Y3xSrAV4HbPUxypDMUGIsJlk5AP+BkrBI9ABN+L5SJvxxwRyZM/KP5Q5XPeB3/gBbK3odXXLvV6V0O9fSO9f/fZ98PsDLWspvkldxbNVxvINYCeBo41T/uIZiA3BlYF1c0yqRxOSYwmlVymKPDb4Ddq8hbJ8zkmZThjqljC3jleF5y3MP7JHH9f3PgMd8+Bzinwjx0wJS2gb6/OqbpHwM8W8U9bQUMS+138ef3JbCvh81fIm6/1PZ8mEn1Isz01yvJb5F452FCoztmzr8MMxPOADarstwsCFxHQWlMfw+LYcLqfGCZEvGFgmL9S0ywrQM8WIdvKKkHz8esS+tkys5TwFa506s1Q/P6D9MwrwN2IKWFAZtgWvARlBEMmJlvuG93Sr3gzpiHVNkKKpPWE5iZaNtU2A+wll2ifebRFFfEWi4XA78G1vTwNTCt8zVgizLxbwCO8u35Uh9DV8wslrvVgwm8Jf2jugHTzrb0Y4v4c2+xtVom/X5YB/KQVNjymNB4AWsxbu7XHwls7OcsDGyAmTB3rfLavYFrfXtV4CasVbgHrnXmTGd+fzafAr8pcrxjnvdeJN6ZwJ8zYZ0y+wuWiJuU4y6YcjPBn2lRAVAmD+cBd2Bm3Sv9PRyM9dGel1wjZ1rLYErb/sAimTJ2D7BPmbgHAediQi4pz0OBv2Jm6HLXXR1T+vZPhV3t32vHPHkvkub5wBWpMrwhGQEJLFHqvRxqzDIAACAASURBVGTChmAmxw9JCfBqf7iy5M/7QkyQn4V1O1wK3FRRerVmaF7/AQ8Be1PQIJcEtsSEzIpYpbxiibiHY7OzjwAGZAsSZho4K0ceBNPQ7sIcI57HHCfW8eNbYOa+9Sq8t00w7f5S4EgK2mzR+/FjWwIfJNdOhXf2/xOAcTmv3wXrFD8F6OZhh2J9RJMwgXwzZUxhOa4x0dNP7i159ptgfTD/TJ37XPre/bkvXMO1LwdOzYTt7vc83p9ltwrSWxkTqjOB7Wos10v7c74DEw4bpMtnkQpxZ8wct2aRtNbD+vv2qTAPK3m57YgJ9IeBk/3YCC+XfSpIbxJwZIlja2Atoh2LHEtMYs1aJVgF/zimjBZVBDz/P8Za5id52IKYqfSUpCxVcB8/BB5P7d8FHJrab2a1wQTEVcAoz2tPzPMyOX4B8Psay0wf4CgvM69ipvH1sAm+D8Wct4aRUhDy/MK7rwZE5CCsX2WrVNifMa3vSaxJP0BVJxWJuxDWEfwnD/oW06weUe8gF5E+AKr6Yc78LIj1g72E2emPwjS947GP+p+q+miOdL7zCPJ8bom1GLti2vC1WqLg+P1/BLyIOV08pKovpo4vi2nfz+XIxzmYlnxUJrwj1qf1EfCZqn7SUlol0t8CGKOqa6bCEq9Dwcwy+2PC8BOsYjjDHQK+0dq8n9bAWrgHqOoNmWNdMBPMxlhfS1FnDHfK6Ym96+ex1sUMzCR7LlapH6iqb1aRvxuwd/h7rP9pI8wy8Ft1B5qUt9a6fi9XA92w1vt1WAvvQaxs762qR1SRB/G4s/2ZHYcphQtiCsZkVb0sR1qDsHK7oe+ny/iSmNl1NtYqzzobXA58pKonpzzgkntfEjOrz1bV6zPxdsCcD54HZlHwHJ2JtQaXxvpZf1zhc7kcq/gHAitgZXjz1PFDsRbwC77fCWvNbI+Vqx0wwdkBe0d/whTCCWpDGKpCRG71e3sA87Y8DHumZ6jqY9WmW7XUjJ+C9bH8JLW/CqbZr4AVikMpoSFhZowLfXtd4CTMvPZLzIZbcSe3pzUMc23dDfsILsdaaxtXmE4nmtqRB2L9NCU7qLEK5Fbf3sPv8RxgL1L2/JzXXwwTtj1S+UmUqgWAH9Th/R2Fa9Y0NdUKVimvi2nRh2OVzJ2kzFvVviOPezdWYY0DriXT8vRzFmohjUewSuAJ4FF/1q9j/YcvYQ4XFbeosPXXrkrt98A8F8/ELAO/oKkzQB/MeWQqsDhmBrsCq7BexVqFRftGyuRhfky5utDvZy1MKB1e5fNewJ/R1iWO306qby0V3hEzVe3v+4lFoKP/7+q/ZuZZTFB/5M/rPP9fHmu1jKmh7Czs3+IzmEI8MnVsY2B6kThLYcJjnO8Pxoa3HIOZYres8VsaBvylSPiRVFH/NEmjlozN6z+sIr4rVWC7UahUjwXOLRN3ULpgY30322KC7xLMBt6ivdrTuQkzDW6NabE/wDTgAX7OxuQwi2DaVJdMvoo6fJSIv226MgKWxbSpizAPqB3JWbH7h3gnsHwmvCPWoru2WKVS4fvbBtNy+6efgf8fSMosiZlvr8JaVBV1/he57q7Avb69vJeVyZhJZkDONAQzSZ6BVeZHe0XUGWtlLEgZs2wLae+NOXBIJrwP1idzC7BpkbLzO+B4338U2MG3q35PmLJwir/vN4FVs8+hgrQO9HLYOxO+K0Uq2NTxHwNXZ8pgojDdhrWGm+UJM8tdjwnspfw9P4gJxDnJs6rweaQdJJbCWvvPAr/wsFso4USEtbovxawQo6jSialE2k8DO6W+lbTSdxXm4l7R+/oufr0yOS/+/KO9Azi4SGFo4n6ZOd4htS3QzDPnYGDznHk41Qv8U5hp6h5MaL2DaW+5OsyxFtxUrwymAD8vleccaXXM7K+FaeF7V/h8z/V8dc2E/9Cfb1Wdzpm0zse0vaUzH9ZzFJwk0uHLYX1VB9ZwzS2BVZLninl9DcWE1J1+z7k+ZqyvZl9/VudjA4H7V5kvwZSDazGvxSP9fpsoLWQ65CkoaatiloRJwMM1vpd0K747poCdjwmZI7J5yJnm0v5878LM38OxFsALwIZl4vXF+sYeAVZIhQ+juGdut9R2H8yaMc6fbQ9M8O5PhdaFMvlbHxOWX+CelEXOSfpad/O64RsK/ei1WASSMvMA1sWRtiwlLufHYSa/qq4RfVI1IiKbYoXwP9hHtCZmLvmHqh5XJl6umRZy5mF3bEzSNMwxoTtWmXTQVH9QmfhHYx5sv8I04v6Y1jkLM4f9O0cazWYzSId5P46qau4Bgt4HcS4mgCcAX1Mwu12nqhPyplUqvyKyGdZq/Tc2TmYD7MP7SlX38v6vORSUibq8s3QeUvu9MS+tgap6QQtxs7M8LI8Jv4FYf8BVWhj4XE3eNsKGQcyPaefTgHe1hX44EdkEc7S4RVVPEJs66Jtyccqk1QEKUw55/89WWEvgNFXNMwi8WLpHYf1IX2Dv9l5VvTFHvLOx72IK1lLtiI15urPIeZtjLcCXgY8xa8aiWLn9utLZP/z7WQl4Vb2P0vtNRa0PtYtfc4aqvp6KV+y73AgT9GNU9Zm8eciRx50x0+w/sb62pzz8Wczb95Gq0g0hVR9E5HDM5fLfmEbxQLFCKCLHqur5qf0mwqqSwpvp/O2GCcktsD6ACzXHFD0isgDWathaVd9IhffHBN79qnp7C2kMUtV3yhyves5An0HhVOwDn42Z+p5X1WOqSa/ENXpg/WbzYV5qa2Itgp+p6n/8nE5qnfdVKxd5noMLRdEis3j48WWx6bE+LZamiGyI9WleUKlwcOeCPlhLsYuqfuwzRGzjYX/GxtGUVTTEpsQ5FPNMfaHCPGyLORtMTfJf5BtZUlX/UWG6gpmu/+f7yRRSzaYNSsdxRaZLKl5vbGzja5jQ/kc2DuYgsQs2cPZdrBugOzYzxqfYYPE8M8ek090ba03eiSltb7pwShx9zgCeUNXJReKmnYGSOQWPwmZU2UxzTG3WQt6y7+dkrHV/E2YpWFRVD6j6AtU2webVH83t9J1KHSsStzfmbfc8Nv9ZuslczWwASRM+bRpZGSvI/8DHX7WQxhKYqaDZWBPMq+tmyvRLYdPTPED9TBeJ4tTkmfh99cYq0VrME4tk9jsUufZCWCf9p8CJtb6nVPxdydnnVCaN6yjuJp02GVdsBsUUrDnYnHgPYH0dz2AKwsuYgvAV7nKPzyJRIq2OmBNQRQOssYr8HKwP83CK9EdWWpYwpWbxVFiT/pIK0qp4rBlmlRiKmQXHYn1qc4Dtq7h+Z2yc3tWYdWFbCn3OgzBh2Dt1/tH+7tL1U3bYQK4ZX3I848Tcm66H+nhZnUWFs+U0u0atmZyXf/6CJPOi8szosDNmPnkUWCsVnusjzFRIycj+JmNXME1ulRxpdcYGpB6dvT42SPBJYIEy8Z8gNWoecwQYRJX9IkXSr1ooFElrS//A+6bTxjwH+2OCfafU+UOwvog3q6lYMtfeCNN0k/3ulZY1/z+OzDizPGUuR/rdMFPNRKzPZj1//ythLcsdsL5FwZSFJyk+bqimvGB9sltgytHVmBNHxYId66e5BDPNPYT1k+WqLLG+q0MwpeKATOWf1/Gn2KDZJSgzCL5MWh0zaRzvAuBkbCzmVHz8WHJtf4bXY33UO6ffDxU4Q7WQr1XTeSRTF3p47nFsJa9Tj8zOCz9MIzsQ86jpizVhs+eUm1miixeepDNxfsw78E3MQyv3ADfMhfVWmroBJ8Iqt7ZJQbCui7lE74eZ1Rb08D/ggw1LxN8fG6cCVtEfiK059ASmDRedjaBEWv2wjvqTSWnQFCrnmoUVphhsndrvkdoehmm5s7CW5TqpY3v6sZKthxzXvhNvPWOd1wdXmc5yXuk2K2tUMPA3E28VCp3oK2PDIf6Ez4tXIs4YrK+qY7bM1eldvQD8FnMmOQXzDK2kPL3oz3kDrJ/uCmyasp+1EG9jL7/jvQxfhjlH/SRdHovE60pqNopM2a2pBe5pdKZp5b+aP5u7SE0PlbpmR6zfbCTmBDMRWD17Xg35GeTfxF00nS4qrTTXrDyphpCq5KUc5y9lBtb3cw/mcruz/0pqDNi0KJ9gguVpzKQxCevz+Z2n+yI5NRysKT0Z6/86Jl3wshVGmTSGYP0wG/n+9pj30u2YFnsvMKWFNNbxD3kxzLwzCdd8MVfb3PPFYTMlXOLxHqFOE8am0j8G68wH63vaDhvs+gaFsVIjMXfZqzHl4RqamooqNhN5vEMzFcnzpLzJsFZc2ZkrMPflk7EWzwSsNdPPK6tj/J2dVGX+TsNmKjkqFbaJl83b8dkMaFoB98Eq8hWw6ak6ejmoyuzr38ICqXud4NtD/dhV5Bxr5c/j1iLhG2HjuUpO5IrNHrGbb3fEKuN9MSHXq0y8i4ATfDvXNE0VPJe0d2UXmlpMDiA1YS82/mlJbPhHT8yEuirmMfwXzDmq6llSMnnrgJkxP8fHfKaOVfWtFL1OvRL6vv+wfooLMAG1HtbieNUL9c2YTbioWYzCtES3eoV1sKfxK8wsdz4pM1MFeVrXr/8GqcFy5DM5Pop5bw3KhK+HDdxcm5YHky6GadMTvZIbgs/Nhg3CzDUOxJ/Bo6n9fTCX9WMxBWA0NQ7exQRQIoySyWF/5RXXG8AafuwgrJ9tPkyLfh0feEn1A6wPx9x+T/YydF7m+M3Y8gnl0tgYM109gpkl38Q6pp+iME5u8Wryl3rvk7E+0209bEFM6fi17y+N9U9NwOZ6exFTsMb7M5zo4ZWaMhfDWm6PYR36T5GqSP1drFVBevsBx6X2O2ACZ37MYlDUdItV5vcXCe+Omc6KThuEtT6fSe4bG7Rb9n1W8Fzuxkyr+6XCk7F8RwBHZ+I8gwmNZEb9sf48r8GcPebgimmNeUu36vpi9cC71KGfq9m16p3g9/GHjyj3QnwNPoYJ04iT+fGKjtvAbMid/T9ZL+YQUvNmVZCPtTCPoT0wW/Rynq8TMY+o20rlI5POyaQGJ3rY3R6/RWeLTLxO/lzSyzMsj3kM5jJhYi2Xe/EBon6Pn3ildxVmdmzmLFBhHlfAnALuw8w+W2DjO3bAHAUuxAZB98EEwYked11Ssy/UkIdk9o+vSE0Ci7XQb64gnT0xs+XHFJmlosY8dvH0/4y1ahf28pWYqDtTcAEf7OXxeWyw60BsDFCzpSoquP62fu33SY1HqjCNzpjl4lVSM7dQMINdTEqAZeImjk1JOUxP+NwXm8S3a5F4D+L9PphFYlrmeMkWWI776YB5Vz6Izf23cerYB8CPkvvzd3U6phCP8bK7mpe97THFs6KxikXy09Pf0VhMMB3i11obsy7NwQYXV2V6LnrNehby7+OP5lr+Dv6S3kgqL8p7v/0as6kngzc3xMwoV+LCpoK8POqFYDrWdL/Y8/ErTIOdA+zSQhoLYJrZcqmwg7yA/QTTaFdvIY21Me2y2bpUXoFdj4+Az3lfK2AtzLGY6elZvIOZGs0GWH/LGb49v7+/VX2/o1dms7GO6Gn+LM/0CqDsc6gyPxtgfRwPYy3Gxykx6NvPXwIT+sMoCIvemBnoOWxmkdx9NZm0l6NIqwczI46nqUPMuiXe9z7YCsDVPo9tvdwlLfAFMHPdM9gA2CUrSGs1bHFIMOeCizGzZb/U/b5CebPdUdisDMmExolwG0VxE2JfbPzeZEzBuYumS4GsA1xch3KzgOftWUyhuq3Uc8cUiPF+zkjqKTBsLNY7WKt+oufpaC+HR2D1yGn1up5qCKk8L2U6hZkHEkeDjbEm9Aq+X9QM5Ocdiq3ncwlm5lsCqxx39YJ9QI48iMfZGjMXnegFY6AX3kW94spVqfrHv25qf6OkAsK0/ZJ9SX5PczBBeznWCtkZ09T6+y/X0hX+UV/i24t6Ps7AhMXPgaXr8P7uobDwY1+ampF+iPURPoX1E+6Ezdy8KqZAVNzazVy7c2o73Z/TxSuPv2MTtpZL4z6vEG7EKsq0mWVFryiqWfBvMb/vszEPvi7pfGImyksotCR+4+/94kw6S+JOClXkYQPMxLcDGWHp5ej3mBND3llT7gL2Sr3rMzCngd9iLb5JFFmo07+hQdg8jb0wJ5f3sSm9tvey+CZl+sSwPqn/ArMy4Q+T8q7LeR/LYbOyN1u1wJ/L+dicgOl5JPthfWc/xlq7Hfx7ugubQWQb6iCsPN21MGVyNCaY0laUjtTRI1c1hFRLL+SXXhjGkXIdxTqvx2A22KImF/94H8JMBgthZpSkT2tnT2NRKpy2HmsN/BTTEs/DHAAqcvPETAK3knFR9zz/hTIdq1ir52nMJPYjv68/YX03/8QqzYE58zGWwiS7C2Ommj5Y/8rpWF9N1SYtTEO/O7V/F7BS5n5/gXX8/wLTPn+FVZ7NzDoVXntFrFN7WZoKqGSC0t604KaPKTjj/J1v4c92LaxCXQmrXHvUkMdlvQw9hGnE/Sm0IK4ms6yFX/cBMl5yWOV4QhXXn0pT9+ihmDA4JBWWq2xjS5w0W1nXy+h62AwTRU2RXg5PAYamwjbABNwV2LCFohOw0tTDti9mNv+AgkPVpCqey2SsXymZr/AUTJkY4ddYhabrYa2DCfubMeVxPPZ9D8WEyomYslNrmZ7Py2LiCbolJpwvwpywBnt4Xbz6vrtuPRP7Pv28EnkOaznsg3k5XUrTubt+QemVL68FDsqEDcY01IswIZOrpYCN+TgJq7jPxITeIl6xXOwFOLcN3+Of7R/fXljLoR/WL/TLHPH7YE4FyYSSU3FbNyVmmS6SxlCajhu6jVSLABOG+9TyYWHrAyV9BceTWmwNs61vmDl/ZazFcB1mpq16gDLWOrgVm0F7W5rPdzeNMqZZTADNIdURTcGR4xHMzPsQFZjDUul08PLdCWvVJUtr3OL3fyW+QquXsxdITSiLtejfIDXnHZUrSttgs0p8V6lhfY+XYSa5W6lggUSspfQypghuQE4TqN/LVExJSvJxEKYU5B0T1WSgr8d93d/fGlW8n/UxZXETfzfb+jN5C2vlnZM5/1F8JnRMkAzGrDbjKZhRqzIJp66xFdY//Ij/7sSG48yHDUW5gowTR71+dU/w+/LDWlGjfHthrDP2FEwbP5HyrY2NvID+rkwh/AX5Vsldzz/AMzFPq2uxTvPD/PgwrEItW5l7hZQ2Pw3COu1/h2lh95FvgcXE5Lkz1oK6jNQCbBU838nY1D1gFfp9vp1UFCvX8O4Ea5WN84/7DKyPY1E/viHWCn4VM+sdAiyWiv+jPM8iRz76Yn1H13mZ2djD9yIloMvEPxcbZjDey+B0rG9oAFYxVjW7ONanMQ0TSo9S8HrcGGu97UTTPsuTsdbTXaSELdZ3NIcKVo9OxV0VuCa135OmHmy3p99JC2mdClyZ2p7q3+rytDCsAzN5pleyHoYJuyswL8aiA4Axs9o2NG1Jdc58YxU5f2DKQ9Ia2R/77pfCWs8vefhgUn1qWKtqapG0FsFa3r+jPoO9X8UnRsYsQOeQalFjikFN5vGS126NROf2H7YmziZkTCn+coZhld8tlF6Jc6oXshsxc+ERxQpkzrw8RGoKJQ9bC2v1JMuol11qHKu0/4S1BM/FOphX8Yque6n7yJG33bElp4/Mk49UvAUwc+l4rxRfJmVOwUyYL9bpXa6OaeUzKXhl7os5S7yAVcCXYIN4J/u5o6nBfk/zgZdrYGbecZhAnEXO9XW8zE3Evabq8DxOw7zUemFa+oZelm/191JqsGrikv8FKQHu4RU/K6xv9nFS2jeFgaDHYgsU5klnfsw8PH8qbHl/1vdi/UmlBM2i/o2mxyGd6t/uQv69NHtPWP1wJmYROQL3sMu87zeocGYH/57Srf29MGEwHV/qokRe/kphvGN63bUBmDdyru+yTL5OAG4sEj7Ey07RAd/1+rVawnPzDzPJTcVaOyvRdOr9jpjDQtFxEFhTP60hboB1LL9GZg2eHPnoT9M+le9G93seJ+b5ELwgv4R1RF+IdSBfjo1tGo1V0i3mjSJTP/kHPZ6cAwQxgXmRV4jrYP0BD2OCaWk/Zwo5zYZlrpMd9Libv4ebKFTKJ+JaKaYMXIIpJ2WdGfI8oyQPmWNbYf0GJdcZ8/MGYuaan1Bwzkn6Al+iyimaMMH0BhnvNg+/jObrIm2OteQ3xtzLe2H9WO9gWn7ipFDt+LF1sdbZbzHrQ0e/3psU8SQskcZJmHWhWd+cf4t/BfYtEbcz5tZ9CkUUNS+XPyoSfgJmrt4BEyLnYorPID/+R2wW8Eqfx2JYn9/N2De7iH9bX1DeaeM4z0eT7xNzrrqzlu/I09kL+FVqXyiYim+jQseQiq/fmonPzT+sAh3nldlIbKxBS6aDjl6x9Pf9tCngIKzV8eds5dVCmn8mNatEpqBMIecATv+gHsVNRJhG/wo2FdExlOnEJ6XF0XxuLsH67kbmyEPipXiPP9uuFGza12JmywnAH2t4bz0z+1lBMRprQS3jlcEN2ODP5+tQZgZgrcJ9Mvc8f2p7e8q0PPw9PYQpFFP8uZxGYb7BI6iyRUVhppJmZjRMSfgDBS+/zbHW20uYMnMZhUGh4/zYO1XkYUXMs/WHvr8GVum/gLWsxpNynGghrQ6YNn+RP7MjS5zXbBYWfKA6ZlG4EmuNDUwdHwOMLxJvL1IzsWDmuIM9D8djfWKvVfFcEi/KhTFlKe2Ycpznp3sqrCfWV9UNU2YfwpSHkf7udsOEfVULX6ausyDWV/s81urOOqb8niIek/X8tVrCc+sP0xjTGvimmGZ0OmaTLdcXdR6m2ZUc0IgvQ50jH3thgnE9rLWxOalmNSZcyk5b5OelWz0jsTE6a3vls76HFxWaWKW6GOat9BJNx8109f8tqHCFUayvZiwpMyhWwZ+EaZJV27Yx893FwJqpsA6Y1rcHVuH3TB07G9NUR/h+tfPfJdrrHtjAyylkXIg9vOwHjdn+0+NshmEtjauzFUSV+RzrlV5WeK+I9dsl3oc9sZbmhZhgTBxQVsBMxOtSodMG1pJ8HlNEXqPpsucdq6lQU899K0zA3Uuqjyn7Dfj+6pilpDOF4QB3+/c7DuuPeoLmzi6CtUQ3KZKPIdgQgceoYkhAJq1tMMXgHM/jmliLJV0v3YwJ94VSYcP9Pq71MlPrpMjrUejrS/qvt8LqJcEUjJcoMwF1PX6tlvDc+MM8m2Zgg11P9QJ/DKYtfIhpj6NKxE1mWUhPWro+JVxXW8jHAK8wenshHY0Jl19jGtUoTGMv2zHredqZ1Dx4WB/Qi6Rs3znz9HN/BvekKyfMAaFF01yqMkmPNXsLs+2nNcRcneVlrrOJf7xXYubagR7eGRtk/B/MPJPMKtATa11UNe9d5l0v49ud/NrPYRVyJ2xM1istpLENhWXlu6bC5/eyWLGbdyqNVTGte11MWJ6ImRUX9+P3UnDG2Q/rr+qMeb+djgn+g8ksn1FhHh6hMOXShpiCsITf90K4Czg5zIeYuW0d/18JU6aGYkMinsDM2UWFKFbBH5l6Lr0wh4SDMCVjd4p4dmJmwY/8O2hWXvx5rdRS3ovEOxzrZ07P57i0P5+knKatF8NIrcDr+d8XE7Z1c//GTKGJcrKIl5k/YsLqDX+OVa9QnTsfrX2BueWHaQaHYa6f0zCB8EPMLLYd5kp8CiXcxrFm/i99ewX/sF/EKuK/+kvOuyT49cCpmbD1sFbCiZiQanHgrldG+5HqOMb6ghLzyDIt5YnmGvelWMvjJEyQ5xoHgrm4J1p6IrCW9/SaDVqs4v11wTvhscp3e0wY/d4rnv5Yn85h/gzH+X8/rKKcRg2ap6c7B7goFbYkptE+48f2bCGNXpgykswB15FCi3VzT6uataL2wjTxjXx/COZCfK//T8VWjAVTkJ6nYF6cH2s57Ym1NM7DhgZUurbT3ph5OS18P8QE14v+jM7OmVYnrJL8BmthPo8pJU/5fb7kz7vZfH+Y0vbn1P7TwDY5rjkQ98jEBttOw77tqueqw+qcJTCleBymLP3Nv6sL/L28hLWk0haRsykMUN8ode8PYS3UmpfJwUzwr/h3lRaQgzHv19WpcI7GqvPSFheZW36YJrQyplFNxtzQ0ya2khoeVhHejmmE92Ga3DA/Np6c7sJe6L71CqnqgoBVmrdlwpJWTFdM6B5UJn6TxRxp6lq7FKZlzSH/WK/TvVI6D7O5H4gJyd+RMSVWeb9nUqhoEyG4HKZh3u4V2mu4ORcz3Z7tH/g+1DZoeCdMIPWjMNj1wNTxjWnZWWIkZnK7GXPuyPatnUsVDh1Yn98LFDGlYa2qpf09JH1R11AYerEucEXq/OUws0/FHeWYwne739tmmPJ3D4WZz5eupKz7O3sIq8xXxxw65sdaUwMo4QiECbGrMcF7NO5FSKFP6CiKjCnChGl2YuA9gPcwZbDiFlQmrcX8XQ3Hvt3DsT7kv5EyXfu5O3hZ3hoTJKcm18fqnY1qzEsXTHGYjpk+h5MaR9bWvza/4Nzww1xT18O0/Dswl9hyAmpRTMDdiPUp3EnT8SR/BrbLee2/YlrnLzHvopMx7aUSZ4sOXtlt5vtpgdMRG7m+L2XMhViluQdNhXQnCvPHdSLnbAdY5ZtUJPt5BfWYP6+xmLC7Ju/9FUl/WUyzTVogV1LoY+qKmUj/45XJnXi/ICaw9sCUiFWrvLZg5sWLU2HDscGcz+H9fi2ksQDmqXmAVxDXewV1LNaxfzDWcii5xESZtEdRWPYiackmrt59aW6efjl1/D6ariBd1cBqrOXWw7f3wAT5WxQGoObua8NaxMm6XEtgfWZTMOHZohMRJiDPxJTA92g69OFA4JEicTakaesra124ABviUM2Kv2W/a1KtIuy7Xt63j8OE9Dk0daGfDmxQzXtKpXFWUp6x7o6pmHK5KjW6s1eVn7a+YCP+MBv0qqTms/Pw+bAK/Q/4GJsicYf7Cxzik5ihjQAAIABJREFUhWhhmnr1/RT4U858rJyp7H6I9Wncg2mOeWY4T1oRx5Pqw/C8JS2pUygz1xqmZY7GzIInYf086ZbUlsC/ct5TB8xZ4SLMHT/9Qa2ItT52IMcqwmWucQM+2SamXPw1c7wPVtGfRcERYSIF81dty1tbC2Mq5tqenhvwCEwAH5ojjdVw0ymm8GyLae93YYORq3LJx8yeZ2fCEmE1AmvhJvt7Ya2uA7z83JuJ9ycqXFIGM3PfQtN+wG5YK+ZBrB849zIsntbhSdny/3WxFtptmBLUrCMf81I7DFMou2MehldjZv0RXg7/QhFlBVMck76ZtMKX3q5IgJOZTYPms7UX80g8HRPKw4oc64AptDfUWJa7YZ6OC6TC+vn3ez/W1zqolmtUnKe2vFgj/ryAJ2vi3IDZt4/DKue1MMFRsv8H03QvwoTJ4VgnbtKPsBGmTbdoSvKK6UAKsyKkhcKPvbK6gxbm+ksV9s0wD6GdMscXxMxrA1tIp6OnkQiYIynM5P4QOTpMUx/cJl4pXe6VQkXjxVq4xsJe2VzuH9dT+HRDWCtnfazi7Yt5Pd2IeTcehLWqxlLhoMsS+VjA0z+WzFgpcnoM+vsdlQmruPWUib8y1uexGRktGOuvG13k/N9h5qQxFObyG4HPClJFHpbF5kS8HusHTMrRSpgJMNfimFi/3MOZ/KdnxvgpJqyKrVo8BDNdjcXMs50xs+DR2EDrabgnWybeAZj5/S8U6bMkpfxV+ExG+XeVzn+5lb2Xx/rPmq3x5uV8KGadGFhjeTkOE3aL+r2lPQrXwQRVTct9VPpLKpF5FhHpjWknA7CxBX0xT7atsfWHXsI8eWa0kM7WmNb6DdZyulNE5sME3OM58nEBZpo6WVU/KnHOVqp6bwvp7AC8p6pPicj2mPb4GWaSWBxrNb6tqr9oKU+eXi+sglsT+BJrNQxW1dVzxO2oqt/6diestZDM0PwpcIeqvp0nHy1cpxNWQW2BVYijMHPb7phZ80bMdPUmJsg+UNV7RGQI5k14d5XX7aGqn6b218a03etU9dpUuGiRD01EkoHN/4dVND2xZ70bNtbm82ryVeQ6R2KWgruxPox/Yu7DF2Hlc7aILIK1er7x4ythrZwvMSXgdGyowdQa8rEuNo5wQWwNrSkVxn8TOFhV7xORgzAFbHMR6aCqc0Rk0TLfjmD9XhtjSsqXmIfrE14OtsX6nP6TijMfJry2w8ruGKyP6GRVfTFJt9i7beE+umDveW2sP3AaVmY+9uMdVHVOJs544DlVvST9XfmxZMKAbqr6fiV5yVxjK0w5Pw4bi/e1iKyM9SXPqvQ+60ZbSsRG/WH9K5fh430wrWk73y46hxzFNZpumOb1BPYx5b3+D2g6RqUbZp46iMrW01kY6/i+CjMPLoOZ1E7EtLDLMRNUqalvFsTs9WuSGQeDaVb7YA4luVZJxbTnSzHTyhhszNnxWOV4H9Y3UdXidp7+pp52Mt9ZH0wzvh4zaar/Lsb6waZhLdu/JXFquPYGXmYmUKhwevize54cXl+YN99FWAU5ytP8DaatnoaZeyvW0j3ttAbcGWvl34r1172DWQ529eOjMZP2Gx4+icKUWwdjLdEJVeThJyXC98OGLjSbzaHE+YIJ0JewPt/dsD67galzdqP0yrldsL6sZIjAslif7wSsUi5qbsQE2vGZsDGYheJcapwOCFNKdsS6CyZQYsJhTKk7FV+jjUI9kZjv96QOrRv/PrZO7W+GrQJ9JlYfNDFJttUvWlKulYjIKlgztwvWAb9pC/FOxZrgZ6nqs5lj62KOB4ep6jc58jAKm0X6GBH5IWb2G4pN178YNrbknRzpLIENvB2BFf7Exfde4Ftt4WWLyF6YkHucwlRF0zHTzyf4oouq+rcceRmArZcEVhE/T2HBtE2xSXKXxpSAOcXSaCH97piQ+x3Wcn1fRBZW1c9EZDCmLGyNVYbrYebK67AWRXdszNKsSq+buv62mOBeEmvBverX+TMmXJbAvLKKavYtpD0Yq0SXxUxMn9WQz+80fS8fC2Dmq5mq+o2IrIAJr82wVYP7Yq2GrbGWxu3emv5aVb+o4LrLYa33TzCnmPszx08DXlDVSTnS+q5lISJ7YoK8D9Y3MsvDp2ODwx/LxN0ccztfDRN2/8W8Wl8RkY2xMVrfqOqJmXidVHV2ifwsiSk+K2OC9suW7iEVdyNMCX0P8wR+FfsuOmNmyHexYQxvZeIN83zv4vvp9/ogME5V/5A3H0XytTZwiqpulQq7AlNcumDfzbGq+m6116iatpSIjf7D+i9eo7CSa9G+Ckyz+RHWKrgTM4Usnkkn98zgmOnlFszm+zz2ASTLQv+WHIsIYlr4eEyjXBDT6o/ETF2nYP1CZefXw8yN52BOBcn1H8OcAm7C+nsqWT6hC6aFfU7KeQBfGI0aFkfDWjFnZa51C6bpruNhybx3W2Ha75+pcubwzLX3xVo6y6eu3QcTTEdgrY8zcqTTAas4v9NQaToepuLWHlbxnUnTpc87UkL7pcgSC5gr9+6YZl3VciV+b/0wc/Pt2LCD5fxYJ8xykHdYxhVYSy/tMTvGy9WFmNBqtkqtP88XsT7dVTBLwzmY+fs4P2dZijgkYU42V2PCepdUWUovNJhrfsHMu/kE6wM/F3McuRWrQ56lML5rcCrOiviUbH7uOxT6XHtgyvDUOpTpxTDrxg9SZWDV1PH7K73fev3a/IKN9Es+3EzFsA5mLmrR2wxrrq/vH8pdmPY7CGtx7FhBPjpgDgW3Yy2D7yZH9YLc4qqn2Nilo/zjOt/zJf4RnolV4CVnc6BgOuiFmR+SyUNfoNDRncu8gbUED0jtr4S1zt6lxGzOFb63flgllx4YegFmpj0SM2s2c0fGTGofYy3LqqcYwsyzEzCvy6MwAZVb4Hr89Cwg2Wl7ahHeF1LwdFyYFsyFmKJ1rm9n52W7itRCgBXkYSDWOljY91fDFLkHvRxeQYllbIqk1Q3z2puDmWqPSx3rg1XwcyguaH5NYTmY9De+OuapWGpgfm9MYHyFKXnnYULkYX++46hyTjxseMmTXgb7UZjgeE2sz3j11LmdMWF2NoV1u3bC+lb/glkSJqbLUi0//4aupbmL/SkUcSppq1+7XLS9f5jvf8mBg5j3WtEBi5hWmn2J3TFtfTI2PinXhIuYQFgLs30XG2w5khY8qopUcLtiJr+x2PidZJBf0VnbS6S5MWbm+wifZDN7z2XiLox1zifXTWtjO2M27peobSmMhTEBkf6gh1Kw1d9OicHBmLmr2YS9VebjSOBrrA9nBKa0tGiv9/L3OS3MQFFFflbBWruJwnE9Lcyigbu+U2S+SSpUtjzOOrgjACaU0isIDMb6v4ZSwXgbzKR6GabAPYwpTruljhdTSPpgwmvXVFgn/3XFpvcp2W+ICZBT8NkoMNP+fzBLxfXksG6USbsj1sf0FiaASs59h5mQj/f7P4FCi24DTDGtadYHrAW1GyaYF8Dqr396GV0f68t8gxzDX1rr1y4Xbc+fv5RHMK1sn1R4UsHtTonpWbzgv42Z4G7B+n3WoQq3T6ypPsU/uisxb7RHKVTuG2Na4totpJOdmeB6zHlgTWx8zVjMW7Gce+syft/fCW/M2/EBYLjv553S6bf4vGaYSfSF7IdEZgLQKt/jaf7RZsebDAUeaqWysyhN3ctv9Q98Z8wcMo6cWi3mLHEvZg5LnnlNHdKYsLnEt7ck5a7tYelVpdfBV43FWt5/xxwaunnlty+pAawV5OF24Oe+PQ7r532KGud4w1rjo7wy3Qxr2TyCz6Ze5PwuXp7/ig0tGZQ5fkWSzxLxxZ/BdC9TVwO/riH/62B9sydgjg49MPPwTZhJ8vAycZM5FMdgLblmE9zWkK9dsdbYrzHnnw6YAJyKKRqnUWRcVlv+2u3C7XKzVjDO9+2tMY+3B2k6seM/KDGtCFZxP4k1wXf2SuoC4H3MLHBp3gKEaYXn+HayPssZWKU+xMNbnA3cr/+Mf8TrAvenjvXBBFTJKYf8Q77DK5f7sZVgR/uxHbBW2fCc97QUtpjgbr5/DU1nOl+iXF5yXiOZoHRJ/5B+j7UGVsQ8uJ4gh3m0ymufjGm0y2D9FHekji2C9SWWnAHbK4BlKUwFtLVXlmmPqmrXZloIU0h+j5mUniM1ywlWsb/o2x39Xq7B11qiUPHf7WV8AhUufY45q7yQ+ZYOxpS5dzx/lZhFf4Epa8P9GznEy3o/P34+LQxyxhxBzsEEwW88bDH/zrplzl2IzIrZmMv8s8Dr1b4jfx8PY0L2PExYjaewCOcONJ/CrFl/JCagD/H8VO0VWyTdtbF+vQmY+Trpl6p51v265K+9M9CmN2udt9n5t47BZj5PCk6zFSgz5+/oH1/ion4eZjP/KeYy3uLIc/9wnqGwzlB64O4oXHjlvKeFvHKYjpmeRlYQdzHMUWRgKmx9zByXzMa9JzlnBMCE4uH8f3tnHi5HWazxX4VAIktI2JIraAKERSIEDCBCBI2ssgkaUISwKEi4ArkgCErgilwQTdgCYZFLiEIACTsGw5IEuSBhEQTDZkAQkYAG2VH0Uv7xVjudycycmTlnps9Jvvd55jlnuqe/ru7p+eqrqreqtAKbDcwr2//vagFNfn/DkbVwFsrXWjEmoLvQ5DoT5bC06vn5bHw/P0bKvKEadiHr88jaPTzkPwZZMeO6SMa94zm+F1lTH4ntt+TlRe6rXVHc6VKiyC9yc61CAwSZ3JiHIRfbWUQSeG7fasiVVJd7CimHD5Bb93oU1B8dv72JHRy7mBJB5KSrUSznecoaPMZnzqMUnxtAqTzUkSjm3PACglJ7jy1z29ZHFvSVVHZV7o/iYZdn31/Z/tOoMwG6A9nWKnu/LZoHT0aKdUhXPJOdlrNoAdp2oZrgFlJhJY8m+kuQL7bDVhExWZ2DTPinKeVf1Bu3WTZ+fPm+QRlRYm3kL1+jjnEOR1Ut+sTkMgGtoE+p5weFVk5j4/8PsagraxY5C7PBez0UrczuQe6NPoiW/ctOfocrI2vxhJhwjo3vrj+yRGtW4+jEeXtTKqH0Hyj+dFFMal+jQs5cjftyFbKYr4hJaP+4ln+iOEUz1Qt2JwrUxvuVgEPjHCciC//nVY6dHTKdjwg2HdYa7ECWfnHeDwjSQmw/Cri1gXHWQvl905AbMksp2D6ut2ZMi2BOVti2D3BVhc8PR7G0zO0/mVIZp95xTXM6Om+FcUcS3XFZtFyaocXEuRWOeQyVqPoesgBPLts/G9irk9/TiShF5V4Ue5sbv6fbUUz5A+pgqLbjVbgAbbtQkRpmIBfBeCpYB/VMcvFwLY8m4beBy2N7oy6AY2Ji+BiLWlLbEG6ZDo4/PiaXNcu2b4EsmWep7eZbKx7EiWXbM1fUD6izQ2p8fiiKax1JKcayDZrIb0ALhIaC8GXjl1dl3xEpq6kx8TS88m/g3GehRclquW2ro+Tm85Cy6bB1Shy3Sci9OVImI9Gk+yhVepV1MN7qMbnuS5AfkIXcG1nsJ6M0goyhuVXu2F2QFbospQD9tTTYOgW5wa8kt+pHk/7ceA4PQAuWumv05cb5HFoQnE1Z/UoWV0LLogl39dy2SjXwKllatxC1LuP7uKds/2Y01ytqVcQkzAgPvSmVTdsYWZf5epYnknP9IWLVz5DiOAEtJJruXJ0b9yDkfXkJLbSGISt8D5SEfxxd6FLslKxFC9CWi5Qr7q6YFHZDAchLkHui6dU3UjRTUXykXmLBckRuDHK1XIziWzsgF9b9VMk8z40xCFVNyFcoz+j0vZBlsQ8dtNFAiuUOFFM7sGzfTeRaWNdxH7K41p1ohXZC7nq/QgetKjoYfzhaYIxHCuO7aHV9drxepsleS3WcewPkms2U97IohrA7iu0MRUSVqs8RojzvSjAQY3KajSbUpiqL58aeQq7+XjzjM1DcNKuCPyT7iyy2u+KZnUEuhkqTMUNkZZyZe59n9O2FXFeX1jlWpTYZvZHFOQXFtXar9HtDyvInyBoYW7av6rOBXHsz4jp2QukSO+f270ATZBxKyuhMZIUNLdt/PotamwNRm5eL4xrzCnlHtBDYhwouwAbl6pfd6/jtPobmxLq6GrT7VbgAbblItQfIfO69kE94/5jgJtEknRRRWa+iBkuo7POHx4N5L5p4+yFFOTV+JLdQBz0aTdBZW+e+ZfvWpkE2Tkyg89FkvDby38+u89hqca15SAH2RxNz00VckVL6gFJi5kTk078GrbLvoY5K402e+zSUiQ+qMDAxftRPhTz9yr+DCmMchlbTk1Hc7FCkMC5Hq9asqHBD7D5KRJ58CaRJcY7D0IReKabxHVS7bmEX3J+tgbm59yMoxZHyVfjrWkAgRTQLrfTHsmgrjWWRS2qXKsf2QhPv7vFs3EquoWFH9xeRjO5CCfUbUGpLM5PGqfibIbd7RoKaiBZvF6JF85nIOsor9MviGTkkvseTkYJsOl2jglxrx2/pjNy2LO/v15SVgeoOr8IFKOzCpWBGIBdH03kz8cPpcAWCJvOsBMrhyF03KmTICBR1uawQk+1mFnUTZj+okci91rBSCJlei4e4XkbfFKrHte6kk71tcmN9CgW9byZX840W97dBK+sbkXv03pg8Phn7LqODBQFaDK2DyAjDUVxlNlJaWeymKTIJUpB3kIsjkas1Gfcqa7y5M3LFHoUs8f7I+n2VaBvfpAyj4jp6odX/9JiIx8T3v1d8rqY7nFJ9vruBP1Oir/8f8hpMibErVqmg5OrM+latg2KHMxBhpSJTFrHZxlKylFdGymUOspBPAW5s4r7cHd99vh/UumhBeg5aZI3I7RvCosp+FLK0z0X5eA0nVdeQbeO4vpdYtF/Y5wjXcSt/Uw3LW7QALb04sc1eoJTX9AU0iZeb3V22UqkhS34y/wKKZ01EbKWZ1M96MqQMbkAuy43L9l8HHN0JOZenfjdfR3GtM2ggrlXnOb+N4hyL5b606HvrHed6GMX6VqZEcplDDYZffPZZSvGgfIPB4SgGcCadqBgQ92M8ZeSNmHDuiP8HIatvckzYUym5fLZDi6fnaDCuh6jLG8VzOBF4KybUgbH/eBpgqmb3CMVlMvbsekiRfgZZtZWIT6NQuaFr0QLg8pDpCuQ6+4AKSfFxX+blf0PxfRsiIv047kvFItM1ruEIykgi1EHnZvGcx5VQKOAHIUtTVS5y4+3IoukOX0Tz4wPUWey3iFfhArT04irnNU1ELL4r0aq4U2ymOuXIJvOsRMsV5FyEIddnGhzzo0gJTEIsoL2Q6+j+Nt/jLolrVRl7PSoEq+PHe1ZMige06ToHsGgZpq8CMzs4ZhIlV+Fw5JbsEoIHivP1QXGk2xELbiQiZAxDrptsop9CKR9q3ZjMDy4bb7sGz983JrchKGn7i5RZ3yi+2lCMKxTEl5ErbF9kCdW09BA1/XHkJvw8chVuiVyDY5ByW8xFiFzF4+P/NeK89yELNLtfGzbx3ZxOWCOUqn9kcegDkXXekesxX8ZpCF1g3SAX8AK02BqS234KUvI3U6POY1GvwgVo+QV2QV5TF8kxFPm73wFeKNs3kwbym3LHDUCB1B8it8hYqmTgt+H6mo5rVRlvDdTb6KmYDE9Ci409kJLqg1bCXV6uBVmTY5GSHExZLgvKyH+AGs0sUUzjFYL1hxZF+cTmAVQoRVSnfMNRLPSCuM+9EfPrDrQwuDk7F6UFUj5n6QKidBdNxgrjmbugyr5+iP16TZ1jZZbpwNy2kWiB+VC8/3ch3ipjDEJMy1tRzK9mKgmlunj/Fe/Po1RhYVe0kFyMxNHBmBl56cCQI1NQ+a7Y46mzcgUtUhbIkn49rjXLBetPLobYnV6FC9CWi+xkXlMXyzIqZJgbk+Bm5KpE9PQXTcS1aox1akx2u6BV9TEx7hUo4bhVlSWOj/PMRxbbbShG8mVkMaxOB3RqxOS7IsY6B3iwbP8NNGllohprI1A8JatyP4hSXHKFss9n1u5LcT/vze1rJna5Pmp5cUr+vLHPkBIdR4VE1SrjnRHXMRWVIuodSuQgFAesm82G8qiuQ8p6H2osBJC1NQNZuE8AW+f2zaHBDtK5+788IkGNK9uf9cQa0orntoZcvcre/yie5+sRSeTAdsrTsPxFC9CGL6hL8ppaIFeXTebd7UUDca0OxtkwFMT34v2xKGdkTeS2aknZFkqVLH4UyqYfil3chxJvX6BGHDMm7uVQntIRoZCmUmKYbkGTic3l50UxpXEoDnMINSrVI2LD4yjGM7gT92caUrwXI4vhq+RyyOIzdRFaUKzpV4iR93XkguuX2z8eKdhKuU17oBys1ZD7O58suyfKA1qsskTuM4YYmzuxaBv3HWiubuFRIe8ARE54GDFBD0KW2nRy7WXa9UILvKy9x3ByIQHkafoTDTRpbfdrqWp6aGbHoC9pPPCiF3zxZrY8Ytf8uEg5ujOiUd8EREAYg2J3zzfTtrvB826GLLdp7n6bmT2GJrwHzGygu79S49hTkZL6mbv/2szWR6v6gahEzlhUhPf6BmX6FIqp3osU6buo4PGmKBdpf6TEv1Hr3pjZtxHh4gFUC7Fic78qx45GxJyR8X5fZP0sQIryYW+sOeLjMd6seH8JUu5vI1frQ8B0d7+77LgPo8XC+8gaeAQtauai+7MQuZ57ufvf6pTF4pw3ItfXbQ1cR19kZQ9HhJlr3f3OuD8jUNX7uV7W/LHVMLMVUMrBisgzcBBwtrtfkW9DX96SvjthaVNSfVEQeY67X1y0PAm1kXVkNbNPI6vmGXcf08LzrQm87dEJ18z2BL6FJs1Z7n6omS3n7u9XOd5Q4HlXtJL+MFJKN6IJdRQK8i/n7gc3Id+x6D48iVbtWyLCylZoUl8PVSuYWsdYKyBldlaDMjyLFOzV2ULBzJZF1tzOyJV9onfQTTju1SqIXPE3FCO73cxmo+obc1HcZAN3P7fKGLuje3AHil1uieJxk5CLeIK7X9LAtfVBCn8zd7+o3uPKruljKHdscxR/nurujzU6VlfBzFZENT13RFb31oj5eL/nOmy3etHXGSxVSgogflAruPvrRcuSUD/MbBdkUU0AftrI6r+Bc/w3Yq3NRAsZDwV5FvLbP5FvZd7BWP1Q8H9kbHoCseqyjrl1Wxtl424U8vRFzME5sb1qu/OugpkdifLe9on3WXflf8b7tYEvuvuEOsbKtz//OopL/RX4k7t/pk55VkFekXXcfc/4/ga5++ENX1wV2Ro4Jt/i/kMo1rw1it+9gZLvn6kxRJfDzMageOS57r7QzNZAC6WtkOKah2o6LmynXI1iqVNSCd0XMem8nlcCZT/+g1Gso+FVbgfnzVtAH0e07ucRxfxxMzsOxcNGu/s9NcY5ELESH0aT0ywU71gFTVrvAt9x9+e7QOavh0zzkWXT0tW6ma2MrJXLUDmvV9z9ndi3DOD1KO/ceN9B9/x2d58b2/4HWWRnI2p4xcnJzJZ393dz73+I2JSbIXbrG/UuJjqLsuezF7oPmfIdgMhan0ALqxdaLU9Orr4oMfcQd38wtq2EymL1Qm6/TwCntlOuZpCUVEK3gJltiCanw4CXKimqcFF5foJqgRyZBbRNbJrn7tNCKdxR7QdtZoNRfAhk7b0VY8xHq9c3CUq7u7/doEybIhfhA+WrfDP7Lkp+Pdrd/7eRcRuU4XxEWHkOEWPuQS6553KTcr1W5oaoxt7o8vsZ9/Fi5C4bnCnC3P6jkRvtOrSgcTMbiNygH3L30Z270sYQinUYqhryYmzLKrD/v5l9JeSsO77VRXKdjpLHj4jF3+dRLHQd4EJ3P9XMhrn7vHbK1QySkkroFjCz6cCv3f30eN8f5W783d1fbvG5a1lAWdD7THd/vINxBqNCnTuh1vAzY/uqKO6yjLu/2aBsawIvIuXwN0RtXhmtkmfGtvcR07ElLmwzWwv1F9s43h+KcsX+hKjaj7r7ggbGm45ifJNzC5AsvjXERYwZ6u7zy44bhHINv5x9F7GocORGnYmYgsdVixt2NeL8ZyJG4OWokPLfY996IdMW7XapmdlhiHF5uplNRAuM+xEb80IUj3yunTI1i6SkEgqHmW2Ngtxbx/tdUHHNvyC69AR3f7JF567XAvpo+aq+xpi7oeD9QlQt4f5OyvgtxM6aiRKZ10EljqahQP8Z7n5lZ87Rwfl3QpT593LbPorYlkNR/tVkd3+pjrH6ojJl09x9lpkt6+7/yCmr/ZF1dl+FYy9CVvb3c/GVI9F9nk4pB3Japy+6DpjZXkjZvmFmm6C0hYFoQXO1mV2LOvqe1A55ymTbCBFKXkXPzv6oa/J7ZnYjSrS+qt1yNQXvBjz49Fq6X6gG3E3IijkArfZORmytSymVqGlVBv5glHj7Zxatur0qSpytq6lhhXGzXLhf0EROF6VF5Hoo6XRSvB+PWKor04KKG2UyDEGVP2ZRoUgrIgec0uCYJwKX5K8zd613AV+ocExHFSIup876l110X1ZHVuT0vLyIhv4IYmDOb5c8VWTshRiX6+e2ZX2+Cs0Tbeg6ihYgvdLL3UFVEy5HTKgxlKpZj8tPaC2WYTdkVT1EF1WdDiXXdJX93DgroVjNhJAxK+LalskmFMubKNm2U+eMRcHdiITxydz2/ahRSovaFSJ+Sa43VrteqGHgrPhu8i3ij80veNooT8Vq77Fv03i2D2q3XJ15JXdfQuEI1tFyqM7cu+7+u9i+HErMPNoruH9aKM/xqBZew8muXSjDBohluBB42d3/YmbbICX1nLt/tQ0y7IysOENJwv9AlTO2QvXnJndi7CEoCXgkqrryAnIdnuBV3KPBwhyG4ivPu/vTsX2HkOfTzcrTCMxsHKJw/9Td3w5iwjhUPWMWyo36fY0hWiXXfyIr+xlU5aQPqniRJX+/iWqYtsw13AokJZVQGMzsGyj5cTtUNWAGSjI+F88yAAAHE0lEQVT8QzC2jkPB34MKkK2pZNcuOnd/5CLshSo5THP3q2PfpxALchqKA7VEgQZJ4Q5ktbyNYi3fdPe3zGw7ZFH1QW0sOmRbmtkeyD15G1qQLHDFoNZF7t7XgScbmdxDaTVVIaJZVCFvLIMU7YeRR2A91Efrr62Wp0y2ndHi6klEalmA4mSPI/LNILToeq/qIN0QSUklFAIz2wLRkI9HSYX7oioNC9BqsC9ikM32DqoXLGkws0nAH9z9RxGcz8oYLUC5RSOBV939xhbKMAWRJaaEIvkBMMPdp+Q+s52XlSuqMlZ5CaNH0UR+Dypd9FY941QYt1MVIppBFfLGUYjkc0Pcr83c/ZF2yJOTKyOejEG5ft9z93fM7FeIrj8duSN/1k65ugJJSSUUgmAYXe/uP8ltWxux4t509/2sDVUUuhviHjyDKlxMi23Xot5oa6Cg/FbIgmnJSj0o538AznP3cbHtAuRmnJgx8hocs7yEUUaWOQ9R9i9w9/OblLctJX1M1WpOR1Uxzjaz81Ax2d8jMsJXgMO9wTy4LpBrTVRQ92Jk3U5CxI5XgLXdfft2ytPV6FW0AAlLH0xlY15DLgjMrG9MNL9HcQozs1WXNgUVeAcVtt3dzC4yFXTdgFLdtdGoqkLLXEnu/kfEtBxmZi+Z2fdR59aJnRg2i4sc6+6vovyzS9x9nLt/rFkFFfK2ZaUdivlaYAczuwe1BbnQ3U9295+jmOqW7ZClDJuibt/7ufu77v41dL93Q8SOTMH2SCRLKqEQmNl4RI09ILdtGVeW/v2oad8DxUlYLCIRdG9UvmaBu3+2IDl2Q3X1BqKk1IZK6Fg3KmHUFegu5I0Kcu2JmlnejpiFfSg1NzzCu3l9vlpIllRCUbgYGGBmV5rZ9gChoA5DVSaWOgVlZp80s0PM7ATUVHAK6rH0mJndZGo101a4+62uShMTgUfM7Bdm1rueY00ljPYzswExuRPjvIHaVrwR5+gRCgqiMJ/7b919prs/bcIQlMN1ervlMbNR4YW4CdXiWwh8EyWl74oqcXyk3XJ1JZIlldBWBBPK3P2f8eMejUrKrIRiFesiFllh7Q2KgJmdBGyLSCTrINfRdYidZShJdLC7n1mgjHUzHquw4AotYdQKFEHeyJ17f6T0H0RW0wJEPhoGPOXuk8xsrXDf9lgkJZXQNphZf4/6cjnX3gCU8Lo5qkP3YE92TTSDmNDvA4Z7tPAwsxFIQfVB8YY30UK+IcJCUehuJYxajXaRN8rOuSFqaLgBop0/hHLr9o5tNwH79JRnphqSuy+hLQir6TUzmwBy7cWut2KldzeKUS1VCiqwN3BX5CCtGBPew+7+OeCPwAh3f7+nTDYRpH8L5VcBnIRcT3chN+8o4IklRUFB+8gbGYJh+ZSrCehkVHHjTuA01KjzeuChnvLM1EJSUgltgauH0obAJmb2sqnyODkG3y2oPtvSiHuB1YJy/7a7u6kKB6jqxahcTKfbow4W3DrIck5oArHgO9bMsqojMxEbc3t3f8/df+7uX0K5bT0eSUkltA3u/oy774jIAOPN7BEzG2yqgr58JynOPRKhfH6HfouTzezjAF7q3LstysvpaX75B1Gi9mmo+sJ98G8WnLn77CKF6+FYA+VnjTaz+ShH6mngEDO72syGxed6DCGlFlJMKqEwWKlGXn80kd1UsEiFwdQy5HCUS/QamuQ3Bnb3aGHSk1FECaMlGbkKEzuhJOI/onjUwcA57t52JmirkJRUQqEws+VREuKlRctSNIJEsgOwBSp9dDUqTdTWEjutQJEsuKUBZjYUWeN7oFjUnGIl6jokJZWQkNA2FMGCS+jZSEoqISEhIaHbIhEnEhISEhK6LZKSSkhISEjotkhKKiEhISGh2yIpqYSEhISEboukpBISCoaZDYokzGfN7GEzm2Fm25rZ9Ni/qZl9vmg5ExKKQFJSCQkFIpJcbwDmuPu67j4COBGVg/tSfGxTICmphKUSSUklJBSLzwL/yCe4uvtvgBfN7LdmthxwKrCvmT1qZvua2e/MbHVQ5QEzm5+9T0hY0pCUVEJCsfg48HC1ndFr6WTgGnff1N2vAa4AsuKi2wO/cfc/t1zShIQCkJRUQkLPw2XAmPj/ENTBNyFhiURSUgkJxWIeMKKRA9z9ReAVMxsFbAmkYq0JSyySkkpIKBazgD5mdli2wcw2AT6S+8xbwEplx12K3H7X5hpIJiQscUhKKiGhQESx1b2A7YOCPg84A1iQ+9hsYKOMOBHbbkZtPZKrL2GJRiowm5DQA2FmmwNnu/uni5YlIaGV6F20AAkJCY3BzE4AxlJi+CUkLLFIllRCQkJCQrdFikklJCQkJHRbJCWVkJCQkNBtkZRUQkJCQkK3RVJSCQkJCQndFklJJSQkJCR0WyQllZCQkJDQbfEvzsRqrJ2zIHs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7" name="AutoShape 6" descr="data:image/png;base64,iVBORw0KGgoAAAANSUhEUgAAAakAAAFdCAYAAAC5L5JUAAAABHNCSVQICAgIfAhkiAAAAAlwSFlzAAALEgAACxIB0t1+/AAAADh0RVh0U29mdHdhcmUAbWF0cGxvdGxpYiB2ZXJzaW9uMy4yLjIsIGh0dHA6Ly9tYXRwbG90bGliLm9yZy+WH4yJAAAgAElEQVR4nOydd7wVxfXAv4cmqCgioFIEC7FGo6JiL1iwROzRWLDF2HsiagxqxN6NkiiCPahoFFuwoSaxgb1HLIkYjcQef9GInN8f56x3375779tb3nsXOd/P537u7uzO7Ozu7JwzZ87MiKoSBEEQBI1Ih/bOQBAEQRCUIoRUEARB0LCEkAqCIAgalhBSQRAEQcMSQioIgiBoWEJIBUEQBA1LCKkgaAVE5GoROb2dri0iMkFEPhGRp1oh/VNE5Pp6pxsExQghFcwTiMg7IvKhiCyQCjtARB5ux2y1FusDmwP9VXWtYieIyBIicpWIvC8iX4jIayJyavr5BEEjEEIqmJfoCBzZ3pmoFBHpWGGUgcA7qvplifR6Ao8D3YB1VLU7JtR6AMvUktcgqDchpIJ5iXOB40SkR/aAiAwSERWRTqmwh0XkAN/eR0T+KiIXisinIvKWiKzr4e96K21kJtleInK/t1QeEZGBqbSX92Mfi8jrIrJr6tjVIjJWRO4RkS+BTYrkt6+ITPb4M0TkZx6+PzAOWEdE/iMipxZ5DscAXwB7quo7AKr6rqoeqaoveDoX+319LiJPi8gGmTS6ishNfm/PiMiqqbwdLyLv+bHXRWRYsZcRBHkIIRXMS0wHHgaOqzL+2sALwKLAjcBEYE1gWWBP4LcismDq/D2A3wC9gOeAGwDcpHa/p9EH2A24XERWTMX9KTAG6A78pUheJgIzgb7AzsAZIrKpql4FHAQ8rqoLquroInE3A25T1Tll7nUa8COgp+fzFhHpmjo+Argldfx2EeksIssBhwFregttS+CdMtcJgrKEkArmNX4NHC4ivauI+7aqTlDVb4GbgAHAaar6tareB/wPE1gJd6vqo6r6NXAS1roZAGyLmeMmqOpsVX0WuBXYJRX3DlX9q6rOUdWv0pnwNNYDjlfVr1T1Oaz1tHfO+1gUeL/cCap6vap+5Pk7H5gPWC51ytOqOklVvwEuALoCQ4Fv/dwVRaSzqr6jqm/mzFcQNCOEVDBPoaovAXcBo6qI/q/U9n89vWxYuiX1buq6/wE+xlo+A4G13Wz4qYh8irW6Fi8Wtwh9gY9V9YtU2N+Bfjnv4yNgiXIniMhxIvKqiHzm+VsYaxE2y5+3yGYCfVV1BnAUcArwoYhMFJG+OfMVBM0IIRXMi4wGfkbTSj1xMpg/FZYWGtUwINlwM2BP4J9YBf+IqvZI/RZU1YNTccstT/BPoKeIdE+FLQm8lzNfDwA7iEjR79/7n34J7Aosoqo9gM8AKXFvHYD+ni9U9UZVXR8TxgqcnTNfQdCMEFLBPIdr+zcBR6TCZmGV/J4i0lFE9qN2T7etRWR9EemC9U09oarvYi25H4jIXt6P01lE1hSRFXLm/13gMeBMEekqIqsA+wN5xy5dACwEXJM4c4hIPxG5wNPqDswGZgGdROTXfn6aNURkR3c0OQr4GnhCRJYTkU1FZD7gK6x1Wa7vKwjKEkIqmFc5DciOCfoZ8AvMHLYSJghq4Uas1fYxsAbmXIGb6bbAHCb+CXyAtTbmqyDt3YFBHv+PwGhVfSBPRFX9GFgX+AZ4UkS+AB7EWkszgCnAn4C/YWbEr2hufrwD+AnwCbAXsKP3T80HnAX82++rD3BCBfcVBE2QWPQwCIIgaFSiJRUEQRA0LCGkgiAIgoYlhFQQBEHQsISQCoIgCBqWEFJBEARBw9Kp5VPmDXr16qWDBg1q72wEQRDMVTz99NP/VtVqphnLRQgpZ9CgQUyfPr29sxEEQTBXISJ/b830w9wXBEEQNCwhpIIgCIKGJYRUEARB0LCEkAqCIAgallYTUiIy3pfUfikV1tOXzH7D/xfxcBGRS3wZ7BdEZPVUnJF+/hvp5blFZA0RedHjXCIiUu4aQRAEwdxHa7akrgaGZ8JGAQ+q6mBs1uVk4bmtgMH+OxAYCyZwsFmk1wbWAkanhM5YbNbqJN7wFq4RBEEQzGW0mpBS1UexJQrSjACu8e1rgO1T4deq8QTQQ0SWALYE7lfVj1X1E+B+YLgfW0hVn1Cbxv3aTFrFrhEEQRDMZbR1n9Riqvq+b38ALObb/Wi6Xs1MDysXPrNIeLlrBEEQBHMZ7TaYV1VVRFp1MauWriEiB2LmRZZccsnWzEoQlGXbW8dXFe+unfarc06CoLFo65bUv9xUh/9/6OHvAQNS5/X3sHLh/YuEl7tGM1T1ClUdoqpDevdutVk9giAIgippayE1GUg89EZiS1An4Xu7l99Q4DM32U0BthCRRdxhYgtgih/7XESGulff3pm0il0jCIIgmMtoNXOfiPwB2BjoJSIzMS+9s4CbRWR/4O/Arn76PcDWwAzg/4B9AVT1YxH5DTDNzztNVRNnjEMwD8JuwL3+o8w1giAIgrmMVhNSqrp7iUPDipyrwKEl0hkPNDPYq+p0YOUi4R8Vu0YQBEEw9xEzTgRBEAQNSwipIAiCoGEJIRUEQRA0LCGkgiAIgoYlhFQQBEHQsISQCoIgCBqWEFJBEARBwxJCKgiCIGhYQkgFQRAEDUsIqSAIgqBhCSEVBEEQNCwhpIIgCIKGJYRUEARB0LCEkAqCIAgalhBSQRAEQcMSQioIgiBoWEJIBUEQBA1LCKkgCIKgYQkhFQRBEDQsIaSCIAiChiWEVBAEQdCwhJAKgiAIGpYQUkEQBEHDEkIqCIIgaFhCSAVBEAQNSwipIAiCoGEJIRUEQRA0LCGkgiAIgoYlhFQQBEHQsISQCoIgCBqWEFJBEARBwxJCKgiCIGhYQkgFQRAEDUu7CCkROVpEXhaRl0TkDyLSVUSWEpEnRWSGiNwkIl383Pl8f4YfH5RK5wQPf11EtkyFD/ewGSIyqu3vMAiCIKgHbS6kRKQfcAQwRFVXBjoCuwFnAxeq6rLAJ8D+HmV/4BMPv9DPQ0RW9HgrAcOBy0Wko4h0BC4DtgJWBHb3c4MgCIK5jPYy93UCuolIJ2B+4H1gU2CSH78G2N63R/g+fnyYiIiHT1TVr1X1bWAGsJb/ZqjqW6r6P2CinxsEQRDMZbS5kFLV94DzgH9gwukz4GngU1Wd7afNBPr5dj/gXY87289fNB2eiVMqvBkicqCITBeR6bNmzar95oIgCIK60h7mvkWwls1SQF9gAcxc1+ao6hWqOkRVh/Tu3bs9shAEQRCUoT3MfZsBb6vqLFX9BrgNWA/o4eY/gP7Ae779HjAAwI8vDHyUDs/EKRUeBEEQzGW0h5D6BzBUROb3vqVhwCvAVGBnP2ckcIdvT/Z9/PhDqqoevpt7/y0FDAaeAqYBg91bsAvmXDG5De4rCIIgqDOdWj6lvqjqkyIyCXgGmA08C1wB3A1MFJHTPewqj3IVcJ2IzAA+xoQOqvqyiNyMCbjZwKGq+i2AiBwGTME8B8er6sttdX9BEARB/WhzIQWgqqOB0ZngtzDPvOy5XwG7lEhnDDCmSPg9wD215zQIgiBoT2LGiSAIgqBhCSEVBEEQNCwhpIIgCIKGJYRUEARB0LCEkAqCIAgalhBSQRAEQcMSQioIgiBoWEJIBUEQBA1LCKkgCIKgYQkhFQRBEDQsIaSCIAiChiWEVBAEQdCwhJAKgiAIGpYQUkEQBEHDEkIqCIIgaFhCSAVBEAQNSwipIAiCoGEJIRUEQRA0LCGkgiAIgoYlhFQQBEHQsISQCoIgCBqWEFJBEARBwxJCKgiCIGhYQkgFQRAEDUsIqSAIgqBhCSEVBEEQNCwhpIIgCIKGJYRUEARB0LCEkAqCIAgalhBSQRAEQcMSQioIgiBoWEJIBUEQBA1LuwgpEekhIpNE5DUReVVE1hGRniJyv4i84f+L+LkiIpeIyAwReUFEVk+lM9LPf0NERqbC1xCRFz3OJSIi7XGfQRAEQW20V0vqYuBPqro8sCrwKjAKeFBVBwMP+j7AVsBg/x0IjAUQkZ7AaGBtYC1gdCLY/JyfpeINb4N7CoIgCOpMmwspEVkY2BC4CkBV/6eqnwIjgGv8tGuA7X17BHCtGk8APURkCWBL4H5V/VhVPwHuB4b7sYVU9QlVVeDaVFpBEATBXER7tKSWAmYBE0TkWREZJyILAIup6vt+zgfAYr7dD3g3FX+mh5ULn1kkPAiCIJjLaA8h1QlYHRirqqsBX1Iw7QHgLSBt7YyIyIEiMl1Eps+aNau1LxcEQRBUSHsIqZnATFV90vcnYULrX26qw/8/9OPvAQNS8ft7WLnw/kXCm6GqV6jqEFUd0rt375puKgiCIKg/bS6kVPUD4F0RWc6DhgGvAJOBxENvJHCHb08G9nYvv6HAZ24WnAJsISKLuMPEFsAUP/a5iAx1r769U2kFQRAEcxGd2um6hwM3iEgX4C1gX0xg3iwi+wN/B3b1c+8BtgZmAP/n56KqH4vIb4Bpft5pqvqxbx8CXA10A+71XxAEQTCXkUtIiciDqjqspbC8qOpzwJAih5ql5/1Th5ZIZzwwvkj4dGDlavIWBEEQNA5lhZSIdAXmB3q5SS0ZFLsQ4TEXBEEQtDIttaR+DhwF9AWepiCkPgd+24r5CoIgCILyQkpVLwYuFpHDVfXSNspTUEceHLdN1XGHHXB3HXMSBEFQObn6pFT1UhFZFxiUjqOq17ZSvoIgCIIgt+PEdcAywHPAtx6cTDkUBEEQBK1CXhf0IcCK7mkXBEEQBG1C3sG8LwGLt2ZGgiAIgiBL3pZUL+AVEXkK+DoJVNXtWiVXQRAEQUB+IXVKa2YiCIIgCIqR17vvkdbOSBAEQRBkyevd9wWFpTO6AJ2BL1V1odbKWBAEQRDkbUl1T7Z9ZvERwNDWylQQBEEQQBVLdfgy7rdjy7cHQRAEQauR19y3Y2q3AzZu6qtWyVEQBEEQOHm9+36c2p4NvIOZ/IIgCIKg1cjbJ7Vva2ckCIIgCLLk6pMSkf4i8kcR+dB/t4pI/9bOXBAEQTBvk9dxYgIwGVtXqi9wp4cFQRAEQauRV0j1VtUJqjrbf1cDvVsxX0EQBEGQW0h9JCJ7ikhH/+0JfNSaGQuCIAiCvN59+wGXAhdiM088BuzTSnkKgrIcN2l4VfHO2/lPdc5JEAStTV4hdRowUlU/ARCRnsB5mPAKgiAIglYhr7lvlURAAajqx8BqrZOlIAiCIDDyCqkOIrJIsuMtqbytsCAIgiCoiryC5nzgcRG5xfd3Aca0TpaCIAiCwMg748S1IjId2NSDdlTVV1ovW0EQBEFQgcnOhVIIpiAIgqDNqHipjiAIgiBoK0JIBUEQBA1LeOgFQRDMw3x46f1Vxetz+OZ1zklxoiUVBEEQNCwhpIIgCIKGJYRUEARB0LC0m5Dy2dSfFZG7fH8pEXlSRGaIyE0i0sXD5/P9GX58UCqNEzz8dRHZMhU+3MNmiMiotr63IAiCoD60Z0vqSODV1P7ZwIWquizwCbC/h+8PfOLhF/p5iMiKwG7ASsBw4PJkKRHgMmArYEVgdz83CIIgmMtoFyHlS89vA4zzfcFms5jkp1wDbO/bI3wfPz7Mzx8BTFTVr1X1bWAGsJb/ZqjqW6r6P2CinxsEQRDMZbRXS+oi4JfAHN9fFPhUVWf7/kygn2/3A94F8OOf+fnfhWfilApvhogcKCLTRWT6rFmzar2nIAiCoM60uZASkW2BD1X16ba+dhZVvUJVh6jqkN69e7d3doIgCIIM7TGYdz1gOxHZGugKLARcDPQQkU7eWuoPvOfnvwcMAGaKSCdgYWzp+iQ8IR2nVHgQBEEwF9HmLSlVPUFV+6vqIMzx4SFV3QOYCuzsp40E7vDtyb6PH39IVdXDd3Pvv6WAwcBTwDRgsHsLdvFrTG6DWwuCIAjqTCNNi3Q8MFFETgeeBa7y8KuA60RkBvAxJnRQ1ZdF5GZsZvbZwKGq+i2AiBwGTAE6AuNV9eU2vZMgCIKgLrSrkFLVh4GHffstzDMve85X2CKLxeKPocjii6p6D3BPHbMaBEEQtAMx40QQBEHQsISQCoIgCBqWEFJBEARBwxJCKgiCIGhYQkgFQRAEDUsIqSAIgqBhCSEVBEEQNCwhpIIgCIKGJYRUEARB0LCEkAqCIAgalhBSQRAEQcMSQioIgiBoWEJIBUEQBA1LCKkgCIKgYQkhFQRBEDQsIaSCIAiChqWRVuYNMrx8+XZVxVvpkMl1zkkQBEH7EC2pIAiCoGEJIRUEQRA0LCGkgiAIgoYlhFQQBEHQsISQCoIgCBqWEFJBEARBwxJCKgiCIGhYQkgFQRAEDUsIqSAIgqBhCSEVBEEQNCwhpIIgCIKGJYRUEARB0LCEkAqCIAgalhBSQRAEQcMSQioIgiBoWNpcSInIABGZKiKviMjLInKkh/cUkftF5A3/X8TDRUQuEZEZIvKCiKyeSmukn/+GiIxMha8hIi96nEtERNr6PoMgCILaaY+W1GzgWFVdERgKHCoiKwKjgAdVdTDwoO8DbAUM9t+BwFgwoQaMBtYG1gJGJ4LNz/lZKt7wNrivIAiCoM60uZBS1fdV9Rnf/gJ4FegHjACu8dOuAbb37RHAtWo8AfQQkSWALYH7VfVjVf0EuB8Y7scWUtUnVFWBa1NpBUEQBHMR7bp8vIgMAlYDngQWU9X3/dAHwGK+3Q94NxVtpoeVC59ZJDwIgnmU22/5d1Xxtt+lV51zElRKuzlOiMiCwK3AUar6efqYt4C0DfJwoIhMF5Hps2bNau3LBUEQBBXSLkJKRDpjAuoGVb3Ng//lpjr8/0MPfw8YkIre38PKhfcvEt4MVb1CVYeo6pDevXvXdlNBEARB3WkP7z4BrgJeVdULUocmA4mH3kjgjlT43u7lNxT4zM2CU4AtRGQRd5jYApjixz4XkaF+rb1TaQVBEARzEe3RJ7UesBfwoog852EnAmcBN4vI/sDfgV392D3A1sAM4P+AfQFU9WMR+Q0wzc87TVU/9u1DgKuBbsC9/guCIAjmMtpcSKnqX4BS45aGFTlfgUNLpDUeGF8kfDqwcg3ZDIIgCBqAmHEiCIIgaFhCSAVBEAQNSwipIAiCoGEJIRUEQRA0LCGkgiAIgoYlhFQQBEHQsISQCoIgCBqWEFJBEARBwxJCKgiCIGhYQkgFQRAEDUsIqSAIgqBhCSEVBEEQNCwhpIIgCIKGJYRUEARB0LCEkAqCIAgalhBSQRAEQcMSQioIgiBoWEJIBUEQBA1LCKkgCIKgYenU3hkIgiCY15h53gdVxet/3OJ1zknjE0IqCIIgJ09N+LCqeGvt26fOOZl3CCGVYdbY66uK1/vgPeuckyAIgiCEVJCLiRO2rCrebvtOqXNOgiCYlwghFcyzbHX74VXFu3f7S+uckyAIShHefUEQBEHDEkIqCIIgaFjC3NcKfDD21KriLX7w6DrnJAiCYO4mWlJBEARBwxItqaBNufSG6rwED98jvATzsO0tk6qKd9cuO9c5J0FQH6IlFQRBEDQs0ZIKghrZ5rbzq4p3947H1jknQfD9I4RUEAQNzZg/vl9VvJN2WKLOOQnagxBSQRA0YftJD1Qd9/adN6tjToJy/OvC56qKt9jRP6pzTlqX722flIgMF5HXRWSGiIxq7/wEQRAElfO9bEmJSEfgMmBzYCYwTUQmq+or7ZuzIJh32OXWF6qKd8tOq9Q5J8HczPe1JbUWMENV31LV/wETgRHtnKcgCIKgQkRV2zsPdUdEdgaGq+oBvr8XsLaqHpY570DgQN9dDni9haR7Af+uMXv1SOP7mJd6pdNIealXOpGX1k2nkfJSr3TaMi8DVbV3Ha5VlO+luS8vqnoFcEXe80VkuqoOqeWa9Ujj+5iXeqXTSHmpVzqRl9ZNp5HyUq90GikvtfJ9Nfe9BwxI7ff3sCAIgmAu4vsqpKYBg0VkKRHpAuwGTG7nPAVBEAQV8r0096nqbBE5DJgCdATGq+rLdUg6t2mwldOoVzqNlJd6pdNIealXOpGX1k2nkfJSr3QaKS818b10nAiCIAi+H3xfzX1BME8jItLeeQiCehBCqkGJSiaoBW0QE0mU48an0d9RCKlWQkSqerY+dqsulUyjFD4RWbm98zCvICIDROSWVkr7lyKyj2+XLd8i0ldEOjSKsCyFiHRolO+kFkTk1yKyq2/nuh8ROVdEurbmO/LnW5OcCSFVZ0SkG4CqzkmFtficxegFHCoiG9cjL+nC51NFtbngEpEBwBQRWbMe1xeR+URkYRFZWkTq6viT5C15X8XeW2s+PxE5UkR+VeM1/gf0EJE1PM165vcNYDVoWr5L8ABwRz0qqTSpdyR1KEtdVXVO5juR9H+ONEqWlbxx68RbwKqQT8EVkV8CxwJb1DEP2Wv0Bs4A1hWRrtWmE0KqjojITsAEEblQRDYSkfVFpL+qzkmERCnU+Dc25+BhtRZgETleRFYTkY1FpJOqfisi0taaraq+C1wEbO37zSqEvLjH5pXAM8CJwDUism39csuinsc56f/U9UVVtc6VS5J2B2zGk5WAO0Vk+2rSUdV/YcMtfur7WkdB9QSwmogcCgXFJ4uI7AJ8A8wGls0h0HIhIksB3UWkl38vtZSlHwG3i8gvRGQbEdkx/V7LfScisqZ/253LlZUi8dYTkR+JyPIisni9novzGLCxiOzg1ypZRkWkP/AT4HTgYBFZoN4Kn3MWoMBrqvpVtYmEd18dEZETgMOAh4HewLPArsAjWAXUAxhV6gPwgrIQcDVwPvAm8E9gEPbB/1tV/y9HPrYE7gX+ALwP7Axcg2nZb2PjyD5V1VktpDMM+Ah4WVW/SYV3cMHbXVW/yJGfAcBtwD7AG6r6v1QaHVX125xp3A/sCPwXe75rABsCN6vqH1tKI8c1/ggsiT3/HwCPA3/BhjFsBXQHzlfV2X5+B+wb+lZEBgMzVfW/VVw3EX4dgQWAXYDtgC+Bs1X1+ZzpdFPV/4rI8sClwFhVvS17nSry1zWpZERkLWAPVT0ydbxDxnLwOHAQsBnQR1WPr/SaRfKwBlZuxwF9gM+AW7F3MwWrDP+Xpyx5eodhytNrmFAfCKwHPOinvApcmE3Py+HfsZbLN8DdWLmYjn33PVR1WolrPgwsD1wObIspW9Ow93wPsJCqzsyT/1SaXYDZ/i3thn0To5J8Z9+Nh00AnlfVi0TkduB0VZ2efIsi8gNs7tOqhaiIrAdcrqqrpsKSct4d6Kiqn+ZJ63s5TqodOQsrsG+r6pUAYqa7LsC/gC7FKgkRWQIr4E9jmvR/gKnYx5PMKTgQGAa0KKSwD+YGYGlgDHA2VvEuAXwFfAHsWS4BEekB/Aybt+thEZmmqn8H0xpFZHXgUhHZKKm0M/E7Y62e9/26X2KVymMisjjwuYj0BEb6OS1xInCDFmayf1tEXseexyEiMjVvoS9xvwsCn2OVSKJg/AQ4DauUlgbeAVYXketV9c7kIxaRZbF3tTYmQCtlaRH5CpgPUwomYpXXhsBvReRu4LJyCoGI/BzY3IXl/cCPgB1EZH7gr6r6dg2t6JNEZHPgFawSHCQiiwITVPXBjID6NfC6qj4vIvMBN3ulOMPHL/4M+EJVJ1aYh08wZa8nZqbaCfgxsA32zJ8AzsPeW4uo6m9F5EPsvU5Q1X+5EOkM3AfsqKrnFYn3rogcjSmcd2FKxWCsrF8PrCQil6vqValnIpjVaiIwGvu+dwS2x8xhf8OU0jGYAKuEY4BtReQF7N0MBr4VkXtU9dEiAmpNYDlV3deDnvQ0fuoCalVgPLAOptRWy4rAJL9mF1X9X6r8LYXVZ3fmSklV41eHH4VW6TKY9j0GOAR4MkfcpTAtbqC/3EHYh7IpVsF3AfpWmJ8OwCnAfr4/HVg/uV6O+AsDXbHWzw1+P5sDvf34fcCxZeIvCvwKaxEchpn7XsUqlRFYJToi77MFTgBG+37nzPGJwJA6vcfjgGN8ezDwD6wyOdjv5WdYq/D3wGp+3o1Yi6faaz4JfIpVci9jJt8ngAmYgjIH2KSF59MXmwpsTS9Py2EKwEVYRbgr0KGKvI30978msIqXz6HAfv4cxgGD/NwFgKuw1lMS/0LgMN/uDrwE/LDK57QSJoAP9P07gaO9rP24ivQGAn8ELsEUwJeBTjniLYMJqCt9/zRs0Ov8yfeROb9LantHrIUBsD4wzbeXBnpWmP/VvbyugdUVy2OC+wjgd9g3OzATZzNgvVS56YUJ9k08bBJwSB2+o/WB55Oy4WHz+f9PgYm506o1M/FTMK2qa1IJYBX8hVjrKanIOpeIux1FBBkmHO6sMB+LZ/Y3xSrAV4HbPUxypDMUGIsJlk5AP+BkrBI9ABN+L5SJvxxwRyZM/KP5Q5XPeB3/gBbK3odXXLvV6V0O9fSO9f/fZ98PsDLWspvkldxbNVxvINYCeBo41T/uIZiA3BlYF1c0yqRxOSYwmlVymKPDb4Ddq8hbJ8zkmZThjqljC3jleF5y3MP7JHH9f3PgMd8+Bzinwjx0wJS2gb6/OqbpHwM8W8U9bQUMS+138ef3JbCvh81fIm6/1PZ8mEn1Isz01yvJb5F452FCoztmzr8MMxPOADarstwsCFxHQWlMfw+LYcLqfGCZEvGFgmL9S0ywrQM8WIdvKKkHz8esS+tkys5TwFa506s1Q/P6D9MwrwN2IKWFAZtgWvARlBEMmJlvuG93Sr3gzpiHVNkKKpPWE5iZaNtU2A+wll2ifebRFFfEWi4XA78G1vTwNTCt8zVgizLxbwCO8u35Uh9DV8wslrvVgwm8Jf2jugHTzrb0Y4v4c2+xtVom/X5YB/KQVNjymNB4AWsxbu7XHwls7OcsDGyAmTB3rfLavYFrfXtV4CasVbgHrnXmTGd+fzafAr8pcrxjnvdeJN6ZwJ8zYZ0y+wuWiJuU4y6YcjPBn2lRAVAmD+cBd2Bm3Sv9PRyM9dGel1wjZ1rLYErb/sAimTJ2D7BPmbgHAediQi4pz0OBv2Jm6HLXXR1T+vZPhV3t32vHPHkvkub5wBWpMrwhGQEJLFHqvRxqzDIAACAASURBVGTChmAmxw9JCfBqf7iy5M/7QkyQn4V1O1wK3FRRerVmaF7/AQ8Be1PQIJcEtsSEzIpYpbxiibiHY7OzjwAGZAsSZho4K0ceBNPQ7sIcI57HHCfW8eNbYOa+9Sq8t00w7f5S4EgK2mzR+/FjWwIfJNdOhXf2/xOAcTmv3wXrFD8F6OZhh2J9RJMwgXwzZUxhOa4x0dNP7i159ptgfTD/TJ37XPre/bkvXMO1LwdOzYTt7vc83p9ltwrSWxkTqjOB7Wos10v7c74DEw4bpMtnkQpxZ8wct2aRtNbD+vv2qTAPK3m57YgJ9IeBk/3YCC+XfSpIbxJwZIlja2Atoh2LHEtMYs1aJVgF/zimjBZVBDz/P8Za5id52IKYqfSUpCxVcB8/BB5P7d8FHJrab2a1wQTEVcAoz2tPzPMyOX4B8Psay0wf4CgvM69ipvH1sAm+D8Wct4aRUhDy/MK7rwZE5CCsX2WrVNifMa3vSaxJP0BVJxWJuxDWEfwnD/oW06weUe8gF5E+AKr6Yc78LIj1g72E2emPwjS947GP+p+q+miOdL7zCPJ8bom1GLti2vC1WqLg+P1/BLyIOV08pKovpo4vi2nfz+XIxzmYlnxUJrwj1qf1EfCZqn7SUlol0t8CGKOqa6bCEq9Dwcwy+2PC8BOsYjjDHQK+0dq8n9bAWrgHqOoNmWNdMBPMxlhfS1FnDHfK6Ym96+ex1sUMzCR7LlapH6iqb1aRvxuwd/h7rP9pI8wy8Ft1B5qUt9a6fi9XA92w1vt1WAvvQaxs762qR1SRB/G4s/2ZHYcphQtiCsZkVb0sR1qDsHK7oe+ny/iSmNl1NtYqzzobXA58pKonpzzgkntfEjOrz1bV6zPxdsCcD54HZlHwHJ2JtQaXxvpZf1zhc7kcq/gHAitgZXjz1PFDsRbwC77fCWvNbI+Vqx0wwdkBe0d/whTCCWpDGKpCRG71e3sA87Y8DHumZ6jqY9WmW7XUjJ+C9bH8JLW/CqbZr4AVikMpoSFhZowLfXtd4CTMvPZLzIZbcSe3pzUMc23dDfsILsdaaxtXmE4nmtqRB2L9NCU7qLEK5Fbf3sPv8RxgL1L2/JzXXwwTtj1S+UmUqgWAH9Th/R2Fa9Y0NdUKVimvi2nRh2OVzJ2kzFvVviOPezdWYY0DriXT8vRzFmohjUewSuAJ4FF/1q9j/YcvYQ4XFbeosPXXrkrt98A8F8/ELAO/oKkzQB/MeWQqsDhmBrsCq7BexVqFRftGyuRhfky5utDvZy1MKB1e5fNewJ/R1iWO306qby0V3hEzVe3v+4lFoKP/7+q/ZuZZTFB/5M/rPP9fHmu1jKmh7Czs3+IzmEI8MnVsY2B6kThLYcJjnO8Pxoa3HIOZYres8VsaBvylSPiRVFH/NEmjlozN6z+sIr4rVWC7UahUjwXOLRN3ULpgY30322KC7xLMBt6ivdrTuQkzDW6NabE/wDTgAX7OxuQwi2DaVJdMvoo6fJSIv226MgKWxbSpizAPqB3JWbH7h3gnsHwmvCPWoru2WKVS4fvbBtNy+6efgf8fSMosiZlvr8JaVBV1/he57q7Avb69vJeVyZhJZkDONAQzSZ6BVeZHe0XUGWtlLEgZs2wLae+NOXBIJrwP1idzC7BpkbLzO+B4338U2MG3q35PmLJwir/vN4FVs8+hgrQO9HLYOxO+K0Uq2NTxHwNXZ8pgojDdhrWGm+UJM8tdjwnspfw9P4gJxDnJs6rweaQdJJbCWvvPAr/wsFso4USEtbovxawQo6jSialE2k8DO6W+lbTSdxXm4l7R+/oufr0yOS/+/KO9Azi4SGFo4n6ZOd4htS3QzDPnYGDznHk41Qv8U5hp6h5MaL2DaW+5OsyxFtxUrwymAD8vleccaXXM7K+FaeF7V/h8z/V8dc2E/9Cfb1Wdzpm0zse0vaUzH9ZzFJwk0uHLYX1VB9ZwzS2BVZLninl9DcWE1J1+z7k+ZqyvZl9/VudjA4H7V5kvwZSDazGvxSP9fpsoLWQ65CkoaatiloRJwMM1vpd0K747poCdjwmZI7J5yJnm0v5878LM38OxFsALwIZl4vXF+sYeAVZIhQ+juGdut9R2H8yaMc6fbQ9M8O5PhdaFMvlbHxOWX+CelEXOSfpad/O64RsK/ei1WASSMvMA1sWRtiwlLufHYSa/qq4RfVI1IiKbYoXwP9hHtCZmLvmHqh5XJl6umRZy5mF3bEzSNMwxoTtWmXTQVH9QmfhHYx5sv8I04v6Y1jkLM4f9O0cazWYzSId5P46qau4Bgt4HcS4mgCcAX1Mwu12nqhPyplUqvyKyGdZq/Tc2TmYD7MP7SlX38v6vORSUibq8s3QeUvu9MS+tgap6QQtxs7M8LI8Jv4FYf8BVWhj4XE3eNsKGQcyPaefTgHe1hX44EdkEc7S4RVVPEJs66Jtyccqk1QEKUw55/89WWEvgNFXNMwi8WLpHYf1IX2Dv9l5VvTFHvLOx72IK1lLtiI15urPIeZtjLcCXgY8xa8aiWLn9utLZP/z7WQl4Vb2P0vtNRa0PtYtfc4aqvp6KV+y73AgT9GNU9Zm8eciRx50x0+w/sb62pzz8Wczb95Gq0g0hVR9E5HDM5fLfmEbxQLFCKCLHqur5qf0mwqqSwpvp/O2GCcktsD6ACzXHFD0isgDWathaVd9IhffHBN79qnp7C2kMUtV3yhyves5An0HhVOwDn42Z+p5X1WOqSa/ENXpg/WbzYV5qa2Itgp+p6n/8nE5qnfdVKxd5noMLRdEis3j48WWx6bE+LZamiGyI9WleUKlwcOeCPlhLsYuqfuwzRGzjYX/GxtGUVTTEpsQ5FPNMfaHCPGyLORtMTfJf5BtZUlX/UWG6gpmu/+f7yRRSzaYNSsdxRaZLKl5vbGzja5jQ/kc2DuYgsQs2cPZdrBugOzYzxqfYYPE8M8ek090ba03eiSltb7pwShx9zgCeUNXJReKmnYGSOQWPwmZU2UxzTG3WQt6y7+dkrHV/E2YpWFRVD6j6AtU2webVH83t9J1KHSsStzfmbfc8Nv9ZuslczWwASRM+bRpZGSvI/8DHX7WQxhKYqaDZWBPMq+tmyvRLYdPTPED9TBeJ4tTkmfh99cYq0VrME4tk9jsUufZCWCf9p8CJtb6nVPxdydnnVCaN6yjuJp02GVdsBsUUrDnYnHgPYH0dz2AKwsuYgvAV7nKPzyJRIq2OmBNQRQOssYr8HKwP83CK9EdWWpYwpWbxVFiT/pIK0qp4rBlmlRiKmQXHYn1qc4Dtq7h+Z2yc3tWYdWFbCn3OgzBh2Dt1/tH+7tL1U3bYQK4ZX3I848Tcm66H+nhZnUWFs+U0u0atmZyXf/6CJPOi8szosDNmPnkUWCsVnusjzFRIycj+JmNXME1ulRxpdcYGpB6dvT42SPBJYIEy8Z8gNWoecwQYRJX9IkXSr1ooFElrS//A+6bTxjwH+2OCfafU+UOwvog3q6lYMtfeCNN0k/3ulZY1/z+OzDizPGUuR/rdMFPNRKzPZj1//ythLcsdsL5FwZSFJyk+bqimvGB9sltgytHVmBNHxYId66e5BDPNPYT1k+WqLLG+q0MwpeKATOWf1/Gn2KDZJSgzCL5MWh0zaRzvAuBkbCzmVHz8WHJtf4bXY33UO6ffDxU4Q7WQr1XTeSRTF3p47nFsJa9Tj8zOCz9MIzsQ86jpizVhs+eUm1miixeepDNxfsw78E3MQyv3ADfMhfVWmroBJ8Iqt7ZJQbCui7lE74eZ1Rb08D/ggw1LxN8fG6cCVtEfiK059ASmDRedjaBEWv2wjvqTSWnQFCrnmoUVphhsndrvkdoehmm5s7CW5TqpY3v6sZKthxzXvhNvPWOd1wdXmc5yXuk2K2tUMPA3E28VCp3oK2PDIf6Ez4tXIs4YrK+qY7bM1eldvQD8FnMmOQXzDK2kPL3oz3kDrJ/uCmyasp+1EG9jL7/jvQxfhjlH/SRdHovE60pqNopM2a2pBe5pdKZp5b+aP5u7SE0PlbpmR6zfbCTmBDMRWD17Xg35GeTfxF00nS4qrTTXrDyphpCq5KUc5y9lBtb3cw/mcruz/0pqDNi0KJ9gguVpzKQxCevz+Z2n+yI5NRysKT0Z6/86Jl3wshVGmTSGYP0wG/n+9pj30u2YFnsvMKWFNNbxD3kxzLwzCdd8MVfb3PPFYTMlXOLxHqFOE8am0j8G68wH63vaDhvs+gaFsVIjMXfZqzHl4RqamooqNhN5vEMzFcnzpLzJsFZc2ZkrMPflk7EWzwSsNdPPK6tj/J2dVGX+TsNmKjkqFbaJl83b8dkMaFoB98Eq8hWw6ak6ejmoyuzr38ICqXud4NtD/dhV5Bxr5c/j1iLhG2HjuUpO5IrNHrGbb3fEKuN9MSHXq0y8i4ATfDvXNE0VPJe0d2UXmlpMDiA1YS82/mlJbPhHT8yEuirmMfwXzDmq6llSMnnrgJkxP8fHfKaOVfWtFL1OvRL6vv+wfooLMAG1HtbieNUL9c2YTbioWYzCtES3eoV1sKfxK8wsdz4pM1MFeVrXr/8GqcFy5DM5Pop5bw3KhK+HDdxcm5YHky6GadMTvZIbgs/Nhg3CzDUOxJ/Bo6n9fTCX9WMxBWA0NQ7exQRQIoySyWF/5RXXG8AafuwgrJ9tPkyLfh0feEn1A6wPx9x+T/YydF7m+M3Y8gnl0tgYM109gpkl38Q6pp+iME5u8Wryl3rvk7E+0209bEFM6fi17y+N9U9NwOZ6exFTsMb7M5zo4ZWaMhfDWm6PYR36T5GqSP1drFVBevsBx6X2O2ACZ37MYlDUdItV5vcXCe+Omc6KThuEtT6fSe4bG7Rb9n1W8Fzuxkyr+6XCk7F8RwBHZ+I8gwmNZEb9sf48r8GcPebgimmNeUu36vpi9cC71KGfq9m16p3g9/GHjyj3QnwNPoYJ04iT+fGKjtvAbMid/T9ZL+YQUvNmVZCPtTCPoT0wW/Rynq8TMY+o20rlI5POyaQGJ3rY3R6/RWeLTLxO/lzSyzMsj3kM5jJhYi2Xe/EBon6Pn3ildxVmdmzmLFBhHlfAnALuw8w+W2DjO3bAHAUuxAZB98EEwYked11Ssy/UkIdk9o+vSE0Ci7XQb64gnT0xs+XHFJmlosY8dvH0/4y1ahf28pWYqDtTcAEf7OXxeWyw60BsDFCzpSoquP62fu33SY1HqjCNzpjl4lVSM7dQMINdTEqAZeImjk1JOUxP+NwXm8S3a5F4D+L9PphFYlrmeMkWWI776YB5Vz6Izf23cerYB8CPkvvzd3U6phCP8bK7mpe97THFs6KxikXy09Pf0VhMMB3i11obsy7NwQYXV2V6LnrNehby7+OP5lr+Dv6S3kgqL8p7v/0as6kngzc3xMwoV+LCpoK8POqFYDrWdL/Y8/ErTIOdA+zSQhoLYJrZcqmwg7yA/QTTaFdvIY21Me2y2bpUXoFdj4+Az3lfK2AtzLGY6elZvIOZGs0GWH/LGb49v7+/VX2/o1dms7GO6Gn+LM/0CqDsc6gyPxtgfRwPYy3Gxykx6NvPXwIT+sMoCIvemBnoOWxmkdx9NZm0l6NIqwczI46nqUPMuiXe9z7YCsDVPo9tvdwlLfAFMHPdM9gA2CUrSGs1bHFIMOeCizGzZb/U/b5CebPdUdisDMmExolwG0VxE2JfbPzeZEzBuYumS4GsA1xch3KzgOftWUyhuq3Uc8cUiPF+zkjqKTBsLNY7WKt+oufpaC+HR2D1yGn1up5qCKk8L2U6hZkHEkeDjbEm9Aq+X9QM5Ocdiq3ncwlm5lsCqxx39YJ9QI48iMfZGjMXnegFY6AX3kW94spVqfrHv25qf6OkAsK0/ZJ9SX5PczBBeznWCtkZ09T6+y/X0hX+UV/i24t6Ps7AhMXPgaXr8P7uobDwY1+ampF+iPURPoX1E+6Ezdy8KqZAVNzazVy7c2o73Z/TxSuPv2MTtpZL4z6vEG7EKsq0mWVFryiqWfBvMb/vszEPvi7pfGImyksotCR+4+/94kw6S+JOClXkYQPMxLcDGWHp5ej3mBND3llT7gL2Sr3rMzCngd9iLb5JFFmo07+hQdg8jb0wJ5f3sSm9tvey+CZl+sSwPqn/ArMy4Q+T8q7LeR/LYbOyN1u1wJ/L+dicgOl5JPthfWc/xlq7Hfx7ugubQWQb6iCsPN21MGVyNCaY0laUjtTRI1c1hFRLL+SXXhjGkXIdxTqvx2A22KImF/94H8JMBgthZpSkT2tnT2NRKpy2HmsN/BTTEs/DHAAqcvPETAK3knFR9zz/hTIdq1ir52nMJPYjv68/YX03/8QqzYE58zGWwiS7C2Ommj5Y/8rpWF9N1SYtTEO/O7V/F7BS5n5/gXX8/wLTPn+FVZ7NzDoVXntFrFN7WZoKqGSC0t604KaPKTjj/J1v4c92LaxCXQmrXHvUkMdlvQw9hGnE/Sm0IK4ms6yFX/cBMl5yWOV4QhXXn0pT9+ihmDA4JBWWq2xjS5w0W1nXy+h62AwTRU2RXg5PAYamwjbABNwV2LCFohOw0tTDti9mNv+AgkPVpCqey2SsXymZr/AUTJkY4ddYhabrYa2DCfubMeVxPPZ9D8WEyomYslNrmZ7Py2LiCbolJpwvwpywBnt4Xbz6vrtuPRP7Pv28EnkOaznsg3k5XUrTubt+QemVL68FDsqEDcY01IswIZOrpYCN+TgJq7jPxITeIl6xXOwFOLcN3+Of7R/fXljLoR/WL/TLHPH7YE4FyYSSU3FbNyVmmS6SxlCajhu6jVSLABOG+9TyYWHrAyV9BceTWmwNs61vmDl/ZazFcB1mpq16gDLWOrgVm0F7W5rPdzeNMqZZTADNIdURTcGR4xHMzPsQFZjDUul08PLdCWvVJUtr3OL3fyW+QquXsxdITSiLtejfIDXnHZUrSttgs0p8V6lhfY+XYSa5W6lggUSspfQypghuQE4TqN/LVExJSvJxEKYU5B0T1WSgr8d93d/fGlW8n/UxZXETfzfb+jN5C2vlnZM5/1F8JnRMkAzGrDbjKZhRqzIJp66xFdY//Ij/7sSG48yHDUW5gowTR71+dU/w+/LDWlGjfHthrDP2FEwbP5HyrY2NvID+rkwh/AX5Vsldzz/AMzFPq2uxTvPD/PgwrEItW5l7hZQ2Pw3COu1/h2lh95FvgcXE5Lkz1oK6jNQCbBU838nY1D1gFfp9vp1UFCvX8O4Ea5WN84/7DKyPY1E/viHWCn4VM+sdAiyWiv+jPM8iRz76Yn1H13mZ2djD9yIloMvEPxcbZjDey+B0rG9oAFYxVjW7ONanMQ0TSo9S8HrcGGu97UTTPsuTsdbTXaSELdZ3NIcKVo9OxV0VuCa135OmHmy3p99JC2mdClyZ2p7q3+rytDCsAzN5pleyHoYJuyswL8aiA4Axs9o2NG1Jdc58YxU5f2DKQ9Ia2R/77pfCWs8vefhgUn1qWKtqapG0FsFa3r+jPoO9X8UnRsYsQOeQalFjikFN5vGS126NROf2H7YmziZkTCn+coZhld8tlF6Jc6oXshsxc+ERxQpkzrw8RGoKJQ9bC2v1JMuol11qHKu0/4S1BM/FOphX8Yque6n7yJG33bElp4/Mk49UvAUwc+l4rxRfJmVOwUyYL9bpXa6OaeUzKXhl7os5S7yAVcCXYIN4J/u5o6nBfk/zgZdrYGbecZhAnEXO9XW8zE3Evabq8DxOw7zUemFa+oZelm/191JqsGrikv8FKQHu4RU/K6xv9nFS2jeFgaDHYgsU5klnfsw8PH8qbHl/1vdi/UmlBM2i/o2mxyGd6t/uQv69NHtPWP1wJmYROQL3sMu87zeocGYH/57Srf29MGEwHV/qokRe/kphvGN63bUBmDdyru+yTL5OAG4sEj7Ey07RAd/1+rVawnPzDzPJTcVaOyvRdOr9jpjDQtFxEFhTP60hboB1LL9GZg2eHPnoT9M+le9G93seJ+b5ELwgv4R1RF+IdSBfjo1tGo1V0i3mjSJTP/kHPZ6cAwQxgXmRV4jrYP0BD2OCaWk/Zwo5zYZlrpMd9Libv4ebKFTKJ+JaKaYMXIIpJ2WdGfI8oyQPmWNbYf0GJdcZ8/MGYuaan1Bwzkn6Al+iyimaMMH0BhnvNg+/jObrIm2OteQ3xtzLe2H9WO9gWn7ipFDt+LF1sdbZbzHrQ0e/3psU8SQskcZJmHWhWd+cf4t/BfYtEbcz5tZ9CkUUNS+XPyoSfgJmrt4BEyLnYorPID/+R2wW8Eqfx2JYn9/N2De7iH9bX1DeaeM4z0eT7xNzrrqzlu/I09kL+FVqXyiYim+jQseQiq/fmonPzT+sAh3nldlIbKxBS6aDjl6x9Pf9tCngIKzV8eds5dVCmn8mNatEpqBMIecATv+gHsVNRJhG/wo2FdExlOnEJ6XF0XxuLsH67kbmyEPipXiPP9uuFGza12JmywnAH2t4bz0z+1lBMRprQS3jlcEN2ODP5+tQZgZgrcJ9Mvc8f2p7e8q0PPw9PYQpFFP8uZxGYb7BI6iyRUVhppJmZjRMSfgDBS+/zbHW20uYMnMZhUGh4/zYO1XkYUXMs/WHvr8GVum/gLWsxpNynGghrQ6YNn+RP7MjS5zXbBYWfKA6ZlG4EmuNDUwdHwOMLxJvL1IzsWDmuIM9D8djfWKvVfFcEi/KhTFlKe2Ycpznp3sqrCfWV9UNU2YfwpSHkf7udsOEfVULX6ausyDWV/s81urOOqb8niIek/X8tVrCc+sP0xjTGvimmGZ0OmaTLdcXdR6m2ZUc0IgvQ50jH3thgnE9rLWxOalmNSZcyk5b5OelWz0jsTE6a3vls76HFxWaWKW6GOat9BJNx8109f8tqHCFUayvZiwpMyhWwZ+EaZJV27Yx893FwJqpsA6Y1rcHVuH3TB07G9NUR/h+tfPfJdrrHtjAyylkXIg9vOwHjdn+0+NshmEtjauzFUSV+RzrlV5WeK+I9dsl3oc9sZbmhZhgTBxQVsBMxOtSodMG1pJ8HlNEXqPpsucdq6lQU899K0zA3Uuqjyn7Dfj+6pilpDOF4QB3+/c7DuuPeoLmzi6CtUQ3KZKPIdgQgceoYkhAJq1tMMXgHM/jmliLJV0v3YwJ94VSYcP9Pq71MlPrpMjrUejrS/qvt8LqJcEUjJcoMwF1PX6tlvDc+MM8m2Zgg11P9QJ/DKYtfIhpj6NKxE1mWUhPWro+JVxXW8jHAK8wenshHY0Jl19jGtUoTGMv2zHredqZ1Dx4WB/Qi6Rs3znz9HN/BvekKyfMAaFF01yqMkmPNXsLs+2nNcRcneVlrrOJf7xXYubagR7eGRtk/B/MPJPMKtATa11UNe9d5l0v49ud/NrPYRVyJ2xM1istpLENhWXlu6bC5/eyWLGbdyqNVTGte11MWJ6ImRUX9+P3UnDG2Q/rr+qMeb+djgn+g8ksn1FhHh6hMOXShpiCsITf90K4Czg5zIeYuW0d/18JU6aGYkMinsDM2UWFKFbBH5l6Lr0wh4SDMCVjd4p4dmJmwY/8O2hWXvx5rdRS3ovEOxzrZ07P57i0P5+knKatF8NIrcDr+d8XE7Z1c//GTKGJcrKIl5k/YsLqDX+OVa9QnTsfrX2BueWHaQaHYa6f0zCB8EPMLLYd5kp8CiXcxrFm/i99ewX/sF/EKuK/+kvOuyT49cCpmbD1sFbCiZiQanHgrldG+5HqOMb6ghLzyDIt5YnmGvelWMvjJEyQ5xoHgrm4J1p6IrCW9/SaDVqs4v11wTvhscp3e0wY/d4rnv5Yn85h/gzH+X8/rKKcRg2ap6c7B7goFbYkptE+48f2bCGNXpgykswB15FCi3VzT6uataL2wjTxjXx/COZCfK//T8VWjAVTkJ6nYF6cH2s57Ym1NM7DhgZUurbT3ph5OS18P8QE14v+jM7OmVYnrJL8BmthPo8pJU/5fb7kz7vZfH+Y0vbn1P7TwDY5rjkQ98jEBttOw77tqueqw+qcJTCleBymLP3Nv6sL/L28hLWk0haRsykMUN8ode8PYS3UmpfJwUzwr/h3lRaQgzHv19WpcI7GqvPSFheZW36YJrQyplFNxtzQ0ya2khoeVhHejmmE92Ga3DA/Np6c7sJe6L71CqnqgoBVmrdlwpJWTFdM6B5UJn6TxRxp6lq7FKZlzSH/WK/TvVI6D7O5H4gJyd+RMSVWeb9nUqhoEyG4HKZh3u4V2mu4ORcz3Z7tH/g+1DZoeCdMIPWjMNj1wNTxjWnZWWIkZnK7GXPuyPatnUsVDh1Yn98LFDGlYa2qpf09JH1R11AYerEucEXq/OUws0/FHeWYwne739tmmPJ3D4WZz5eupKz7O3sIq8xXxxw65sdaUwMo4QiECbGrMcF7NO5FSKFP6CiKjCnChGl2YuA9gPcwZbDiFlQmrcX8XQ3Hvt3DsT7kv5EyXfu5O3hZ3hoTJKcm18fqnY1qzEsXTHGYjpk+h5MaR9bWvza/4Nzww1xT18O0/Dswl9hyAmpRTMDdiPUp3EnT8SR/BrbLee2/YlrnLzHvopMx7aUSZ4sOXtlt5vtpgdMRG7m+L2XMhViluQdNhXQnCvPHdSLnbAdY5ZtUJPt5BfWYP6+xmLC7Ju/9FUl/WUyzTVogV1LoY+qKmUj/45XJnXi/ICaw9sCUiFWrvLZg5sWLU2HDscGcz+H9fi2ksQDmqXmAVxDXewV1LNaxfzDWcii5xESZtEdRWPYiackmrt59aW6efjl1/D6ariBd1cBqrOXWw7f3wAT5WxQGoObua8NaxMm6XEtgfWZTMOHZohMRJiDPxJTA92g69OFA4JEicTakaesra124ABviUM2Kv2W/a1KtIuy7Xt63j8OE9Dk0daGfDmxQzXtKpXFWUp6x7o6pmHK5KjW6s1eVn7a+YCP+MBv0qqTms/Pw+bAK/Q/4GJsicYf7Cxzik5ihjQAAIABJREFUhWhhmnr1/RT4U858rJyp7H6I9Wncg2mOeWY4T1oRx5Pqw/C8JS2pUygz1xqmZY7GzIInYf086ZbUlsC/ct5TB8xZ4SLMHT/9Qa2ItT52IMcqwmWucQM+2SamXPw1c7wPVtGfRcERYSIF81dty1tbC2Mq5tqenhvwCEwAH5ojjdVw0ymm8GyLae93YYORq3LJx8yeZ2fCEmE1AmvhJvt7Ya2uA7z83JuJ9ycqXFIGM3PfQtN+wG5YK+ZBrB849zIsntbhSdny/3WxFtptmBLUrCMf81I7DFMou2MehldjZv0RXg7/QhFlBVMck76ZtMKX3q5IgJOZTYPms7UX80g8HRPKw4oc64AptDfUWJa7YZ6OC6TC+vn3ez/W1zqolmtUnKe2vFgj/ryAJ2vi3IDZt4/DKue1MMFRsv8H03QvwoTJ4VgnbtKPsBGmTbdoSvKK6UAKsyKkhcKPvbK6gxbm+ksV9s0wD6GdMscXxMxrA1tIp6OnkQiYIynM5P4QOTpMUx/cJl4pXe6VQkXjxVq4xsJe2VzuH9dT+HRDWCtnfazi7Yt5Pd2IeTcehLWqxlLhoMsS+VjA0z+WzFgpcnoM+vsdlQmruPWUib8y1uexGRktGOuvG13k/N9h5qQxFObyG4HPClJFHpbF5kS8HusHTMrRSpgJMNfimFi/3MOZ/KdnxvgpJqyKrVo8BDNdjcXMs50xs+DR2EDrabgnWybeAZj5/S8U6bMkpfxV+ExG+XeVzn+5lb2Xx/rPmq3x5uV8KGadGFhjeTkOE3aL+r2lPQrXwQRVTct9VPpLKpF5FhHpjWknA7CxBX0xT7atsfWHXsI8eWa0kM7WmNb6DdZyulNE5sME3OM58nEBZpo6WVU/KnHOVqp6bwvp7AC8p6pPicj2mPb4GWaSWBxrNb6tqr9oKU+eXi+sglsT+BJrNQxW1dVzxO2oqt/6diestZDM0PwpcIeqvp0nHy1cpxNWQW2BVYijMHPb7phZ80bMdPUmJsg+UNV7RGQI5k14d5XX7aGqn6b218a03etU9dpUuGiRD01EkoHN/4dVND2xZ70bNtbm82ryVeQ6R2KWgruxPox/Yu7DF2Hlc7aILIK1er7x4ythrZwvMSXgdGyowdQa8rEuNo5wQWwNrSkVxn8TOFhV7xORgzAFbHMR6aCqc0Rk0TLfjmD9XhtjSsqXmIfrE14OtsX6nP6TijMfJry2w8ruGKyP6GRVfTFJt9i7beE+umDveW2sP3AaVmY+9uMdVHVOJs544DlVvST9XfmxZMKAbqr6fiV5yVxjK0w5Pw4bi/e1iKyM9SXPqvQ+60ZbSsRG/WH9K5fh430wrWk73y46hxzFNZpumOb1BPYx5b3+D2g6RqUbZp46iMrW01kY6/i+CjMPLoOZ1E7EtLDLMRNUqalvFsTs9WuSGQeDaVb7YA4luVZJxbTnSzHTyhhszNnxWOV4H9Y3UdXidp7+pp52Mt9ZH0wzvh4zaar/Lsb6waZhLdu/JXFquPYGXmYmUKhwevize54cXl+YN99FWAU5ytP8DaatnoaZeyvW0j3ttAbcGWvl34r1172DWQ529eOjMZP2Gx4+icKUWwdjLdEJVeThJyXC98OGLjSbzaHE+YIJ0JewPt/dsD67galzdqP0yrldsL6sZIjAslif7wSsUi5qbsQE2vGZsDGYheJcapwOCFNKdsS6CyZQYsJhTKk7FV+jjUI9kZjv96QOrRv/PrZO7W+GrQJ9JlYfNDFJttUvWlKulYjIKlgztwvWAb9pC/FOxZrgZ6nqs5lj62KOB4ep6jc58jAKm0X6GBH5IWb2G4pN178YNrbknRzpLIENvB2BFf7Exfde4Ftt4WWLyF6YkHucwlRF0zHTzyf4oouq+rcceRmArZcEVhE/T2HBtE2xSXKXxpSAOcXSaCH97piQ+x3Wcn1fRBZW1c9EZDCmLGyNVYbrYebK67AWRXdszNKsSq+buv62mOBeEmvBverX+TMmXJbAvLKKavYtpD0Yq0SXxUxMn9WQz+80fS8fC2Dmq5mq+o2IrIAJr82wVYP7Yq2GrbGWxu3emv5aVb+o4LrLYa33TzCnmPszx08DXlDVSTnS+q5lISJ7YoK8D9Y3MsvDp2ODwx/LxN0ccztfDRN2/8W8Wl8RkY2xMVrfqOqJmXidVHV2ifwsiSk+K2OC9suW7iEVdyNMCX0P8wR+FfsuOmNmyHexYQxvZeIN83zv4vvp9/ogME5V/5A3H0XytTZwiqpulQq7AlNcumDfzbGq+m6116iatpSIjf7D+i9eo7CSa9G+Ckyz+RHWKrgTM4Usnkkn98zgmOnlFszm+zz2ASTLQv+WHIsIYlr4eEyjXBDT6o/ETF2nYP1CZefXw8yN52BOBcn1H8OcAm7C+nsqWT6hC6aFfU7KeQBfGI0aFkfDWjFnZa51C6bpruNhybx3W2Ha75+pcubwzLX3xVo6y6eu3QcTTEdgrY8zcqTTAas4v9NQaToepuLWHlbxnUnTpc87UkL7pcgSC5gr9+6YZl3VciV+b/0wc/Pt2LCD5fxYJ8xykHdYxhVYSy/tMTvGy9WFmNBqtkqtP88XsT7dVTBLwzmY+fs4P2dZijgkYU42V2PCepdUWUovNJhrfsHMu/kE6wM/F3McuRWrQ56lML5rcCrOiviUbH7uOxT6XHtgyvDUOpTpxTDrxg9SZWDV1PH7K73fev3a/IKN9Es+3EzFsA5mLmrR2wxrrq/vH8pdmPY7CGtx7FhBPjpgDgW3Yy2D7yZH9YLc4qqn2Nilo/zjOt/zJf4RnolV4CVnc6BgOuiFmR+SyUNfoNDRncu8gbUED0jtr4S1zt6lxGzOFb63flgllx4YegFmpj0SM2s2c0fGTGofYy3LqqcYwsyzEzCvy6MwAZVb4Hr89Cwg2Wl7ahHeF1LwdFyYFsyFmKJ1rm9n52W7itRCgBXkYSDWOljY91fDFLkHvRxeQYllbIqk1Q3z2puDmWqPSx3rg1XwcyguaH5NYTmY9De+OuapWGpgfm9MYHyFKXnnYULkYX++46hyTjxseMmTXgb7UZjgeE2sz3j11LmdMWF2NoV1u3bC+lb/glkSJqbLUi0//4aupbmL/SkUcSppq1+7XLS9f5jvf8mBg5j3WtEBi5hWmn2J3TFtfTI2PinXhIuYQFgLs30XG2w5khY8qopUcLtiJr+x2PidZJBf0VnbS6S5MWbm+wifZDN7z2XiLox1zifXTWtjO2M27peobSmMhTEBkf6gh1Kw1d9OicHBmLmr2YS9VebjSOBrrA9nBKa0tGiv9/L3OS3MQFFFflbBWruJwnE9Lcyigbu+U2S+SSpUtjzOOrgjACaU0isIDMb6v4ZSwXgbzKR6GabAPYwpTruljhdTSPpgwmvXVFgn/3XFpvcp2W+ICZBT8NkoMNP+fzBLxfXksG6USbsj1sf0FiaASs59h5mQj/f7P4FCi24DTDGtadYHrAW1GyaYF8Dqr396GV0f68t8gxzDX1rr1y4Xbc+fv5RHMK1sn1R4UsHtTonpWbzgv42Z4G7B+n3WoQq3T6ypPsU/uisxb7RHKVTuG2Na4totpJOdmeB6zHlgTWx8zVjMW7Gce+syft/fCW/M2/EBYLjv553S6bf4vGaYSfSF7IdEZgLQKt/jaf7RZsebDAUeaqWysyhN3ctv9Q98Z8wcMo6cWi3mLHEvZg5LnnlNHdKYsLnEt7ck5a7tYelVpdfBV43FWt5/xxwaunnlty+pAawV5OF24Oe+PQ7r532KGud4w1rjo7wy3Qxr2TyCz6Ze5PwuXp7/ig0tGZQ5fkWSzxLxxZ/BdC9TVwO/riH/62B9sydgjg49MPPwTZhJ8vAycZM5FMdgLblmE9zWkK9dsdbYrzHnnw6YAJyKKRqnUWRcVlv+2u3C7XKzVjDO9+2tMY+3B2k6seM/KDGtCFZxP4k1wXf2SuoC4H3MLHBp3gKEaYXn+HayPssZWKU+xMNbnA3cr/+Mf8TrAvenjvXBBFTJKYf8Q77DK5f7sZVgR/uxHbBW2fCc97QUtpjgbr5/DU1nOl+iXF5yXiOZoHRJ/5B+j7UGVsQ8uJ4gh3m0ymufjGm0y2D9FHekji2C9SWWnAHbK4BlKUwFtLVXlmmPqmrXZloIU0h+j5mUniM1ywlWsb/o2x39Xq7B11qiUPHf7WV8AhUufY45q7yQ+ZYOxpS5dzx/lZhFf4Epa8P9GznEy3o/P34+LQxyxhxBzsEEwW88bDH/zrplzl2IzIrZmMv8s8Dr1b4jfx8PY0L2PExYjaewCOcONJ/CrFl/JCagD/H8VO0VWyTdtbF+vQmY+Trpl6p51v265K+9M9CmN2udt9n5t47BZj5PCk6zFSgz5+/oH1/ion4eZjP/KeYy3uLIc/9wnqGwzlB64O4oXHjlvKeFvHKYjpmeRlYQdzHMUWRgKmx9zByXzMa9JzlnBMCE4uH8f3tnHi5HWazxX4VAIktI2JIraAKERSIEDCBCBI2ssgkaUISwKEi4ArkgCErgilwQTdgCYZFLiEIACTsGw5IEuSBhEQTDZkAQkYAG2VH0Uv7xVjudycycmTlnps9Jvvd55jlnuqe/ru7p+eqrqreqtAKbDcwr2//vagFNfn/DkbVwFsrXWjEmoLvQ5DoT5bC06vn5bHw/P0bKvKEadiHr88jaPTzkPwZZMeO6SMa94zm+F1lTH4ntt+TlRe6rXVHc6VKiyC9yc61CAwSZ3JiHIRfbWUQSeG7fasiVVJd7CimHD5Bb93oU1B8dv72JHRy7mBJB5KSrUSznecoaPMZnzqMUnxtAqTzUkSjm3PACglJ7jy1z29ZHFvSVVHZV7o/iYZdn31/Z/tOoMwG6A9nWKnu/LZoHT0aKdUhXPJOdlrNoAdp2oZrgFlJhJY8m+kuQL7bDVhExWZ2DTPinKeVf1Bu3WTZ+fPm+QRlRYm3kL1+jjnEOR1Ut+sTkMgGtoE+p5weFVk5j4/8PsagraxY5C7PBez0UrczuQe6NPoiW/ctOfocrI2vxhJhwjo3vrj+yRGtW4+jEeXtTKqH0Hyj+dFFMal+jQs5cjftyFbKYr4hJaP+4ln+iOEUz1Qt2JwrUxvuVgEPjHCciC//nVY6dHTKdjwg2HdYa7ECWfnHeDwjSQmw/Cri1gXHWQvl905AbMksp2D6ut2ZMi2BOVti2D3BVhc8PR7G0zO0/mVIZp95xTXM6Om+FcUcS3XFZtFyaocXEuRWOeQyVqPoesgBPLts/G9irk9/TiShF5V4Ue5sbv6fbUUz5A+pgqLbjVbgAbbtQkRpmIBfBeCpYB/VMcvFwLY8m4beBy2N7oy6AY2Ji+BiLWlLbEG6ZDo4/PiaXNcu2b4EsmWep7eZbKx7EiWXbM1fUD6izQ2p8fiiKax1JKcayDZrIb0ALhIaC8GXjl1dl3xEpq6kx8TS88m/g3GehRclquW2ro+Tm85Cy6bB1Shy3Sci9OVImI9Gk+yhVepV1MN7qMbnuS5AfkIXcG1nsJ6M0goyhuVXu2F2QFbospQD9tTTYOgW5wa8kt+pHk/7ceA4PQAuWumv05cb5HFoQnE1Z/UoWV0LLogl39dy2SjXwKllatxC1LuP7uKds/2Y01ytqVcQkzAgPvSmVTdsYWZf5epYnknP9IWLVz5DiOAEtJJruXJ0b9yDkfXkJLbSGISt8D5SEfxxd6FLslKxFC9CWi5Qr7q6YFHZDAchLkHui6dU3UjRTUXykXmLBckRuDHK1XIziWzsgF9b9VMk8z40xCFVNyFcoz+j0vZBlsQ8dtNFAiuUOFFM7sGzfTeRaWNdxH7K41p1ohXZC7nq/QgetKjoYfzhaYIxHCuO7aHV9drxepsleS3WcewPkms2U97IohrA7iu0MRUSVqs8RojzvSjAQY3KajSbUpiqL58aeQq7+XjzjM1DcNKuCPyT7iyy2u+KZnUEuhkqTMUNkZZyZe59n9O2FXFeX1jlWpTYZvZHFOQXFtXar9HtDyvInyBoYW7av6rOBXHsz4jp2QukSO+f270ATZBxKyuhMZIUNLdt/PotamwNRm5eL4xrzCnlHtBDYhwouwAbl6pfd6/jtPobmxLq6GrT7VbgAbblItQfIfO69kE94/5jgJtEknRRRWa+iBkuo7POHx4N5L5p4+yFFOTV+JLdQBz0aTdBZW+e+ZfvWpkE2Tkyg89FkvDby38+u89hqca15SAH2RxNz00VckVL6gFJi5kTk078GrbLvoY5K402e+zSUiQ+qMDAxftRPhTz9yr+DCmMchlbTk1Hc7FCkMC5Hq9asqHBD7D5KRJ58CaRJcY7D0IReKabxHVS7bmEX3J+tgbm59yMoxZHyVfjrWkAgRTQLrfTHsmgrjWWRS2qXKsf2QhPv7vFs3EquoWFH9xeRjO5CCfUbUGpLM5PGqfibIbd7RoKaiBZvF6JF85nIOsor9MviGTkkvseTkYJsOl2jglxrx2/pjNy2LO/v15SVgeoOr8IFKOzCpWBGIBdH03kz8cPpcAWCJvOsBMrhyF03KmTICBR1uawQk+1mFnUTZj+okci91rBSCJlei4e4XkbfFKrHte6kk71tcmN9CgW9byZX840W97dBK+sbkXv03pg8Phn7LqODBQFaDK2DyAjDUVxlNlJaWeymKTIJUpB3kIsjkas1Gfcqa7y5M3LFHoUs8f7I+n2VaBvfpAyj4jp6odX/9JiIx8T3v1d8rqY7nFJ9vruBP1Oir/8f8hpMibErVqmg5OrM+latg2KHMxBhpSJTFrHZxlKylFdGymUOspBPAW5s4r7cHd99vh/UumhBeg5aZI3I7RvCosp+FLK0z0X5eA0nVdeQbeO4vpdYtF/Y5wjXcSt/Uw3LW7QALb04sc1eoJTX9AU0iZeb3V22UqkhS34y/wKKZ01EbKWZ1M96MqQMbkAuy43L9l8HHN0JOZenfjdfR3GtM2ggrlXnOb+N4hyL5b606HvrHed6GMX6VqZEcplDDYZffPZZSvGgfIPB4SgGcCadqBgQ92M8ZeSNmHDuiP8HIatvckzYUym5fLZDi6fnaDCuh6jLG8VzOBF4KybUgbH/eBpgqmb3CMVlMvbsekiRfgZZtZWIT6NQuaFr0QLg8pDpCuQ6+4AKSfFxX+blf0PxfRsiIv047kvFItM1ruEIykgi1EHnZvGcx5VQKOAHIUtTVS5y4+3IoukOX0Tz4wPUWey3iFfhArT04irnNU1ELL4r0aq4U2ymOuXIJvOsRMsV5FyEIddnGhzzo0gJTEIsoL2Q6+j+Nt/jLolrVRl7PSoEq+PHe1ZMige06ToHsGgZpq8CMzs4ZhIlV+Fw5JbsEoIHivP1QXGk2xELbiQiZAxDrptsop9CKR9q3ZjMDy4bb7sGz983JrchKGn7i5RZ3yi+2lCMKxTEl5ErbF9kCdW09BA1/XHkJvw8chVuiVyDY5ByW8xFiFzF4+P/NeK89yELNLtfGzbx3ZxOWCOUqn9kcegDkXXekesxX8ZpCF1g3SAX8AK02BqS234KUvI3U6POY1GvwgVo+QV2QV5TF8kxFPm73wFeKNs3kwbym3LHDUCB1B8it8hYqmTgt+H6mo5rVRlvDdTb6KmYDE9Ci409kJLqg1bCXV6uBVmTY5GSHExZLgvKyH+AGs0sUUzjFYL1hxZF+cTmAVQoRVSnfMNRLPSCuM+9EfPrDrQwuDk7F6UFUj5n6QKidBdNxgrjmbugyr5+iP16TZ1jZZbpwNy2kWiB+VC8/3ch3ipjDEJMy1tRzK9mKgmlunj/Fe/Po1RhYVe0kFyMxNHBmBl56cCQI1NQ+a7Y46mzcgUtUhbIkn49rjXLBetPLobYnV6FC9CWi+xkXlMXyzIqZJgbk+Bm5KpE9PQXTcS1aox1akx2u6BV9TEx7hUo4bhVlSWOj/PMRxbbbShG8mVkMaxOB3RqxOS7IsY6B3iwbP8NNGllohprI1A8JatyP4hSXHKFss9n1u5LcT/vze1rJna5Pmp5cUr+vLHPkBIdR4VE1SrjnRHXMRWVIuodSuQgFAesm82G8qiuQ8p6H2osBJC1NQNZuE8AW+f2zaHBDtK5+788IkGNK9uf9cQa0orntoZcvcre/yie5+sRSeTAdsrTsPxFC9CGL6hL8ppaIFeXTebd7UUDca0OxtkwFMT34v2xKGdkTeS2aknZFkqVLH4UyqYfil3chxJvX6BGHDMm7uVQntIRoZCmUmKYbkGTic3l50UxpXEoDnMINSrVI2LD4yjGM7gT92caUrwXI4vhq+RyyOIzdRFaUKzpV4iR93XkguuX2z8eKdhKuU17oBys1ZD7O58suyfKA1qsskTuM4YYmzuxaBv3HWiubuFRIe8ARE54GDFBD0KW2nRy7WXa9UILvKy9x3ByIQHkafoTDTRpbfdrqWp6aGbHoC9pPPCiF3zxZrY8Ytf8uEg5ujOiUd8EREAYg2J3zzfTtrvB826GLLdp7n6bmT2GJrwHzGygu79S49hTkZL6mbv/2szWR6v6gahEzlhUhPf6BmX6FIqp3osU6buo4PGmKBdpf6TEv1Hr3pjZtxHh4gFUC7Fic78qx45GxJyR8X5fZP0sQIryYW+sOeLjMd6seH8JUu5vI1frQ8B0d7+77LgPo8XC+8gaeAQtauai+7MQuZ57ufvf6pTF4pw3ItfXbQ1cR19kZQ9HhJlr3f3OuD8jUNX7uV7W/LHVMLMVUMrBisgzcBBwtrtfkW9DX96SvjthaVNSfVEQeY67X1y0PAm1kXVkNbNPI6vmGXcf08LzrQm87dEJ18z2BL6FJs1Z7n6omS3n7u9XOd5Q4HlXtJL+MFJKN6IJdRQK8i/n7gc3Id+x6D48iVbtWyLCylZoUl8PVSuYWsdYKyBldlaDMjyLFOzV2ULBzJZF1tzOyJV9onfQTTju1SqIXPE3FCO73cxmo+obc1HcZAN3P7fKGLuje3AHil1uieJxk5CLeIK7X9LAtfVBCn8zd7+o3uPKruljKHdscxR/nurujzU6VlfBzFZENT13RFb31oj5eL/nOmy3etHXGSxVSgogflAruPvrRcuSUD/MbBdkUU0AftrI6r+Bc/w3Yq3NRAsZDwV5FvLbP5FvZd7BWP1Q8H9kbHoCseqyjrl1Wxtl424U8vRFzME5sb1qu/OugpkdifLe9on3WXflf8b7tYEvuvuEOsbKtz//OopL/RX4k7t/pk55VkFekXXcfc/4/ga5++ENX1wV2Ro4Jt/i/kMo1rw1it+9gZLvn6kxRJfDzMageOS57r7QzNZAC6WtkOKah2o6LmynXI1iqVNSCd0XMem8nlcCZT/+g1Gso+FVbgfnzVtAH0e07ucRxfxxMzsOxcNGu/s9NcY5ELESH0aT0ywU71gFTVrvAt9x9+e7QOavh0zzkWXT0tW6ma2MrJXLUDmvV9z9ndi3DOD1KO/ceN9B9/x2d58b2/4HWWRnI2p4xcnJzJZ393dz73+I2JSbIXbrG/UuJjqLsuezF7oPmfIdgMhan0ALqxdaLU9Orr4oMfcQd38wtq2EymL1Qm6/TwCntlOuZpCUVEK3gJltiCanw4CXKimqcFF5foJqgRyZBbRNbJrn7tNCKdxR7QdtZoNRfAhk7b0VY8xHq9c3CUq7u7/doEybIhfhA+WrfDP7Lkp+Pdrd/7eRcRuU4XxEWHkOEWPuQS6553KTcr1W5oaoxt7o8vsZ9/Fi5C4bnCnC3P6jkRvtOrSgcTMbiNygH3L30Z270sYQinUYqhryYmzLKrD/v5l9JeSsO77VRXKdjpLHj4jF3+dRLHQd4EJ3P9XMhrn7vHbK1QySkkroFjCz6cCv3f30eN8f5W783d1fbvG5a1lAWdD7THd/vINxBqNCnTuh1vAzY/uqKO6yjLu/2aBsawIvIuXwN0RtXhmtkmfGtvcR07ElLmwzWwv1F9s43h+KcsX+hKjaj7r7ggbGm45ifJNzC5AsvjXERYwZ6u7zy44bhHINv5x9F7GocORGnYmYgsdVixt2NeL8ZyJG4OWokPLfY996IdMW7XapmdlhiHF5uplNRAuM+xEb80IUj3yunTI1i6SkEgqHmW2Ngtxbx/tdUHHNvyC69AR3f7JF567XAvpo+aq+xpi7oeD9QlQt4f5OyvgtxM6aiRKZ10EljqahQP8Z7n5lZ87Rwfl3QpT593LbPorYlkNR/tVkd3+pjrH6ojJl09x9lpkt6+7/yCmr/ZF1dl+FYy9CVvb3c/GVI9F9nk4pB3Japy+6DpjZXkjZvmFmm6C0hYFoQXO1mV2LOvqe1A55ymTbCBFKXkXPzv6oa/J7ZnYjSrS+qt1yNQXvBjz49Fq6X6gG3E3IijkArfZORmytSymVqGlVBv5glHj7Zxatur0qSpytq6lhhXGzXLhf0EROF6VF5Hoo6XRSvB+PWKor04KKG2UyDEGVP2ZRoUgrIgec0uCYJwKX5K8zd613AV+ocExHFSIup876l110X1ZHVuT0vLyIhv4IYmDOb5c8VWTshRiX6+e2ZX2+Cs0Tbeg6ihYgvdLL3UFVEy5HTKgxlKpZj8tPaC2WYTdkVT1EF1WdDiXXdJX93DgroVjNhJAxK+LalskmFMubKNm2U+eMRcHdiITxydz2/ahRSovaFSJ+Sa43VrteqGHgrPhu8i3ij80veNooT8Vq77Fv03i2D2q3XJ15JXdfQuEI1tFyqM7cu+7+u9i+HErMPNoruH9aKM/xqBZew8muXSjDBohluBB42d3/YmbbICX1nLt/tQ0y7IysOENJwv9AlTO2QvXnJndi7CEoCXgkqrryAnIdnuBV3KPBwhyG4ivPu/vTsX2HkOfTzcrTCMxsHKJw/9Td3w5iwjhUPWMWyo36fY0hWiXXfyIr+xlU5aQPqniRJX+/iWqYtsw13AokJZVQGMzsGyj5cTtUNWAGSjI+F88yAAAHE0lEQVT8QzC2jkPB34MKkK2pZNcuOnd/5CLshSo5THP3q2PfpxALchqKA7VEgQZJ4Q5ktbyNYi3fdPe3zGw7ZFH1QW0sOmRbmtkeyD15G1qQLHDFoNZF7t7XgScbmdxDaTVVIaJZVCFvLIMU7YeRR2A91Efrr62Wp0y2ndHi6klEalmA4mSPI/LNILToeq/qIN0QSUklFAIz2wLRkI9HSYX7oioNC9BqsC9ikM32DqoXLGkws0nAH9z9RxGcz8oYLUC5RSOBV939xhbKMAWRJaaEIvkBMMPdp+Q+s52XlSuqMlZ5CaNH0UR+Dypd9FY941QYt1MVIppBFfLGUYjkc0Pcr83c/ZF2yJOTKyOejEG5ft9z93fM7FeIrj8duSN/1k65ugJJSSUUgmAYXe/uP8ltWxux4t509/2sDVUUuhviHjyDKlxMi23Xot5oa6Cg/FbIgmnJSj0o538AznP3cbHtAuRmnJgx8hocs7yEUUaWOQ9R9i9w9/OblLctJX1M1WpOR1Uxzjaz81Ax2d8jMsJXgMO9wTy4LpBrTVRQ92Jk3U5CxI5XgLXdfft2ytPV6FW0AAlLH0xlY15DLgjMrG9MNL9HcQozs1WXNgUVeAcVtt3dzC4yFXTdgFLdtdGoqkLLXEnu/kfEtBxmZi+Z2fdR59aJnRg2i4sc6+6vovyzS9x9nLt/rFkFFfK2ZaUdivlaYAczuwe1BbnQ3U9295+jmOqW7ZClDJuibt/7ufu77v41dL93Q8SOTMH2SCRLKqEQmNl4RI09ILdtGVeW/v2oad8DxUlYLCIRdG9UvmaBu3+2IDl2Q3X1BqKk1IZK6Fg3KmHUFegu5I0Kcu2JmlnejpiFfSg1NzzCu3l9vlpIllRCUbgYGGBmV5rZ9gChoA5DVSaWOgVlZp80s0PM7ATUVHAK6rH0mJndZGo101a4+62uShMTgUfM7Bdm1rueY00ljPYzswExuRPjvIHaVrwR5+gRCgqiMJ/7b919prs/bcIQlMN1ervlMbNR4YW4CdXiWwh8EyWl74oqcXyk3XJ1JZIlldBWBBPK3P2f8eMejUrKrIRiFesiFllh7Q2KgJmdBGyLSCTrINfRdYidZShJdLC7n1mgjHUzHquw4AotYdQKFEHeyJ17f6T0H0RW0wJEPhoGPOXuk8xsrXDf9lgkJZXQNphZf4/6cjnX3gCU8Lo5qkP3YE92TTSDmNDvA4Z7tPAwsxFIQfVB8YY30UK+IcJCUehuJYxajXaRN8rOuSFqaLgBop0/hHLr9o5tNwH79JRnphqSuy+hLQir6TUzmwBy7cWut2KldzeKUS1VCiqwN3BX5CCtGBPew+7+OeCPwAh3f7+nTDYRpH8L5VcBnIRcT3chN+8o4IklRUFB+8gbGYJh+ZSrCehkVHHjTuA01KjzeuChnvLM1EJSUgltgauH0obAJmb2sqnyODkG3y2oPtvSiHuB1YJy/7a7u6kKB6jqxahcTKfbow4W3DrIck5oArHgO9bMsqojMxEbc3t3f8/df+7uX0K5bT0eSUkltA3u/oy774jIAOPN7BEzG2yqgr58JynOPRKhfH6HfouTzezjAF7q3LstysvpaX75B1Gi9mmo+sJ98G8WnLn77CKF6+FYA+VnjTaz+ShH6mngEDO72syGxed6DCGlFlJMKqEwWKlGXn80kd1UsEiFwdQy5HCUS/QamuQ3Bnb3aGHSk1FECaMlGbkKEzuhJOI/onjUwcA57t52JmirkJRUQqEws+VREuKlRctSNIJEsgOwBSp9dDUqTdTWEjutQJEsuKUBZjYUWeN7oFjUnGIl6jokJZWQkNA2FMGCS+jZSEoqISEhIaHbIhEnEhISEhK6LZKSSkhISEjotkhKKiEhISGh2yIpqYSEhISEboukpBISCoaZDYokzGfN7GEzm2Fm25rZ9Ni/qZl9vmg5ExKKQFJSCQkFIpJcbwDmuPu67j4COBGVg/tSfGxTICmphKUSSUklJBSLzwL/yCe4uvtvgBfN7LdmthxwKrCvmT1qZvua2e/MbHVQ5QEzm5+9T0hY0pCUVEJCsfg48HC1ndFr6WTgGnff1N2vAa4AsuKi2wO/cfc/t1zShIQCkJRUQkLPw2XAmPj/ENTBNyFhiURSUgkJxWIeMKKRA9z9ReAVMxsFbAmkYq0JSyySkkpIKBazgD5mdli2wcw2AT6S+8xbwEplx12K3H7X5hpIJiQscUhKKiGhQESx1b2A7YOCPg84A1iQ+9hsYKOMOBHbbkZtPZKrL2GJRiowm5DQA2FmmwNnu/uni5YlIaGV6F20AAkJCY3BzE4AxlJi+CUkLLFIllRCQkJCQrdFikklJCQkJHRbJCWVkJCQkNBtkZRUQkJCQkK3RVJSCQkJCQndFklJJSQkJCR0WyQllZCQkJDQbfEvzsRqrJ2zIHsAAAAASUVORK5CYII="/>
          <p:cNvSpPr>
            <a:spLocks noChangeAspect="1" noChangeArrowheads="1"/>
          </p:cNvSpPr>
          <p:nvPr/>
        </p:nvSpPr>
        <p:spPr bwMode="auto">
          <a:xfrm>
            <a:off x="460375" y="160337"/>
            <a:ext cx="4136792" cy="41368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7" y="1764414"/>
            <a:ext cx="4399534" cy="3612794"/>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542" y="1882204"/>
            <a:ext cx="5033293" cy="2656239"/>
          </a:xfrm>
          <a:prstGeom prst="rect">
            <a:avLst/>
          </a:prstGeom>
        </p:spPr>
      </p:pic>
      <p:sp>
        <p:nvSpPr>
          <p:cNvPr id="10" name="Metin kutusu 9"/>
          <p:cNvSpPr txBox="1"/>
          <p:nvPr/>
        </p:nvSpPr>
        <p:spPr>
          <a:xfrm>
            <a:off x="847289" y="5523263"/>
            <a:ext cx="7064691" cy="646331"/>
          </a:xfrm>
          <a:prstGeom prst="rect">
            <a:avLst/>
          </a:prstGeom>
          <a:noFill/>
        </p:spPr>
        <p:txBody>
          <a:bodyPr wrap="none" rtlCol="0">
            <a:spAutoFit/>
          </a:bodyPr>
          <a:lstStyle/>
          <a:p>
            <a:r>
              <a:rPr lang="tr-TR" dirty="0" err="1" smtClean="0"/>
              <a:t>According</a:t>
            </a:r>
            <a:r>
              <a:rPr lang="tr-TR" dirty="0" smtClean="0"/>
              <a:t> </a:t>
            </a:r>
            <a:r>
              <a:rPr lang="tr-TR" dirty="0" err="1" smtClean="0"/>
              <a:t>to</a:t>
            </a:r>
            <a:r>
              <a:rPr lang="tr-TR" dirty="0" smtClean="0"/>
              <a:t> the </a:t>
            </a:r>
            <a:r>
              <a:rPr lang="tr-TR" dirty="0" err="1" smtClean="0"/>
              <a:t>given</a:t>
            </a:r>
            <a:r>
              <a:rPr lang="tr-TR" dirty="0" smtClean="0"/>
              <a:t> </a:t>
            </a:r>
            <a:r>
              <a:rPr lang="tr-TR" dirty="0" err="1" smtClean="0"/>
              <a:t>graphs</a:t>
            </a:r>
            <a:r>
              <a:rPr lang="tr-TR" dirty="0" smtClean="0"/>
              <a:t>, the </a:t>
            </a:r>
            <a:r>
              <a:rPr lang="tr-TR" dirty="0" err="1" smtClean="0"/>
              <a:t>highest</a:t>
            </a:r>
            <a:r>
              <a:rPr lang="tr-TR" dirty="0" smtClean="0"/>
              <a:t> </a:t>
            </a:r>
            <a:r>
              <a:rPr lang="tr-TR" dirty="0" err="1" smtClean="0"/>
              <a:t>number</a:t>
            </a:r>
            <a:r>
              <a:rPr lang="tr-TR" dirty="0" smtClean="0"/>
              <a:t> of </a:t>
            </a:r>
            <a:r>
              <a:rPr lang="tr-TR" dirty="0" err="1" smtClean="0"/>
              <a:t>cabs</a:t>
            </a:r>
            <a:r>
              <a:rPr lang="tr-TR" dirty="0" smtClean="0"/>
              <a:t> </a:t>
            </a:r>
            <a:r>
              <a:rPr lang="tr-TR" dirty="0" err="1" smtClean="0"/>
              <a:t>are</a:t>
            </a:r>
            <a:r>
              <a:rPr lang="tr-TR" dirty="0" smtClean="0"/>
              <a:t> in NYC </a:t>
            </a:r>
            <a:r>
              <a:rPr lang="tr-TR" dirty="0" err="1" smtClean="0"/>
              <a:t>and</a:t>
            </a:r>
            <a:endParaRPr lang="tr-TR" dirty="0" smtClean="0"/>
          </a:p>
          <a:p>
            <a:r>
              <a:rPr lang="tr-TR" dirty="0" smtClean="0"/>
              <a:t>the  </a:t>
            </a:r>
            <a:r>
              <a:rPr lang="tr-TR" dirty="0" err="1" smtClean="0"/>
              <a:t>yellow</a:t>
            </a:r>
            <a:r>
              <a:rPr lang="tr-TR" dirty="0" smtClean="0"/>
              <a:t> </a:t>
            </a:r>
            <a:r>
              <a:rPr lang="tr-TR" dirty="0" err="1" smtClean="0"/>
              <a:t>cab</a:t>
            </a:r>
            <a:r>
              <a:rPr lang="tr-TR" dirty="0" smtClean="0"/>
              <a:t> is </a:t>
            </a:r>
            <a:r>
              <a:rPr lang="tr-TR" dirty="0" err="1" smtClean="0"/>
              <a:t>much</a:t>
            </a:r>
            <a:r>
              <a:rPr lang="tr-TR" dirty="0" smtClean="0"/>
              <a:t> </a:t>
            </a:r>
            <a:r>
              <a:rPr lang="tr-TR" dirty="0" err="1" smtClean="0"/>
              <a:t>more</a:t>
            </a:r>
            <a:r>
              <a:rPr lang="tr-TR" dirty="0" smtClean="0"/>
              <a:t> preferred </a:t>
            </a:r>
            <a:r>
              <a:rPr lang="tr-TR" dirty="0" err="1" smtClean="0"/>
              <a:t>than</a:t>
            </a:r>
            <a:r>
              <a:rPr lang="tr-TR" dirty="0" smtClean="0"/>
              <a:t> the </a:t>
            </a:r>
            <a:r>
              <a:rPr lang="tr-TR" dirty="0" err="1" smtClean="0"/>
              <a:t>pink</a:t>
            </a:r>
            <a:r>
              <a:rPr lang="tr-TR" dirty="0" smtClean="0"/>
              <a:t> </a:t>
            </a:r>
            <a:r>
              <a:rPr lang="tr-TR" dirty="0" err="1" smtClean="0"/>
              <a:t>cab</a:t>
            </a:r>
            <a:r>
              <a:rPr lang="tr-TR" dirty="0" smtClean="0"/>
              <a:t>.</a:t>
            </a:r>
            <a:endParaRPr lang="tr-TR" dirty="0"/>
          </a:p>
        </p:txBody>
      </p:sp>
    </p:spTree>
    <p:extLst>
      <p:ext uri="{BB962C8B-B14F-4D97-AF65-F5344CB8AC3E}">
        <p14:creationId xmlns:p14="http://schemas.microsoft.com/office/powerpoint/2010/main" val="217862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rgbClr val="FF6600"/>
                </a:solidFill>
                <a:latin typeface="+mj-lt"/>
              </a:rPr>
              <a:t>	</a:t>
            </a:r>
            <a:r>
              <a:rPr lang="tr-TR" sz="4400" b="1" dirty="0" err="1" smtClean="0">
                <a:solidFill>
                  <a:srgbClr val="FF6600"/>
                </a:solidFill>
                <a:latin typeface="+mj-lt"/>
              </a:rPr>
              <a:t>Cab</a:t>
            </a:r>
            <a:r>
              <a:rPr lang="tr-TR" sz="4400" b="1" dirty="0" smtClean="0">
                <a:solidFill>
                  <a:srgbClr val="FF6600"/>
                </a:solidFill>
                <a:latin typeface="+mj-lt"/>
              </a:rPr>
              <a:t> Data Analysis</a:t>
            </a:r>
            <a:endParaRPr lang="en-US" sz="4400" b="1" dirty="0">
              <a:solidFill>
                <a:srgbClr val="FF6600"/>
              </a:solidFill>
              <a:latin typeface="+mj-lt"/>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62" y="1609861"/>
            <a:ext cx="3500560" cy="1919857"/>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670" y="1609861"/>
            <a:ext cx="3515060" cy="1937868"/>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062" y="3806455"/>
            <a:ext cx="3500560" cy="1929874"/>
          </a:xfrm>
          <a:prstGeom prst="rect">
            <a:avLst/>
          </a:prstGeom>
        </p:spPr>
      </p:pic>
      <p:sp>
        <p:nvSpPr>
          <p:cNvPr id="8" name="Metin kutusu 7"/>
          <p:cNvSpPr txBox="1"/>
          <p:nvPr/>
        </p:nvSpPr>
        <p:spPr>
          <a:xfrm>
            <a:off x="5939406" y="4144161"/>
            <a:ext cx="6033126" cy="646331"/>
          </a:xfrm>
          <a:prstGeom prst="rect">
            <a:avLst/>
          </a:prstGeom>
          <a:noFill/>
        </p:spPr>
        <p:txBody>
          <a:bodyPr wrap="none" rtlCol="0">
            <a:spAutoFit/>
          </a:bodyPr>
          <a:lstStyle/>
          <a:p>
            <a:r>
              <a:rPr lang="tr-TR" dirty="0" err="1" smtClean="0"/>
              <a:t>We</a:t>
            </a:r>
            <a:r>
              <a:rPr lang="tr-TR" dirty="0" smtClean="0"/>
              <a:t> can </a:t>
            </a:r>
            <a:r>
              <a:rPr lang="tr-TR" dirty="0" err="1" smtClean="0"/>
              <a:t>see</a:t>
            </a:r>
            <a:r>
              <a:rPr lang="tr-TR" dirty="0" smtClean="0"/>
              <a:t> the </a:t>
            </a:r>
            <a:r>
              <a:rPr lang="tr-TR" dirty="0" err="1" smtClean="0"/>
              <a:t>average</a:t>
            </a:r>
            <a:r>
              <a:rPr lang="tr-TR" dirty="0" smtClean="0"/>
              <a:t>, </a:t>
            </a:r>
            <a:r>
              <a:rPr lang="tr-TR" dirty="0" err="1" smtClean="0"/>
              <a:t>max</a:t>
            </a:r>
            <a:r>
              <a:rPr lang="tr-TR" dirty="0" smtClean="0"/>
              <a:t> </a:t>
            </a:r>
            <a:r>
              <a:rPr lang="tr-TR" dirty="0" err="1" smtClean="0"/>
              <a:t>and</a:t>
            </a:r>
            <a:r>
              <a:rPr lang="tr-TR" dirty="0" smtClean="0"/>
              <a:t> </a:t>
            </a:r>
            <a:r>
              <a:rPr lang="tr-TR" dirty="0" err="1" smtClean="0"/>
              <a:t>min</a:t>
            </a:r>
            <a:r>
              <a:rPr lang="tr-TR" dirty="0" smtClean="0"/>
              <a:t> </a:t>
            </a:r>
            <a:r>
              <a:rPr lang="tr-TR" dirty="0" err="1" smtClean="0"/>
              <a:t>values</a:t>
            </a:r>
            <a:r>
              <a:rPr lang="tr-TR" dirty="0" smtClean="0"/>
              <a:t> of ‘km </a:t>
            </a:r>
            <a:r>
              <a:rPr lang="tr-TR" dirty="0" err="1" smtClean="0"/>
              <a:t>travelled</a:t>
            </a:r>
            <a:r>
              <a:rPr lang="tr-TR" dirty="0" smtClean="0"/>
              <a:t>’, </a:t>
            </a:r>
          </a:p>
          <a:p>
            <a:r>
              <a:rPr lang="tr-TR" dirty="0" smtClean="0"/>
              <a:t>‘</a:t>
            </a:r>
            <a:r>
              <a:rPr lang="tr-TR" dirty="0" err="1" smtClean="0"/>
              <a:t>price</a:t>
            </a:r>
            <a:r>
              <a:rPr lang="tr-TR" dirty="0" smtClean="0"/>
              <a:t> </a:t>
            </a:r>
            <a:r>
              <a:rPr lang="tr-TR" dirty="0" err="1" smtClean="0"/>
              <a:t>charged</a:t>
            </a:r>
            <a:r>
              <a:rPr lang="tr-TR" dirty="0" smtClean="0"/>
              <a:t>’ </a:t>
            </a:r>
            <a:r>
              <a:rPr lang="tr-TR" dirty="0" err="1" smtClean="0"/>
              <a:t>and</a:t>
            </a:r>
            <a:r>
              <a:rPr lang="tr-TR" dirty="0" smtClean="0"/>
              <a:t> ‘</a:t>
            </a:r>
            <a:r>
              <a:rPr lang="tr-TR" dirty="0" err="1" smtClean="0"/>
              <a:t>cost</a:t>
            </a:r>
            <a:r>
              <a:rPr lang="tr-TR" dirty="0" smtClean="0"/>
              <a:t> of </a:t>
            </a:r>
            <a:r>
              <a:rPr lang="tr-TR" dirty="0" err="1" smtClean="0"/>
              <a:t>trip</a:t>
            </a:r>
            <a:r>
              <a:rPr lang="tr-TR" dirty="0" smtClean="0"/>
              <a:t>’ </a:t>
            </a:r>
            <a:r>
              <a:rPr lang="tr-TR" dirty="0" err="1" smtClean="0"/>
              <a:t>parameters</a:t>
            </a:r>
            <a:r>
              <a:rPr lang="tr-TR" dirty="0" smtClean="0"/>
              <a:t>.</a:t>
            </a:r>
          </a:p>
        </p:txBody>
      </p:sp>
    </p:spTree>
    <p:extLst>
      <p:ext uri="{BB962C8B-B14F-4D97-AF65-F5344CB8AC3E}">
        <p14:creationId xmlns:p14="http://schemas.microsoft.com/office/powerpoint/2010/main" val="294398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rgbClr val="FF6600"/>
                </a:solidFill>
                <a:latin typeface="+mj-lt"/>
              </a:rPr>
              <a:t>	</a:t>
            </a:r>
            <a:r>
              <a:rPr lang="tr-TR" sz="4400" b="1" dirty="0" err="1" smtClean="0">
                <a:solidFill>
                  <a:srgbClr val="FF6600"/>
                </a:solidFill>
                <a:latin typeface="+mj-lt"/>
              </a:rPr>
              <a:t>Customer</a:t>
            </a:r>
            <a:r>
              <a:rPr lang="tr-TR" sz="4400" b="1" dirty="0" smtClean="0">
                <a:solidFill>
                  <a:srgbClr val="FF6600"/>
                </a:solidFill>
                <a:latin typeface="+mj-lt"/>
              </a:rPr>
              <a:t> ID </a:t>
            </a:r>
            <a:r>
              <a:rPr lang="tr-TR" sz="4400" b="1" dirty="0" err="1" smtClean="0">
                <a:solidFill>
                  <a:srgbClr val="FF6600"/>
                </a:solidFill>
                <a:latin typeface="+mj-lt"/>
              </a:rPr>
              <a:t>Dataset</a:t>
            </a:r>
            <a:r>
              <a:rPr lang="tr-TR" sz="4400" b="1" dirty="0" smtClean="0">
                <a:solidFill>
                  <a:srgbClr val="FF6600"/>
                </a:solidFill>
                <a:latin typeface="+mj-lt"/>
              </a:rPr>
              <a:t> Analysis</a:t>
            </a:r>
            <a:endParaRPr lang="en-US" sz="4400" b="1" dirty="0">
              <a:solidFill>
                <a:srgbClr val="FF6600"/>
              </a:solidFill>
              <a:latin typeface="+mj-lt"/>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18" y="1838921"/>
            <a:ext cx="4096180" cy="4117702"/>
          </a:xfrm>
          <a:prstGeom prst="rect">
            <a:avLst/>
          </a:prstGeom>
        </p:spPr>
      </p:pic>
      <p:sp>
        <p:nvSpPr>
          <p:cNvPr id="8" name="Metin kutusu 7"/>
          <p:cNvSpPr txBox="1"/>
          <p:nvPr/>
        </p:nvSpPr>
        <p:spPr>
          <a:xfrm>
            <a:off x="5503177" y="3028426"/>
            <a:ext cx="4288866" cy="646331"/>
          </a:xfrm>
          <a:prstGeom prst="rect">
            <a:avLst/>
          </a:prstGeom>
          <a:noFill/>
        </p:spPr>
        <p:txBody>
          <a:bodyPr wrap="none" rtlCol="0">
            <a:spAutoFit/>
          </a:bodyPr>
          <a:lstStyle/>
          <a:p>
            <a:r>
              <a:rPr lang="tr-TR" dirty="0" smtClean="0"/>
              <a:t>The </a:t>
            </a:r>
            <a:r>
              <a:rPr lang="tr-TR" dirty="0" err="1" smtClean="0"/>
              <a:t>number</a:t>
            </a:r>
            <a:r>
              <a:rPr lang="tr-TR" dirty="0" smtClean="0"/>
              <a:t> of </a:t>
            </a:r>
            <a:r>
              <a:rPr lang="tr-TR" dirty="0" err="1" smtClean="0"/>
              <a:t>male</a:t>
            </a:r>
            <a:r>
              <a:rPr lang="tr-TR" dirty="0" smtClean="0"/>
              <a:t> </a:t>
            </a:r>
            <a:r>
              <a:rPr lang="tr-TR" dirty="0" err="1" smtClean="0"/>
              <a:t>customers</a:t>
            </a:r>
            <a:r>
              <a:rPr lang="tr-TR" dirty="0" smtClean="0"/>
              <a:t>  </a:t>
            </a:r>
            <a:r>
              <a:rPr lang="tr-TR" dirty="0" err="1" smtClean="0"/>
              <a:t>are</a:t>
            </a:r>
            <a:r>
              <a:rPr lang="tr-TR" dirty="0" smtClean="0"/>
              <a:t> </a:t>
            </a:r>
            <a:r>
              <a:rPr lang="tr-TR" dirty="0" err="1" smtClean="0"/>
              <a:t>slightly</a:t>
            </a:r>
            <a:r>
              <a:rPr lang="tr-TR" dirty="0" smtClean="0"/>
              <a:t> </a:t>
            </a:r>
          </a:p>
          <a:p>
            <a:r>
              <a:rPr lang="tr-TR" dirty="0" err="1" smtClean="0"/>
              <a:t>higher</a:t>
            </a:r>
            <a:r>
              <a:rPr lang="tr-TR" dirty="0" smtClean="0"/>
              <a:t> </a:t>
            </a:r>
            <a:r>
              <a:rPr lang="tr-TR" dirty="0" err="1" smtClean="0"/>
              <a:t>than</a:t>
            </a:r>
            <a:r>
              <a:rPr lang="tr-TR" dirty="0" smtClean="0"/>
              <a:t> the </a:t>
            </a:r>
            <a:r>
              <a:rPr lang="tr-TR" dirty="0" err="1" smtClean="0"/>
              <a:t>female</a:t>
            </a:r>
            <a:r>
              <a:rPr lang="tr-TR" dirty="0" smtClean="0"/>
              <a:t> </a:t>
            </a:r>
            <a:r>
              <a:rPr lang="tr-TR" dirty="0" err="1" smtClean="0"/>
              <a:t>customers</a:t>
            </a:r>
            <a:endParaRPr lang="tr-TR" dirty="0"/>
          </a:p>
        </p:txBody>
      </p:sp>
    </p:spTree>
    <p:extLst>
      <p:ext uri="{BB962C8B-B14F-4D97-AF65-F5344CB8AC3E}">
        <p14:creationId xmlns:p14="http://schemas.microsoft.com/office/powerpoint/2010/main" val="134091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634" y="1875959"/>
            <a:ext cx="5315554" cy="4351338"/>
          </a:xfrm>
        </p:spPr>
      </p:pic>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rgbClr val="FF6600"/>
                </a:solidFill>
                <a:latin typeface="+mj-lt"/>
              </a:rPr>
              <a:t>	</a:t>
            </a:r>
            <a:r>
              <a:rPr lang="tr-TR" sz="4400" b="1" dirty="0" err="1" smtClean="0">
                <a:solidFill>
                  <a:srgbClr val="FF6600"/>
                </a:solidFill>
                <a:latin typeface="+mj-lt"/>
              </a:rPr>
              <a:t>Customer</a:t>
            </a:r>
            <a:r>
              <a:rPr lang="tr-TR" sz="4400" b="1" dirty="0" smtClean="0">
                <a:solidFill>
                  <a:srgbClr val="FF6600"/>
                </a:solidFill>
                <a:latin typeface="+mj-lt"/>
              </a:rPr>
              <a:t> ID </a:t>
            </a:r>
            <a:r>
              <a:rPr lang="tr-TR" sz="4400" b="1" dirty="0" err="1" smtClean="0">
                <a:solidFill>
                  <a:srgbClr val="FF6600"/>
                </a:solidFill>
                <a:latin typeface="+mj-lt"/>
              </a:rPr>
              <a:t>Dataset</a:t>
            </a:r>
            <a:r>
              <a:rPr lang="tr-TR" sz="4400" b="1" dirty="0" smtClean="0">
                <a:solidFill>
                  <a:srgbClr val="FF6600"/>
                </a:solidFill>
                <a:latin typeface="+mj-lt"/>
              </a:rPr>
              <a:t> Analysis</a:t>
            </a:r>
            <a:endParaRPr lang="en-US" sz="4400" b="1" dirty="0">
              <a:solidFill>
                <a:srgbClr val="FF6600"/>
              </a:solidFill>
              <a:latin typeface="+mj-lt"/>
            </a:endParaRPr>
          </a:p>
        </p:txBody>
      </p:sp>
      <p:sp>
        <p:nvSpPr>
          <p:cNvPr id="6" name="Metin kutusu 5"/>
          <p:cNvSpPr txBox="1"/>
          <p:nvPr/>
        </p:nvSpPr>
        <p:spPr>
          <a:xfrm>
            <a:off x="7659149" y="2634142"/>
            <a:ext cx="3743845" cy="646331"/>
          </a:xfrm>
          <a:prstGeom prst="rect">
            <a:avLst/>
          </a:prstGeom>
          <a:noFill/>
        </p:spPr>
        <p:txBody>
          <a:bodyPr wrap="none" rtlCol="0">
            <a:spAutoFit/>
          </a:bodyPr>
          <a:lstStyle/>
          <a:p>
            <a:r>
              <a:rPr lang="tr-TR" dirty="0" err="1" smtClean="0"/>
              <a:t>We</a:t>
            </a:r>
            <a:r>
              <a:rPr lang="tr-TR" dirty="0" smtClean="0"/>
              <a:t> can </a:t>
            </a:r>
            <a:r>
              <a:rPr lang="tr-TR" dirty="0" err="1" smtClean="0"/>
              <a:t>also</a:t>
            </a:r>
            <a:r>
              <a:rPr lang="tr-TR" dirty="0" smtClean="0"/>
              <a:t> </a:t>
            </a:r>
            <a:r>
              <a:rPr lang="tr-TR" dirty="0" err="1" smtClean="0"/>
              <a:t>check</a:t>
            </a:r>
            <a:r>
              <a:rPr lang="tr-TR" dirty="0" smtClean="0"/>
              <a:t> the </a:t>
            </a:r>
            <a:r>
              <a:rPr lang="tr-TR" dirty="0" err="1" smtClean="0"/>
              <a:t>income</a:t>
            </a:r>
            <a:r>
              <a:rPr lang="tr-TR" dirty="0" smtClean="0"/>
              <a:t> </a:t>
            </a:r>
            <a:r>
              <a:rPr lang="tr-TR" dirty="0" err="1" smtClean="0"/>
              <a:t>density</a:t>
            </a:r>
            <a:endParaRPr lang="tr-TR" dirty="0"/>
          </a:p>
          <a:p>
            <a:r>
              <a:rPr lang="tr-TR" dirty="0" err="1" smtClean="0"/>
              <a:t>graph</a:t>
            </a:r>
            <a:r>
              <a:rPr lang="tr-TR" dirty="0" smtClean="0"/>
              <a:t> of </a:t>
            </a:r>
            <a:r>
              <a:rPr lang="tr-TR" dirty="0" err="1" smtClean="0"/>
              <a:t>genders</a:t>
            </a:r>
            <a:r>
              <a:rPr lang="tr-TR" dirty="0" smtClean="0"/>
              <a:t>.</a:t>
            </a:r>
            <a:endParaRPr lang="tr-TR" dirty="0"/>
          </a:p>
        </p:txBody>
      </p:sp>
    </p:spTree>
    <p:extLst>
      <p:ext uri="{BB962C8B-B14F-4D97-AF65-F5344CB8AC3E}">
        <p14:creationId xmlns:p14="http://schemas.microsoft.com/office/powerpoint/2010/main" val="1080468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rgbClr val="FF6600"/>
                </a:solidFill>
                <a:latin typeface="+mj-lt"/>
              </a:rPr>
              <a:t>	</a:t>
            </a:r>
            <a:r>
              <a:rPr lang="tr-TR" sz="4400" b="1" dirty="0" err="1" smtClean="0">
                <a:solidFill>
                  <a:srgbClr val="FF6600"/>
                </a:solidFill>
                <a:latin typeface="+mj-lt"/>
              </a:rPr>
              <a:t>Customer</a:t>
            </a:r>
            <a:r>
              <a:rPr lang="tr-TR" sz="4400" b="1" dirty="0" smtClean="0">
                <a:solidFill>
                  <a:srgbClr val="FF6600"/>
                </a:solidFill>
                <a:latin typeface="+mj-lt"/>
              </a:rPr>
              <a:t> ID </a:t>
            </a:r>
            <a:r>
              <a:rPr lang="tr-TR" sz="4400" b="1" dirty="0" err="1" smtClean="0">
                <a:solidFill>
                  <a:srgbClr val="FF6600"/>
                </a:solidFill>
                <a:latin typeface="+mj-lt"/>
              </a:rPr>
              <a:t>Dataset</a:t>
            </a:r>
            <a:r>
              <a:rPr lang="tr-TR" sz="4400" b="1" dirty="0" smtClean="0">
                <a:solidFill>
                  <a:srgbClr val="FF6600"/>
                </a:solidFill>
                <a:latin typeface="+mj-lt"/>
              </a:rPr>
              <a:t> Analysis</a:t>
            </a:r>
            <a:endParaRPr lang="en-US" sz="4400" b="1" dirty="0">
              <a:solidFill>
                <a:srgbClr val="FF6600"/>
              </a:solidFill>
              <a:latin typeface="+mj-lt"/>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96" y="2047875"/>
            <a:ext cx="4401502" cy="2426567"/>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696" y="2047876"/>
            <a:ext cx="4401502" cy="2426567"/>
          </a:xfrm>
          <a:prstGeom prst="rect">
            <a:avLst/>
          </a:prstGeom>
        </p:spPr>
      </p:pic>
      <p:sp>
        <p:nvSpPr>
          <p:cNvPr id="7" name="Dikdörtgen 6"/>
          <p:cNvSpPr/>
          <p:nvPr/>
        </p:nvSpPr>
        <p:spPr>
          <a:xfrm>
            <a:off x="2804719" y="4807302"/>
            <a:ext cx="6096000" cy="646331"/>
          </a:xfrm>
          <a:prstGeom prst="rect">
            <a:avLst/>
          </a:prstGeom>
        </p:spPr>
        <p:txBody>
          <a:bodyPr>
            <a:spAutoFit/>
          </a:bodyPr>
          <a:lstStyle/>
          <a:p>
            <a:r>
              <a:rPr lang="tr-TR" dirty="0" err="1"/>
              <a:t>We</a:t>
            </a:r>
            <a:r>
              <a:rPr lang="tr-TR" dirty="0"/>
              <a:t> can </a:t>
            </a:r>
            <a:r>
              <a:rPr lang="tr-TR" dirty="0" err="1"/>
              <a:t>see</a:t>
            </a:r>
            <a:r>
              <a:rPr lang="tr-TR" dirty="0"/>
              <a:t> the </a:t>
            </a:r>
            <a:r>
              <a:rPr lang="tr-TR" dirty="0" err="1"/>
              <a:t>average</a:t>
            </a:r>
            <a:r>
              <a:rPr lang="tr-TR" dirty="0"/>
              <a:t>, </a:t>
            </a:r>
            <a:r>
              <a:rPr lang="tr-TR" dirty="0" err="1"/>
              <a:t>max</a:t>
            </a:r>
            <a:r>
              <a:rPr lang="tr-TR" dirty="0"/>
              <a:t> </a:t>
            </a:r>
            <a:r>
              <a:rPr lang="tr-TR" dirty="0" err="1"/>
              <a:t>and</a:t>
            </a:r>
            <a:r>
              <a:rPr lang="tr-TR" dirty="0"/>
              <a:t> </a:t>
            </a:r>
            <a:r>
              <a:rPr lang="tr-TR" dirty="0" err="1"/>
              <a:t>min</a:t>
            </a:r>
            <a:r>
              <a:rPr lang="tr-TR" dirty="0"/>
              <a:t> </a:t>
            </a:r>
            <a:r>
              <a:rPr lang="tr-TR" dirty="0" err="1"/>
              <a:t>values</a:t>
            </a:r>
            <a:r>
              <a:rPr lang="tr-TR" dirty="0"/>
              <a:t> </a:t>
            </a:r>
            <a:r>
              <a:rPr lang="tr-TR" dirty="0" smtClean="0"/>
              <a:t>of </a:t>
            </a:r>
            <a:r>
              <a:rPr lang="tr-TR" dirty="0" err="1" smtClean="0"/>
              <a:t>income</a:t>
            </a:r>
            <a:r>
              <a:rPr lang="tr-TR" dirty="0" smtClean="0"/>
              <a:t> </a:t>
            </a:r>
            <a:r>
              <a:rPr lang="tr-TR" dirty="0" err="1" smtClean="0"/>
              <a:t>and</a:t>
            </a:r>
            <a:r>
              <a:rPr lang="tr-TR" dirty="0" smtClean="0"/>
              <a:t> </a:t>
            </a:r>
            <a:r>
              <a:rPr lang="tr-TR" dirty="0" err="1" smtClean="0"/>
              <a:t>age</a:t>
            </a:r>
            <a:r>
              <a:rPr lang="tr-TR" dirty="0" smtClean="0"/>
              <a:t> </a:t>
            </a:r>
            <a:r>
              <a:rPr lang="tr-TR" dirty="0" err="1" smtClean="0"/>
              <a:t>parameters</a:t>
            </a:r>
            <a:r>
              <a:rPr lang="tr-TR" dirty="0" smtClean="0"/>
              <a:t>.</a:t>
            </a:r>
            <a:endParaRPr lang="tr-TR" dirty="0"/>
          </a:p>
        </p:txBody>
      </p:sp>
    </p:spTree>
    <p:extLst>
      <p:ext uri="{BB962C8B-B14F-4D97-AF65-F5344CB8AC3E}">
        <p14:creationId xmlns:p14="http://schemas.microsoft.com/office/powerpoint/2010/main" val="3226151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rgbClr val="FF6600"/>
                </a:solidFill>
                <a:latin typeface="+mj-lt"/>
              </a:rPr>
              <a:t>	City </a:t>
            </a:r>
            <a:r>
              <a:rPr lang="tr-TR" sz="4400" b="1" dirty="0" err="1" smtClean="0">
                <a:solidFill>
                  <a:srgbClr val="FF6600"/>
                </a:solidFill>
                <a:latin typeface="+mj-lt"/>
              </a:rPr>
              <a:t>and</a:t>
            </a:r>
            <a:r>
              <a:rPr lang="tr-TR" sz="4400" b="1" dirty="0" smtClean="0">
                <a:solidFill>
                  <a:srgbClr val="FF6600"/>
                </a:solidFill>
                <a:latin typeface="+mj-lt"/>
              </a:rPr>
              <a:t> </a:t>
            </a:r>
            <a:r>
              <a:rPr lang="tr-TR" sz="4400" b="1" dirty="0" err="1" smtClean="0">
                <a:solidFill>
                  <a:srgbClr val="FF6600"/>
                </a:solidFill>
                <a:latin typeface="+mj-lt"/>
              </a:rPr>
              <a:t>Transaction</a:t>
            </a:r>
            <a:r>
              <a:rPr lang="tr-TR" sz="4400" b="1" dirty="0" smtClean="0">
                <a:solidFill>
                  <a:srgbClr val="FF6600"/>
                </a:solidFill>
                <a:latin typeface="+mj-lt"/>
              </a:rPr>
              <a:t> ID </a:t>
            </a:r>
            <a:r>
              <a:rPr lang="tr-TR" sz="4400" b="1" dirty="0" err="1" smtClean="0">
                <a:solidFill>
                  <a:srgbClr val="FF6600"/>
                </a:solidFill>
                <a:latin typeface="+mj-lt"/>
              </a:rPr>
              <a:t>Datasets</a:t>
            </a:r>
            <a:r>
              <a:rPr lang="tr-TR" sz="4400" b="1" dirty="0" smtClean="0">
                <a:solidFill>
                  <a:srgbClr val="FF6600"/>
                </a:solidFill>
                <a:latin typeface="+mj-lt"/>
              </a:rPr>
              <a:t> Analysis</a:t>
            </a:r>
            <a:endParaRPr lang="en-US" sz="4400" b="1" dirty="0">
              <a:solidFill>
                <a:srgbClr val="FF6600"/>
              </a:solidFill>
              <a:latin typeface="+mj-lt"/>
            </a:endParaRP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97" y="1847811"/>
            <a:ext cx="2978028" cy="2988441"/>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278" y="2105637"/>
            <a:ext cx="3288485" cy="2244867"/>
          </a:xfrm>
          <a:prstGeom prst="rect">
            <a:avLst/>
          </a:prstGeom>
        </p:spPr>
      </p:pic>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3030" y="2105637"/>
            <a:ext cx="3547213" cy="2285490"/>
          </a:xfrm>
          <a:prstGeom prst="rect">
            <a:avLst/>
          </a:prstGeom>
        </p:spPr>
      </p:pic>
      <p:sp>
        <p:nvSpPr>
          <p:cNvPr id="11" name="Metin kutusu 10"/>
          <p:cNvSpPr txBox="1"/>
          <p:nvPr/>
        </p:nvSpPr>
        <p:spPr>
          <a:xfrm>
            <a:off x="3842158" y="4836252"/>
            <a:ext cx="3707934" cy="1477328"/>
          </a:xfrm>
          <a:prstGeom prst="rect">
            <a:avLst/>
          </a:prstGeom>
          <a:noFill/>
        </p:spPr>
        <p:txBody>
          <a:bodyPr wrap="square" rtlCol="0">
            <a:spAutoFit/>
          </a:bodyPr>
          <a:lstStyle/>
          <a:p>
            <a:r>
              <a:rPr lang="tr-TR" dirty="0" err="1" smtClean="0"/>
              <a:t>We</a:t>
            </a:r>
            <a:r>
              <a:rPr lang="tr-TR" dirty="0" smtClean="0"/>
              <a:t> can </a:t>
            </a:r>
            <a:r>
              <a:rPr lang="tr-TR" dirty="0" err="1" smtClean="0"/>
              <a:t>see</a:t>
            </a:r>
            <a:r>
              <a:rPr lang="tr-TR" dirty="0" smtClean="0"/>
              <a:t> the </a:t>
            </a:r>
            <a:r>
              <a:rPr lang="tr-TR" dirty="0" err="1" smtClean="0"/>
              <a:t>population</a:t>
            </a:r>
            <a:r>
              <a:rPr lang="tr-TR" dirty="0" smtClean="0"/>
              <a:t> </a:t>
            </a:r>
            <a:r>
              <a:rPr lang="tr-TR" dirty="0" err="1" smtClean="0"/>
              <a:t>and</a:t>
            </a:r>
            <a:r>
              <a:rPr lang="tr-TR" dirty="0" smtClean="0"/>
              <a:t> the </a:t>
            </a:r>
            <a:r>
              <a:rPr lang="tr-TR" dirty="0" err="1" smtClean="0"/>
              <a:t>cab</a:t>
            </a:r>
            <a:r>
              <a:rPr lang="tr-TR" dirty="0" smtClean="0"/>
              <a:t> </a:t>
            </a:r>
            <a:r>
              <a:rPr lang="tr-TR" dirty="0" err="1" smtClean="0"/>
              <a:t>user</a:t>
            </a:r>
            <a:r>
              <a:rPr lang="tr-TR" dirty="0" smtClean="0"/>
              <a:t> </a:t>
            </a:r>
            <a:r>
              <a:rPr lang="tr-TR" dirty="0" err="1" smtClean="0"/>
              <a:t>numbers</a:t>
            </a:r>
            <a:r>
              <a:rPr lang="tr-TR" dirty="0" smtClean="0"/>
              <a:t> of the </a:t>
            </a:r>
            <a:r>
              <a:rPr lang="tr-TR" dirty="0" err="1" smtClean="0"/>
              <a:t>cities</a:t>
            </a:r>
            <a:r>
              <a:rPr lang="tr-TR" dirty="0" smtClean="0"/>
              <a:t>. </a:t>
            </a:r>
            <a:r>
              <a:rPr lang="tr-TR" dirty="0" err="1" smtClean="0"/>
              <a:t>Also</a:t>
            </a:r>
            <a:r>
              <a:rPr lang="tr-TR" dirty="0" smtClean="0"/>
              <a:t>, </a:t>
            </a:r>
            <a:r>
              <a:rPr lang="tr-TR" dirty="0" err="1" smtClean="0"/>
              <a:t>according</a:t>
            </a:r>
            <a:r>
              <a:rPr lang="tr-TR" dirty="0" smtClean="0"/>
              <a:t> </a:t>
            </a:r>
            <a:r>
              <a:rPr lang="tr-TR" dirty="0" err="1" smtClean="0"/>
              <a:t>to</a:t>
            </a:r>
            <a:r>
              <a:rPr lang="tr-TR" dirty="0" smtClean="0"/>
              <a:t> the </a:t>
            </a:r>
            <a:r>
              <a:rPr lang="tr-TR" dirty="0" err="1" smtClean="0"/>
              <a:t>pie</a:t>
            </a:r>
            <a:r>
              <a:rPr lang="tr-TR" dirty="0" smtClean="0"/>
              <a:t> </a:t>
            </a:r>
            <a:r>
              <a:rPr lang="tr-TR" dirty="0" err="1" smtClean="0"/>
              <a:t>chart</a:t>
            </a:r>
            <a:r>
              <a:rPr lang="tr-TR" dirty="0" smtClean="0"/>
              <a:t>, it is </a:t>
            </a:r>
            <a:r>
              <a:rPr lang="tr-TR" dirty="0" err="1" smtClean="0"/>
              <a:t>clear</a:t>
            </a:r>
            <a:r>
              <a:rPr lang="tr-TR" dirty="0" smtClean="0"/>
              <a:t> </a:t>
            </a:r>
            <a:r>
              <a:rPr lang="tr-TR" dirty="0" err="1" smtClean="0"/>
              <a:t>that</a:t>
            </a:r>
            <a:r>
              <a:rPr lang="tr-TR" dirty="0" smtClean="0"/>
              <a:t> the </a:t>
            </a:r>
            <a:r>
              <a:rPr lang="tr-TR" dirty="0" err="1" smtClean="0"/>
              <a:t>card</a:t>
            </a:r>
            <a:r>
              <a:rPr lang="tr-TR" dirty="0" smtClean="0"/>
              <a:t> is a </a:t>
            </a:r>
            <a:r>
              <a:rPr lang="tr-TR" dirty="0" err="1" smtClean="0"/>
              <a:t>more</a:t>
            </a:r>
            <a:r>
              <a:rPr lang="tr-TR" dirty="0" smtClean="0"/>
              <a:t> preferred payment method.</a:t>
            </a:r>
            <a:endParaRPr lang="tr-TR" dirty="0"/>
          </a:p>
        </p:txBody>
      </p:sp>
    </p:spTree>
    <p:extLst>
      <p:ext uri="{BB962C8B-B14F-4D97-AF65-F5344CB8AC3E}">
        <p14:creationId xmlns:p14="http://schemas.microsoft.com/office/powerpoint/2010/main" val="2713837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rgbClr val="FF6600"/>
              </a:solidFill>
              <a:latin typeface="+mj-lt"/>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60" y="1604574"/>
            <a:ext cx="5090493" cy="2899913"/>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690" y="1604574"/>
            <a:ext cx="5529845" cy="2962037"/>
          </a:xfrm>
          <a:prstGeom prst="rect">
            <a:avLst/>
          </a:prstGeom>
        </p:spPr>
      </p:pic>
      <p:sp>
        <p:nvSpPr>
          <p:cNvPr id="7" name="Metin kutusu 6"/>
          <p:cNvSpPr txBox="1"/>
          <p:nvPr/>
        </p:nvSpPr>
        <p:spPr>
          <a:xfrm>
            <a:off x="3842158" y="4836252"/>
            <a:ext cx="3707934" cy="646331"/>
          </a:xfrm>
          <a:prstGeom prst="rect">
            <a:avLst/>
          </a:prstGeom>
          <a:noFill/>
        </p:spPr>
        <p:txBody>
          <a:bodyPr wrap="square" rtlCol="0">
            <a:spAutoFit/>
          </a:bodyPr>
          <a:lstStyle/>
          <a:p>
            <a:r>
              <a:rPr lang="tr-TR" dirty="0" err="1" smtClean="0"/>
              <a:t>We</a:t>
            </a:r>
            <a:r>
              <a:rPr lang="tr-TR" dirty="0" smtClean="0"/>
              <a:t> can </a:t>
            </a:r>
            <a:r>
              <a:rPr lang="tr-TR" dirty="0" err="1" smtClean="0"/>
              <a:t>also</a:t>
            </a:r>
            <a:r>
              <a:rPr lang="tr-TR" dirty="0" smtClean="0"/>
              <a:t> </a:t>
            </a:r>
            <a:r>
              <a:rPr lang="tr-TR" dirty="0" err="1" smtClean="0"/>
              <a:t>see</a:t>
            </a:r>
            <a:r>
              <a:rPr lang="tr-TR" dirty="0" smtClean="0"/>
              <a:t> the </a:t>
            </a:r>
            <a:r>
              <a:rPr lang="tr-TR" dirty="0" err="1" smtClean="0"/>
              <a:t>population</a:t>
            </a:r>
            <a:r>
              <a:rPr lang="tr-TR" dirty="0" smtClean="0"/>
              <a:t> </a:t>
            </a:r>
            <a:r>
              <a:rPr lang="tr-TR" dirty="0" err="1" smtClean="0"/>
              <a:t>and</a:t>
            </a:r>
            <a:r>
              <a:rPr lang="tr-TR" dirty="0" smtClean="0"/>
              <a:t> the </a:t>
            </a:r>
            <a:r>
              <a:rPr lang="tr-TR" dirty="0" err="1" smtClean="0"/>
              <a:t>cab</a:t>
            </a:r>
            <a:r>
              <a:rPr lang="tr-TR" dirty="0" smtClean="0"/>
              <a:t> </a:t>
            </a:r>
            <a:r>
              <a:rPr lang="tr-TR" dirty="0" err="1" smtClean="0"/>
              <a:t>user</a:t>
            </a:r>
            <a:r>
              <a:rPr lang="tr-TR" dirty="0" smtClean="0"/>
              <a:t> </a:t>
            </a:r>
            <a:r>
              <a:rPr lang="tr-TR" dirty="0" err="1" smtClean="0"/>
              <a:t>numbers</a:t>
            </a:r>
            <a:r>
              <a:rPr lang="tr-TR" dirty="0" smtClean="0"/>
              <a:t> of the </a:t>
            </a:r>
            <a:r>
              <a:rPr lang="tr-TR" dirty="0" err="1" smtClean="0"/>
              <a:t>states</a:t>
            </a:r>
            <a:r>
              <a:rPr lang="tr-TR" dirty="0" smtClean="0"/>
              <a:t>. </a:t>
            </a:r>
            <a:endParaRPr lang="tr-TR" dirty="0"/>
          </a:p>
        </p:txBody>
      </p:sp>
    </p:spTree>
    <p:extLst>
      <p:ext uri="{BB962C8B-B14F-4D97-AF65-F5344CB8AC3E}">
        <p14:creationId xmlns:p14="http://schemas.microsoft.com/office/powerpoint/2010/main" val="399289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tr-TR" sz="2800" dirty="0" smtClean="0">
                <a:solidFill>
                  <a:srgbClr val="FF6600"/>
                </a:solidFill>
              </a:rPr>
              <a:t>         </a:t>
            </a:r>
            <a:r>
              <a:rPr lang="en-US" sz="2800" dirty="0" smtClean="0">
                <a:solidFill>
                  <a:srgbClr val="FF6600"/>
                </a:solidFill>
              </a:rPr>
              <a:t>Problem </a:t>
            </a:r>
            <a:r>
              <a:rPr lang="en-US" sz="2800" dirty="0">
                <a:solidFill>
                  <a:srgbClr val="FF6600"/>
                </a:solidFill>
              </a:rPr>
              <a:t>Statement</a:t>
            </a:r>
          </a:p>
          <a:p>
            <a:pPr algn="just"/>
            <a:r>
              <a:rPr lang="en-US" sz="2800" dirty="0">
                <a:solidFill>
                  <a:srgbClr val="FF6600"/>
                </a:solidFill>
              </a:rPr>
              <a:t>         </a:t>
            </a:r>
            <a:r>
              <a:rPr lang="tr-TR" sz="2800" dirty="0" err="1" smtClean="0">
                <a:solidFill>
                  <a:srgbClr val="FF6600"/>
                </a:solidFill>
              </a:rPr>
              <a:t>Regarding</a:t>
            </a:r>
            <a:r>
              <a:rPr lang="tr-TR" sz="2800" dirty="0" smtClean="0">
                <a:solidFill>
                  <a:srgbClr val="FF6600"/>
                </a:solidFill>
              </a:rPr>
              <a:t> </a:t>
            </a:r>
            <a:r>
              <a:rPr lang="tr-TR" sz="2800" dirty="0" err="1" smtClean="0">
                <a:solidFill>
                  <a:srgbClr val="FF6600"/>
                </a:solidFill>
              </a:rPr>
              <a:t>the</a:t>
            </a:r>
            <a:r>
              <a:rPr lang="tr-TR" sz="2800" dirty="0" smtClean="0">
                <a:solidFill>
                  <a:srgbClr val="FF6600"/>
                </a:solidFill>
              </a:rPr>
              <a:t> </a:t>
            </a:r>
            <a:r>
              <a:rPr lang="tr-TR" sz="2800" dirty="0" err="1" smtClean="0">
                <a:solidFill>
                  <a:srgbClr val="FF6600"/>
                </a:solidFill>
              </a:rPr>
              <a:t>Datasets</a:t>
            </a:r>
            <a:endParaRPr lang="en-US" sz="2800" dirty="0">
              <a:solidFill>
                <a:srgbClr val="FF6600"/>
              </a:solidFill>
            </a:endParaRPr>
          </a:p>
          <a:p>
            <a:pPr algn="just"/>
            <a:r>
              <a:rPr lang="en-US" sz="2800" dirty="0">
                <a:solidFill>
                  <a:srgbClr val="FF6600"/>
                </a:solidFill>
              </a:rPr>
              <a:t>         </a:t>
            </a:r>
            <a:r>
              <a:rPr lang="en-US" sz="2800" dirty="0" smtClean="0">
                <a:solidFill>
                  <a:srgbClr val="FF6600"/>
                </a:solidFill>
              </a:rPr>
              <a:t>EDA</a:t>
            </a:r>
            <a:endParaRPr lang="tr-TR" sz="2800" dirty="0" smtClean="0">
              <a:solidFill>
                <a:srgbClr val="FF6600"/>
              </a:solidFill>
            </a:endParaRPr>
          </a:p>
          <a:p>
            <a:pPr algn="just"/>
            <a:r>
              <a:rPr lang="tr-TR" sz="2800" dirty="0" smtClean="0">
                <a:solidFill>
                  <a:srgbClr val="FF6600"/>
                </a:solidFill>
              </a:rPr>
              <a:t>         </a:t>
            </a:r>
            <a:r>
              <a:rPr lang="tr-TR" sz="2800" dirty="0" err="1" smtClean="0">
                <a:solidFill>
                  <a:srgbClr val="FF6600"/>
                </a:solidFill>
              </a:rPr>
              <a:t>Hypothesis</a:t>
            </a:r>
            <a:endParaRPr lang="en-US" sz="2800" dirty="0">
              <a:solidFill>
                <a:srgbClr val="FF6600"/>
              </a:solidFill>
            </a:endParaRPr>
          </a:p>
          <a:p>
            <a:pPr algn="just"/>
            <a:r>
              <a:rPr lang="en-US" sz="2800" dirty="0">
                <a:solidFill>
                  <a:srgbClr val="FF6600"/>
                </a:solidFill>
              </a:rPr>
              <a:t>         </a:t>
            </a:r>
            <a:r>
              <a:rPr lang="tr-TR" sz="2800" dirty="0" err="1" smtClean="0">
                <a:solidFill>
                  <a:srgbClr val="FF6600"/>
                </a:solidFill>
              </a:rPr>
              <a:t>Conclusion</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rgbClr val="FF6600"/>
              </a:solidFill>
              <a:latin typeface="+mj-lt"/>
            </a:endParaRPr>
          </a:p>
        </p:txBody>
      </p:sp>
      <p:sp>
        <p:nvSpPr>
          <p:cNvPr id="7" name="Metin kutusu 6"/>
          <p:cNvSpPr txBox="1"/>
          <p:nvPr/>
        </p:nvSpPr>
        <p:spPr>
          <a:xfrm>
            <a:off x="7743039" y="1782659"/>
            <a:ext cx="3707934" cy="4247317"/>
          </a:xfrm>
          <a:prstGeom prst="rect">
            <a:avLst/>
          </a:prstGeom>
          <a:noFill/>
        </p:spPr>
        <p:txBody>
          <a:bodyPr wrap="square" rtlCol="0">
            <a:spAutoFit/>
          </a:bodyPr>
          <a:lstStyle/>
          <a:p>
            <a:r>
              <a:rPr lang="en-US" dirty="0"/>
              <a:t>KM Travelled is correlated to Price Charged and Cost of Trip. As KM Travelled increases the Price Charged and Cost of Trip also increase. As the Price Charged increases so does the Profit obviously. Population is slightly correlated with Price charged. Cab drives in the cities with high population cost more and profit also increases. Also users and population is highly correlated. As the city population increases, the user numbers also increase. Lastly, profit and population is somehow correlated.</a:t>
            </a:r>
            <a:endParaRPr lang="tr-TR"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63" y="1675610"/>
            <a:ext cx="6119708" cy="3806973"/>
          </a:xfrm>
          <a:prstGeom prst="rect">
            <a:avLst/>
          </a:prstGeom>
        </p:spPr>
      </p:pic>
    </p:spTree>
    <p:extLst>
      <p:ext uri="{BB962C8B-B14F-4D97-AF65-F5344CB8AC3E}">
        <p14:creationId xmlns:p14="http://schemas.microsoft.com/office/powerpoint/2010/main" val="877125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rgbClr val="FF6600"/>
              </a:solidFill>
              <a:latin typeface="+mj-lt"/>
            </a:endParaRPr>
          </a:p>
        </p:txBody>
      </p:sp>
      <p:sp>
        <p:nvSpPr>
          <p:cNvPr id="7" name="Metin kutusu 6"/>
          <p:cNvSpPr txBox="1"/>
          <p:nvPr/>
        </p:nvSpPr>
        <p:spPr>
          <a:xfrm>
            <a:off x="7516537" y="2797727"/>
            <a:ext cx="3707934" cy="646331"/>
          </a:xfrm>
          <a:prstGeom prst="rect">
            <a:avLst/>
          </a:prstGeom>
          <a:noFill/>
        </p:spPr>
        <p:txBody>
          <a:bodyPr wrap="square" rtlCol="0">
            <a:spAutoFit/>
          </a:bodyPr>
          <a:lstStyle/>
          <a:p>
            <a:r>
              <a:rPr lang="en-US" dirty="0"/>
              <a:t>People between the ages of 20 and 40 preferred taxis more.</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66" y="2055303"/>
            <a:ext cx="5505827" cy="2643844"/>
          </a:xfrm>
          <a:prstGeom prst="rect">
            <a:avLst/>
          </a:prstGeom>
        </p:spPr>
      </p:pic>
    </p:spTree>
    <p:extLst>
      <p:ext uri="{BB962C8B-B14F-4D97-AF65-F5344CB8AC3E}">
        <p14:creationId xmlns:p14="http://schemas.microsoft.com/office/powerpoint/2010/main" val="329049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rgbClr val="FF6600"/>
                </a:solidFill>
                <a:latin typeface="+mj-lt"/>
              </a:rPr>
              <a:t>	</a:t>
            </a:r>
            <a:r>
              <a:rPr lang="tr-TR" sz="4400" b="1" dirty="0" err="1" smtClean="0">
                <a:solidFill>
                  <a:srgbClr val="FF6600"/>
                </a:solidFill>
                <a:latin typeface="+mj-lt"/>
              </a:rPr>
              <a:t>Comparison</a:t>
            </a:r>
            <a:r>
              <a:rPr lang="tr-TR" sz="4400" b="1" dirty="0" smtClean="0">
                <a:solidFill>
                  <a:srgbClr val="FF6600"/>
                </a:solidFill>
                <a:latin typeface="+mj-lt"/>
              </a:rPr>
              <a:t> of </a:t>
            </a:r>
            <a:r>
              <a:rPr lang="tr-TR" sz="4400" b="1" dirty="0" err="1" smtClean="0">
                <a:solidFill>
                  <a:srgbClr val="FF6600"/>
                </a:solidFill>
                <a:latin typeface="+mj-lt"/>
              </a:rPr>
              <a:t>pink</a:t>
            </a:r>
            <a:r>
              <a:rPr lang="tr-TR" sz="4400" b="1" dirty="0" smtClean="0">
                <a:solidFill>
                  <a:srgbClr val="FF6600"/>
                </a:solidFill>
                <a:latin typeface="+mj-lt"/>
              </a:rPr>
              <a:t>  </a:t>
            </a:r>
            <a:r>
              <a:rPr lang="tr-TR" sz="4400" b="1" dirty="0" err="1" smtClean="0">
                <a:solidFill>
                  <a:srgbClr val="FF6600"/>
                </a:solidFill>
                <a:latin typeface="+mj-lt"/>
              </a:rPr>
              <a:t>and</a:t>
            </a:r>
            <a:r>
              <a:rPr lang="tr-TR" sz="4400" b="1" dirty="0" smtClean="0">
                <a:solidFill>
                  <a:srgbClr val="FF6600"/>
                </a:solidFill>
                <a:latin typeface="+mj-lt"/>
              </a:rPr>
              <a:t> </a:t>
            </a:r>
            <a:r>
              <a:rPr lang="tr-TR" sz="4400" b="1" dirty="0" err="1" smtClean="0">
                <a:solidFill>
                  <a:srgbClr val="FF6600"/>
                </a:solidFill>
                <a:latin typeface="+mj-lt"/>
              </a:rPr>
              <a:t>yellow</a:t>
            </a:r>
            <a:r>
              <a:rPr lang="tr-TR" sz="4400" b="1" dirty="0" smtClean="0">
                <a:solidFill>
                  <a:srgbClr val="FF6600"/>
                </a:solidFill>
                <a:latin typeface="+mj-lt"/>
              </a:rPr>
              <a:t> </a:t>
            </a:r>
            <a:r>
              <a:rPr lang="tr-TR" sz="4400" b="1" dirty="0" err="1" smtClean="0">
                <a:solidFill>
                  <a:srgbClr val="FF6600"/>
                </a:solidFill>
                <a:latin typeface="+mj-lt"/>
              </a:rPr>
              <a:t>cabs</a:t>
            </a:r>
            <a:endParaRPr lang="en-US" sz="4400" b="1" dirty="0">
              <a:solidFill>
                <a:srgbClr val="FF6600"/>
              </a:solidFill>
              <a:latin typeface="+mj-lt"/>
            </a:endParaRPr>
          </a:p>
        </p:txBody>
      </p:sp>
      <p:sp>
        <p:nvSpPr>
          <p:cNvPr id="7" name="Metin kutusu 6"/>
          <p:cNvSpPr txBox="1"/>
          <p:nvPr/>
        </p:nvSpPr>
        <p:spPr>
          <a:xfrm>
            <a:off x="7583648" y="2252443"/>
            <a:ext cx="3707934" cy="923330"/>
          </a:xfrm>
          <a:prstGeom prst="rect">
            <a:avLst/>
          </a:prstGeom>
          <a:noFill/>
        </p:spPr>
        <p:txBody>
          <a:bodyPr wrap="square" rtlCol="0">
            <a:spAutoFit/>
          </a:bodyPr>
          <a:lstStyle/>
          <a:p>
            <a:r>
              <a:rPr lang="tr-TR" dirty="0" err="1" smtClean="0"/>
              <a:t>Yellow</a:t>
            </a:r>
            <a:r>
              <a:rPr lang="tr-TR" dirty="0" smtClean="0"/>
              <a:t> </a:t>
            </a:r>
            <a:r>
              <a:rPr lang="tr-TR" dirty="0" err="1" smtClean="0"/>
              <a:t>cabs</a:t>
            </a:r>
            <a:r>
              <a:rPr lang="tr-TR" dirty="0" smtClean="0"/>
              <a:t> </a:t>
            </a:r>
            <a:r>
              <a:rPr lang="tr-TR" dirty="0" err="1" smtClean="0"/>
              <a:t>charge</a:t>
            </a:r>
            <a:r>
              <a:rPr lang="tr-TR" dirty="0" smtClean="0"/>
              <a:t> </a:t>
            </a:r>
            <a:r>
              <a:rPr lang="tr-TR" dirty="0" err="1" smtClean="0"/>
              <a:t>price</a:t>
            </a:r>
            <a:r>
              <a:rPr lang="tr-TR" dirty="0" smtClean="0"/>
              <a:t> </a:t>
            </a:r>
            <a:r>
              <a:rPr lang="tr-TR" dirty="0" err="1" smtClean="0"/>
              <a:t>more</a:t>
            </a:r>
            <a:r>
              <a:rPr lang="tr-TR" dirty="0" smtClean="0"/>
              <a:t>, </a:t>
            </a:r>
            <a:r>
              <a:rPr lang="tr-TR" dirty="0" err="1" smtClean="0"/>
              <a:t>they</a:t>
            </a:r>
            <a:r>
              <a:rPr lang="tr-TR" dirty="0" smtClean="0"/>
              <a:t> </a:t>
            </a:r>
            <a:r>
              <a:rPr lang="tr-TR" dirty="0" err="1" smtClean="0"/>
              <a:t>have</a:t>
            </a:r>
            <a:r>
              <a:rPr lang="tr-TR" dirty="0" smtClean="0"/>
              <a:t> </a:t>
            </a:r>
            <a:r>
              <a:rPr lang="tr-TR" dirty="0" err="1" smtClean="0"/>
              <a:t>slightly</a:t>
            </a:r>
            <a:r>
              <a:rPr lang="tr-TR" dirty="0" smtClean="0"/>
              <a:t> </a:t>
            </a:r>
            <a:r>
              <a:rPr lang="tr-TR" dirty="0" err="1" smtClean="0"/>
              <a:t>higher</a:t>
            </a:r>
            <a:r>
              <a:rPr lang="tr-TR" dirty="0" smtClean="0"/>
              <a:t> </a:t>
            </a:r>
            <a:r>
              <a:rPr lang="tr-TR" dirty="0" err="1" smtClean="0"/>
              <a:t>cost</a:t>
            </a:r>
            <a:r>
              <a:rPr lang="tr-TR" dirty="0" smtClean="0"/>
              <a:t> of </a:t>
            </a:r>
            <a:r>
              <a:rPr lang="tr-TR" dirty="0" err="1" smtClean="0"/>
              <a:t>trip</a:t>
            </a:r>
            <a:r>
              <a:rPr lang="tr-TR" dirty="0" smtClean="0"/>
              <a:t> </a:t>
            </a:r>
            <a:r>
              <a:rPr lang="tr-TR" dirty="0" err="1" smtClean="0"/>
              <a:t>and</a:t>
            </a:r>
            <a:r>
              <a:rPr lang="tr-TR" dirty="0" smtClean="0"/>
              <a:t> </a:t>
            </a:r>
            <a:r>
              <a:rPr lang="tr-TR" dirty="0" err="1" smtClean="0"/>
              <a:t>higher</a:t>
            </a:r>
            <a:r>
              <a:rPr lang="tr-TR" dirty="0" smtClean="0"/>
              <a:t> </a:t>
            </a:r>
            <a:r>
              <a:rPr lang="tr-TR" dirty="0" err="1" smtClean="0"/>
              <a:t>profit</a:t>
            </a:r>
            <a:r>
              <a:rPr lang="tr-TR" dirty="0" smtClean="0"/>
              <a:t> in total.</a:t>
            </a:r>
            <a:endParaRPr lang="tr-TR"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87" y="1767930"/>
            <a:ext cx="4550757" cy="2334288"/>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87" y="4251071"/>
            <a:ext cx="6311162" cy="2225404"/>
          </a:xfrm>
          <a:prstGeom prst="rect">
            <a:avLst/>
          </a:prstGeom>
        </p:spPr>
      </p:pic>
      <p:sp>
        <p:nvSpPr>
          <p:cNvPr id="8" name="Metin kutusu 7"/>
          <p:cNvSpPr txBox="1"/>
          <p:nvPr/>
        </p:nvSpPr>
        <p:spPr>
          <a:xfrm>
            <a:off x="7583648" y="4251071"/>
            <a:ext cx="3707934" cy="923330"/>
          </a:xfrm>
          <a:prstGeom prst="rect">
            <a:avLst/>
          </a:prstGeom>
          <a:noFill/>
        </p:spPr>
        <p:txBody>
          <a:bodyPr wrap="square" rtlCol="0">
            <a:spAutoFit/>
          </a:bodyPr>
          <a:lstStyle/>
          <a:p>
            <a:r>
              <a:rPr lang="tr-TR" dirty="0" smtClean="0"/>
              <a:t>The </a:t>
            </a:r>
            <a:r>
              <a:rPr lang="tr-TR" dirty="0" err="1" smtClean="0"/>
              <a:t>profits</a:t>
            </a:r>
            <a:r>
              <a:rPr lang="tr-TR" dirty="0" smtClean="0"/>
              <a:t> of </a:t>
            </a:r>
            <a:r>
              <a:rPr lang="tr-TR" dirty="0" err="1" smtClean="0"/>
              <a:t>yellow</a:t>
            </a:r>
            <a:r>
              <a:rPr lang="tr-TR" dirty="0" smtClean="0"/>
              <a:t> </a:t>
            </a:r>
            <a:r>
              <a:rPr lang="tr-TR" dirty="0" err="1" smtClean="0"/>
              <a:t>and</a:t>
            </a:r>
            <a:r>
              <a:rPr lang="tr-TR" dirty="0" smtClean="0"/>
              <a:t> </a:t>
            </a:r>
            <a:r>
              <a:rPr lang="tr-TR" dirty="0" err="1" smtClean="0"/>
              <a:t>pink</a:t>
            </a:r>
            <a:r>
              <a:rPr lang="tr-TR" dirty="0" smtClean="0"/>
              <a:t> </a:t>
            </a:r>
            <a:r>
              <a:rPr lang="tr-TR" dirty="0" err="1" smtClean="0"/>
              <a:t>cabs</a:t>
            </a:r>
            <a:r>
              <a:rPr lang="tr-TR" dirty="0" smtClean="0"/>
              <a:t> do not </a:t>
            </a:r>
            <a:r>
              <a:rPr lang="tr-TR" dirty="0" err="1" smtClean="0"/>
              <a:t>change</a:t>
            </a:r>
            <a:r>
              <a:rPr lang="tr-TR" dirty="0" smtClean="0"/>
              <a:t> </a:t>
            </a:r>
            <a:r>
              <a:rPr lang="tr-TR" dirty="0" err="1" smtClean="0"/>
              <a:t>considerably</a:t>
            </a:r>
            <a:r>
              <a:rPr lang="tr-TR" dirty="0" smtClean="0"/>
              <a:t> </a:t>
            </a:r>
            <a:r>
              <a:rPr lang="tr-TR" dirty="0" err="1" smtClean="0"/>
              <a:t>over</a:t>
            </a:r>
            <a:r>
              <a:rPr lang="tr-TR" dirty="0" smtClean="0"/>
              <a:t> the </a:t>
            </a:r>
            <a:r>
              <a:rPr lang="tr-TR" dirty="0" err="1" smtClean="0"/>
              <a:t>months</a:t>
            </a:r>
            <a:r>
              <a:rPr lang="tr-TR" dirty="0" smtClean="0"/>
              <a:t>.</a:t>
            </a:r>
            <a:endParaRPr lang="tr-TR" dirty="0"/>
          </a:p>
        </p:txBody>
      </p:sp>
    </p:spTree>
    <p:extLst>
      <p:ext uri="{BB962C8B-B14F-4D97-AF65-F5344CB8AC3E}">
        <p14:creationId xmlns:p14="http://schemas.microsoft.com/office/powerpoint/2010/main" val="2904809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rgbClr val="FF6600"/>
                </a:solidFill>
              </a:rPr>
              <a:t>	</a:t>
            </a:r>
            <a:endParaRPr lang="tr-TR" sz="4400" b="1" dirty="0" smtClean="0">
              <a:solidFill>
                <a:srgbClr val="FF6600"/>
              </a:solidFill>
            </a:endParaRPr>
          </a:p>
          <a:p>
            <a:r>
              <a:rPr lang="tr-TR" sz="4400" b="1" dirty="0">
                <a:solidFill>
                  <a:srgbClr val="FF6600"/>
                </a:solidFill>
              </a:rPr>
              <a:t>	</a:t>
            </a:r>
            <a:r>
              <a:rPr lang="tr-TR" sz="4400" b="1" dirty="0" err="1" smtClean="0">
                <a:solidFill>
                  <a:srgbClr val="FF6600"/>
                </a:solidFill>
              </a:rPr>
              <a:t>Comparison</a:t>
            </a:r>
            <a:r>
              <a:rPr lang="tr-TR" sz="4400" b="1" dirty="0" smtClean="0">
                <a:solidFill>
                  <a:srgbClr val="FF6600"/>
                </a:solidFill>
              </a:rPr>
              <a:t> </a:t>
            </a:r>
            <a:r>
              <a:rPr lang="tr-TR" sz="4400" b="1" dirty="0">
                <a:solidFill>
                  <a:srgbClr val="FF6600"/>
                </a:solidFill>
              </a:rPr>
              <a:t>of </a:t>
            </a:r>
            <a:r>
              <a:rPr lang="tr-TR" sz="4400" b="1" dirty="0" err="1">
                <a:solidFill>
                  <a:srgbClr val="FF6600"/>
                </a:solidFill>
              </a:rPr>
              <a:t>pink</a:t>
            </a:r>
            <a:r>
              <a:rPr lang="tr-TR" sz="4400" b="1" dirty="0">
                <a:solidFill>
                  <a:srgbClr val="FF6600"/>
                </a:solidFill>
              </a:rPr>
              <a:t>  </a:t>
            </a:r>
            <a:r>
              <a:rPr lang="tr-TR" sz="4400" b="1" dirty="0" err="1">
                <a:solidFill>
                  <a:srgbClr val="FF6600"/>
                </a:solidFill>
              </a:rPr>
              <a:t>and</a:t>
            </a:r>
            <a:r>
              <a:rPr lang="tr-TR" sz="4400" b="1" dirty="0">
                <a:solidFill>
                  <a:srgbClr val="FF6600"/>
                </a:solidFill>
              </a:rPr>
              <a:t> </a:t>
            </a:r>
            <a:r>
              <a:rPr lang="tr-TR" sz="4400" b="1" dirty="0" err="1">
                <a:solidFill>
                  <a:srgbClr val="FF6600"/>
                </a:solidFill>
              </a:rPr>
              <a:t>yellow</a:t>
            </a:r>
            <a:r>
              <a:rPr lang="tr-TR" sz="4400" b="1" dirty="0">
                <a:solidFill>
                  <a:srgbClr val="FF6600"/>
                </a:solidFill>
              </a:rPr>
              <a:t> </a:t>
            </a:r>
            <a:r>
              <a:rPr lang="tr-TR" sz="4400" b="1" dirty="0" err="1">
                <a:solidFill>
                  <a:srgbClr val="FF6600"/>
                </a:solidFill>
              </a:rPr>
              <a:t>cabs</a:t>
            </a:r>
            <a:endParaRPr lang="en-US" sz="4400" b="1" dirty="0">
              <a:solidFill>
                <a:srgbClr val="FF6600"/>
              </a:solidFill>
            </a:endParaRPr>
          </a:p>
          <a:p>
            <a:r>
              <a:rPr lang="tr-TR" sz="4400" b="1" dirty="0" smtClean="0">
                <a:solidFill>
                  <a:srgbClr val="FF6600"/>
                </a:solidFill>
                <a:latin typeface="+mj-lt"/>
              </a:rPr>
              <a:t>	</a:t>
            </a:r>
            <a:endParaRPr lang="en-US" sz="4400" b="1" dirty="0">
              <a:solidFill>
                <a:srgbClr val="FF6600"/>
              </a:solidFill>
              <a:latin typeface="+mj-lt"/>
            </a:endParaRPr>
          </a:p>
        </p:txBody>
      </p:sp>
      <p:sp>
        <p:nvSpPr>
          <p:cNvPr id="7" name="Metin kutusu 6"/>
          <p:cNvSpPr txBox="1"/>
          <p:nvPr/>
        </p:nvSpPr>
        <p:spPr>
          <a:xfrm>
            <a:off x="7390702" y="2269221"/>
            <a:ext cx="3707934" cy="646331"/>
          </a:xfrm>
          <a:prstGeom prst="rect">
            <a:avLst/>
          </a:prstGeom>
          <a:noFill/>
        </p:spPr>
        <p:txBody>
          <a:bodyPr wrap="square" rtlCol="0">
            <a:spAutoFit/>
          </a:bodyPr>
          <a:lstStyle/>
          <a:p>
            <a:r>
              <a:rPr lang="tr-TR" dirty="0" smtClean="0"/>
              <a:t>The </a:t>
            </a:r>
            <a:r>
              <a:rPr lang="tr-TR" dirty="0" err="1" smtClean="0"/>
              <a:t>profits</a:t>
            </a:r>
            <a:r>
              <a:rPr lang="tr-TR" dirty="0" smtClean="0"/>
              <a:t> of </a:t>
            </a:r>
            <a:r>
              <a:rPr lang="tr-TR" dirty="0" err="1" smtClean="0"/>
              <a:t>both</a:t>
            </a:r>
            <a:r>
              <a:rPr lang="tr-TR" dirty="0" smtClean="0"/>
              <a:t> </a:t>
            </a:r>
            <a:r>
              <a:rPr lang="tr-TR" dirty="0" err="1" smtClean="0"/>
              <a:t>cabs</a:t>
            </a:r>
            <a:r>
              <a:rPr lang="tr-TR" dirty="0" smtClean="0"/>
              <a:t> </a:t>
            </a:r>
            <a:r>
              <a:rPr lang="tr-TR" dirty="0" err="1" smtClean="0"/>
              <a:t>drops</a:t>
            </a:r>
            <a:r>
              <a:rPr lang="tr-TR" dirty="0" smtClean="0"/>
              <a:t> in 2018.</a:t>
            </a:r>
            <a:endParaRPr lang="tr-TR"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99" y="1824507"/>
            <a:ext cx="4958877" cy="2179182"/>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898" y="4230104"/>
            <a:ext cx="4958877" cy="2179182"/>
          </a:xfrm>
          <a:prstGeom prst="rect">
            <a:avLst/>
          </a:prstGeom>
        </p:spPr>
      </p:pic>
      <p:sp>
        <p:nvSpPr>
          <p:cNvPr id="8" name="Metin kutusu 7"/>
          <p:cNvSpPr txBox="1"/>
          <p:nvPr/>
        </p:nvSpPr>
        <p:spPr>
          <a:xfrm>
            <a:off x="7390702" y="4230104"/>
            <a:ext cx="3707934" cy="646331"/>
          </a:xfrm>
          <a:prstGeom prst="rect">
            <a:avLst/>
          </a:prstGeom>
          <a:noFill/>
        </p:spPr>
        <p:txBody>
          <a:bodyPr wrap="square" rtlCol="0">
            <a:spAutoFit/>
          </a:bodyPr>
          <a:lstStyle/>
          <a:p>
            <a:r>
              <a:rPr lang="tr-TR" dirty="0" err="1" smtClean="0"/>
              <a:t>Both</a:t>
            </a:r>
            <a:r>
              <a:rPr lang="tr-TR" dirty="0" smtClean="0"/>
              <a:t> </a:t>
            </a:r>
            <a:r>
              <a:rPr lang="tr-TR" dirty="0" err="1" smtClean="0"/>
              <a:t>cabs</a:t>
            </a:r>
            <a:r>
              <a:rPr lang="tr-TR" dirty="0" smtClean="0"/>
              <a:t> </a:t>
            </a:r>
            <a:r>
              <a:rPr lang="tr-TR" dirty="0" err="1" smtClean="0"/>
              <a:t>have</a:t>
            </a:r>
            <a:r>
              <a:rPr lang="tr-TR" dirty="0" smtClean="0"/>
              <a:t> the </a:t>
            </a:r>
            <a:r>
              <a:rPr lang="tr-TR" dirty="0" err="1" smtClean="0"/>
              <a:t>highest</a:t>
            </a:r>
            <a:r>
              <a:rPr lang="tr-TR" dirty="0" smtClean="0"/>
              <a:t> </a:t>
            </a:r>
            <a:r>
              <a:rPr lang="tr-TR" dirty="0" err="1" smtClean="0"/>
              <a:t>profit</a:t>
            </a:r>
            <a:r>
              <a:rPr lang="tr-TR" dirty="0" smtClean="0"/>
              <a:t> </a:t>
            </a:r>
            <a:r>
              <a:rPr lang="tr-TR" dirty="0" err="1" smtClean="0"/>
              <a:t>numbers</a:t>
            </a:r>
            <a:r>
              <a:rPr lang="tr-TR" dirty="0" smtClean="0"/>
              <a:t> in NYC.</a:t>
            </a:r>
            <a:endParaRPr lang="tr-TR" dirty="0"/>
          </a:p>
        </p:txBody>
      </p:sp>
    </p:spTree>
    <p:extLst>
      <p:ext uri="{BB962C8B-B14F-4D97-AF65-F5344CB8AC3E}">
        <p14:creationId xmlns:p14="http://schemas.microsoft.com/office/powerpoint/2010/main" val="298919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1999" cy="94673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rgbClr val="FF6600"/>
                </a:solidFill>
              </a:rPr>
              <a:t>	</a:t>
            </a:r>
            <a:endParaRPr lang="tr-TR" sz="4400" b="1" dirty="0" smtClean="0">
              <a:solidFill>
                <a:srgbClr val="FF6600"/>
              </a:solidFill>
            </a:endParaRPr>
          </a:p>
          <a:p>
            <a:r>
              <a:rPr lang="tr-TR" sz="4400" b="1" dirty="0">
                <a:solidFill>
                  <a:srgbClr val="FF6600"/>
                </a:solidFill>
              </a:rPr>
              <a:t>	</a:t>
            </a:r>
            <a:r>
              <a:rPr lang="tr-TR" sz="4400" b="1" dirty="0" err="1" smtClean="0">
                <a:solidFill>
                  <a:srgbClr val="FF6600"/>
                </a:solidFill>
              </a:rPr>
              <a:t>Comparison</a:t>
            </a:r>
            <a:r>
              <a:rPr lang="tr-TR" sz="4400" b="1" dirty="0" smtClean="0">
                <a:solidFill>
                  <a:srgbClr val="FF6600"/>
                </a:solidFill>
              </a:rPr>
              <a:t> </a:t>
            </a:r>
            <a:r>
              <a:rPr lang="tr-TR" sz="4400" b="1" dirty="0">
                <a:solidFill>
                  <a:srgbClr val="FF6600"/>
                </a:solidFill>
              </a:rPr>
              <a:t>of </a:t>
            </a:r>
            <a:r>
              <a:rPr lang="tr-TR" sz="4400" b="1" dirty="0" err="1">
                <a:solidFill>
                  <a:srgbClr val="FF6600"/>
                </a:solidFill>
              </a:rPr>
              <a:t>pink</a:t>
            </a:r>
            <a:r>
              <a:rPr lang="tr-TR" sz="4400" b="1" dirty="0">
                <a:solidFill>
                  <a:srgbClr val="FF6600"/>
                </a:solidFill>
              </a:rPr>
              <a:t>  </a:t>
            </a:r>
            <a:r>
              <a:rPr lang="tr-TR" sz="4400" b="1" dirty="0" err="1">
                <a:solidFill>
                  <a:srgbClr val="FF6600"/>
                </a:solidFill>
              </a:rPr>
              <a:t>and</a:t>
            </a:r>
            <a:r>
              <a:rPr lang="tr-TR" sz="4400" b="1" dirty="0">
                <a:solidFill>
                  <a:srgbClr val="FF6600"/>
                </a:solidFill>
              </a:rPr>
              <a:t> </a:t>
            </a:r>
            <a:r>
              <a:rPr lang="tr-TR" sz="4400" b="1" dirty="0" err="1">
                <a:solidFill>
                  <a:srgbClr val="FF6600"/>
                </a:solidFill>
              </a:rPr>
              <a:t>yellow</a:t>
            </a:r>
            <a:r>
              <a:rPr lang="tr-TR" sz="4400" b="1" dirty="0">
                <a:solidFill>
                  <a:srgbClr val="FF6600"/>
                </a:solidFill>
              </a:rPr>
              <a:t> </a:t>
            </a:r>
            <a:r>
              <a:rPr lang="tr-TR" sz="4400" b="1" dirty="0" err="1">
                <a:solidFill>
                  <a:srgbClr val="FF6600"/>
                </a:solidFill>
              </a:rPr>
              <a:t>cabs</a:t>
            </a:r>
            <a:endParaRPr lang="en-US" sz="4400" b="1" dirty="0">
              <a:solidFill>
                <a:srgbClr val="FF6600"/>
              </a:solidFill>
            </a:endParaRPr>
          </a:p>
          <a:p>
            <a:r>
              <a:rPr lang="tr-TR" sz="4400" b="1" dirty="0" smtClean="0">
                <a:solidFill>
                  <a:srgbClr val="FF6600"/>
                </a:solidFill>
                <a:latin typeface="+mj-lt"/>
              </a:rPr>
              <a:t>	</a:t>
            </a:r>
            <a:endParaRPr lang="en-US" sz="4400" b="1" dirty="0">
              <a:solidFill>
                <a:srgbClr val="FF6600"/>
              </a:solidFill>
              <a:latin typeface="+mj-lt"/>
            </a:endParaRPr>
          </a:p>
        </p:txBody>
      </p:sp>
      <p:sp>
        <p:nvSpPr>
          <p:cNvPr id="7" name="Metin kutusu 6"/>
          <p:cNvSpPr txBox="1"/>
          <p:nvPr/>
        </p:nvSpPr>
        <p:spPr>
          <a:xfrm>
            <a:off x="7390702" y="2269221"/>
            <a:ext cx="3707934" cy="1200329"/>
          </a:xfrm>
          <a:prstGeom prst="rect">
            <a:avLst/>
          </a:prstGeom>
          <a:noFill/>
        </p:spPr>
        <p:txBody>
          <a:bodyPr wrap="square" rtlCol="0">
            <a:spAutoFit/>
          </a:bodyPr>
          <a:lstStyle/>
          <a:p>
            <a:r>
              <a:rPr lang="en-US" dirty="0"/>
              <a:t>Yellow cab's profits are heavily depend on the profits coming from NYC, while the yellow cab's profits do not depend on one city only.</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37" y="954669"/>
            <a:ext cx="6046065" cy="2772505"/>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39" y="3683457"/>
            <a:ext cx="6046065" cy="2781726"/>
          </a:xfrm>
          <a:prstGeom prst="rect">
            <a:avLst/>
          </a:prstGeom>
        </p:spPr>
      </p:pic>
    </p:spTree>
    <p:extLst>
      <p:ext uri="{BB962C8B-B14F-4D97-AF65-F5344CB8AC3E}">
        <p14:creationId xmlns:p14="http://schemas.microsoft.com/office/powerpoint/2010/main" val="306431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rgbClr val="FF6600"/>
                </a:solidFill>
              </a:rPr>
              <a:t>	</a:t>
            </a:r>
            <a:endParaRPr lang="tr-TR" sz="4400" b="1" dirty="0" smtClean="0">
              <a:solidFill>
                <a:srgbClr val="FF6600"/>
              </a:solidFill>
            </a:endParaRPr>
          </a:p>
          <a:p>
            <a:r>
              <a:rPr lang="tr-TR" sz="4400" b="1" dirty="0">
                <a:solidFill>
                  <a:srgbClr val="FF6600"/>
                </a:solidFill>
              </a:rPr>
              <a:t>	</a:t>
            </a:r>
            <a:r>
              <a:rPr lang="tr-TR" sz="4400" b="1" dirty="0" smtClean="0">
                <a:solidFill>
                  <a:srgbClr val="FF6600"/>
                </a:solidFill>
              </a:rPr>
              <a:t>Age </a:t>
            </a:r>
            <a:r>
              <a:rPr lang="tr-TR" sz="4400" b="1" dirty="0" err="1" smtClean="0">
                <a:solidFill>
                  <a:srgbClr val="FF6600"/>
                </a:solidFill>
              </a:rPr>
              <a:t>Group</a:t>
            </a:r>
            <a:r>
              <a:rPr lang="tr-TR" sz="4400" b="1" dirty="0" smtClean="0">
                <a:solidFill>
                  <a:srgbClr val="FF6600"/>
                </a:solidFill>
              </a:rPr>
              <a:t> Analysis</a:t>
            </a:r>
            <a:endParaRPr lang="en-US" sz="4400" b="1" dirty="0">
              <a:solidFill>
                <a:srgbClr val="FF6600"/>
              </a:solidFill>
            </a:endParaRPr>
          </a:p>
          <a:p>
            <a:r>
              <a:rPr lang="tr-TR" sz="4400" b="1" dirty="0" smtClean="0">
                <a:solidFill>
                  <a:srgbClr val="FF6600"/>
                </a:solidFill>
                <a:latin typeface="+mj-lt"/>
              </a:rPr>
              <a:t>	</a:t>
            </a:r>
            <a:endParaRPr lang="en-US" sz="4400" b="1" dirty="0">
              <a:solidFill>
                <a:srgbClr val="FF6600"/>
              </a:solidFill>
              <a:latin typeface="+mj-lt"/>
            </a:endParaRPr>
          </a:p>
        </p:txBody>
      </p:sp>
      <p:sp>
        <p:nvSpPr>
          <p:cNvPr id="7" name="Metin kutusu 6"/>
          <p:cNvSpPr txBox="1"/>
          <p:nvPr/>
        </p:nvSpPr>
        <p:spPr>
          <a:xfrm>
            <a:off x="7390702" y="2269221"/>
            <a:ext cx="3707934" cy="646331"/>
          </a:xfrm>
          <a:prstGeom prst="rect">
            <a:avLst/>
          </a:prstGeom>
          <a:noFill/>
        </p:spPr>
        <p:txBody>
          <a:bodyPr wrap="square" rtlCol="0">
            <a:spAutoFit/>
          </a:bodyPr>
          <a:lstStyle/>
          <a:p>
            <a:r>
              <a:rPr lang="tr-TR" dirty="0" err="1" smtClean="0"/>
              <a:t>Young</a:t>
            </a:r>
            <a:r>
              <a:rPr lang="tr-TR" dirty="0" smtClean="0"/>
              <a:t> </a:t>
            </a:r>
            <a:r>
              <a:rPr lang="tr-TR" dirty="0" err="1" smtClean="0"/>
              <a:t>age</a:t>
            </a:r>
            <a:r>
              <a:rPr lang="tr-TR" dirty="0" smtClean="0"/>
              <a:t> is </a:t>
            </a:r>
            <a:r>
              <a:rPr lang="tr-TR" dirty="0" err="1" smtClean="0"/>
              <a:t>domianant</a:t>
            </a:r>
            <a:r>
              <a:rPr lang="tr-TR" dirty="0" smtClean="0"/>
              <a:t> </a:t>
            </a:r>
            <a:r>
              <a:rPr lang="tr-TR" dirty="0" err="1" smtClean="0"/>
              <a:t>among</a:t>
            </a:r>
            <a:r>
              <a:rPr lang="tr-TR" dirty="0" smtClean="0"/>
              <a:t> the </a:t>
            </a:r>
            <a:r>
              <a:rPr lang="tr-TR" dirty="0" err="1" smtClean="0"/>
              <a:t>cabs’s</a:t>
            </a:r>
            <a:r>
              <a:rPr lang="tr-TR" dirty="0" smtClean="0"/>
              <a:t> </a:t>
            </a:r>
            <a:r>
              <a:rPr lang="tr-TR" dirty="0" err="1" smtClean="0"/>
              <a:t>customers</a:t>
            </a:r>
            <a:r>
              <a:rPr lang="tr-TR" dirty="0" smtClean="0"/>
              <a:t>.</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965" y="1658126"/>
            <a:ext cx="4289098" cy="2305700"/>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965" y="3963826"/>
            <a:ext cx="5842476" cy="2532699"/>
          </a:xfrm>
          <a:prstGeom prst="rect">
            <a:avLst/>
          </a:prstGeom>
        </p:spPr>
      </p:pic>
    </p:spTree>
    <p:extLst>
      <p:ext uri="{BB962C8B-B14F-4D97-AF65-F5344CB8AC3E}">
        <p14:creationId xmlns:p14="http://schemas.microsoft.com/office/powerpoint/2010/main" val="3966828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rgbClr val="FF6600"/>
                </a:solidFill>
              </a:rPr>
              <a:t>	</a:t>
            </a:r>
            <a:r>
              <a:rPr lang="tr-TR" sz="4400" b="1" dirty="0" smtClean="0">
                <a:solidFill>
                  <a:srgbClr val="FF6600"/>
                </a:solidFill>
              </a:rPr>
              <a:t>Cash </a:t>
            </a:r>
            <a:r>
              <a:rPr lang="tr-TR" sz="4400" b="1" dirty="0" err="1" smtClean="0">
                <a:solidFill>
                  <a:srgbClr val="FF6600"/>
                </a:solidFill>
              </a:rPr>
              <a:t>and</a:t>
            </a:r>
            <a:r>
              <a:rPr lang="tr-TR" sz="4400" b="1" dirty="0" smtClean="0">
                <a:solidFill>
                  <a:srgbClr val="FF6600"/>
                </a:solidFill>
              </a:rPr>
              <a:t> </a:t>
            </a:r>
            <a:r>
              <a:rPr lang="tr-TR" sz="4400" b="1" dirty="0" err="1" smtClean="0">
                <a:solidFill>
                  <a:srgbClr val="FF6600"/>
                </a:solidFill>
              </a:rPr>
              <a:t>card</a:t>
            </a:r>
            <a:r>
              <a:rPr lang="tr-TR" sz="4400" b="1" dirty="0" smtClean="0">
                <a:solidFill>
                  <a:srgbClr val="FF6600"/>
                </a:solidFill>
              </a:rPr>
              <a:t> </a:t>
            </a:r>
            <a:r>
              <a:rPr lang="tr-TR" sz="4400" b="1" dirty="0" err="1" smtClean="0">
                <a:solidFill>
                  <a:srgbClr val="FF6600"/>
                </a:solidFill>
              </a:rPr>
              <a:t>use</a:t>
            </a:r>
            <a:r>
              <a:rPr lang="tr-TR" sz="4400" b="1" dirty="0" smtClean="0">
                <a:solidFill>
                  <a:srgbClr val="FF6600"/>
                </a:solidFill>
              </a:rPr>
              <a:t> </a:t>
            </a:r>
            <a:r>
              <a:rPr lang="tr-TR" sz="4400" b="1" dirty="0" smtClean="0">
                <a:solidFill>
                  <a:srgbClr val="FF6600"/>
                </a:solidFill>
                <a:latin typeface="+mj-lt"/>
              </a:rPr>
              <a:t>	</a:t>
            </a:r>
            <a:endParaRPr lang="en-US" sz="4400" b="1" dirty="0">
              <a:solidFill>
                <a:srgbClr val="FF6600"/>
              </a:solidFill>
              <a:latin typeface="+mj-lt"/>
            </a:endParaRPr>
          </a:p>
        </p:txBody>
      </p:sp>
      <p:sp>
        <p:nvSpPr>
          <p:cNvPr id="8" name="Metin kutusu 7"/>
          <p:cNvSpPr txBox="1"/>
          <p:nvPr/>
        </p:nvSpPr>
        <p:spPr>
          <a:xfrm>
            <a:off x="7583649" y="3205276"/>
            <a:ext cx="3707934" cy="646331"/>
          </a:xfrm>
          <a:prstGeom prst="rect">
            <a:avLst/>
          </a:prstGeom>
          <a:noFill/>
        </p:spPr>
        <p:txBody>
          <a:bodyPr wrap="square" rtlCol="0">
            <a:spAutoFit/>
          </a:bodyPr>
          <a:lstStyle/>
          <a:p>
            <a:r>
              <a:rPr lang="tr-TR" dirty="0" smtClean="0"/>
              <a:t>The </a:t>
            </a:r>
            <a:r>
              <a:rPr lang="tr-TR" dirty="0" err="1" smtClean="0"/>
              <a:t>card</a:t>
            </a:r>
            <a:r>
              <a:rPr lang="tr-TR" dirty="0" smtClean="0"/>
              <a:t> is </a:t>
            </a:r>
            <a:r>
              <a:rPr lang="tr-TR" dirty="0" err="1" smtClean="0"/>
              <a:t>more</a:t>
            </a:r>
            <a:r>
              <a:rPr lang="tr-TR" dirty="0" smtClean="0"/>
              <a:t> preferred </a:t>
            </a:r>
            <a:r>
              <a:rPr lang="tr-TR" dirty="0" err="1" smtClean="0"/>
              <a:t>among</a:t>
            </a:r>
            <a:r>
              <a:rPr lang="tr-TR" dirty="0" smtClean="0"/>
              <a:t> </a:t>
            </a:r>
            <a:r>
              <a:rPr lang="tr-TR" dirty="0" err="1" smtClean="0"/>
              <a:t>all</a:t>
            </a:r>
            <a:r>
              <a:rPr lang="tr-TR" dirty="0" smtClean="0"/>
              <a:t> </a:t>
            </a:r>
            <a:r>
              <a:rPr lang="tr-TR" dirty="0" err="1" smtClean="0"/>
              <a:t>cities</a:t>
            </a:r>
            <a:r>
              <a:rPr lang="tr-TR" dirty="0" smtClean="0"/>
              <a:t>.</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78" y="2180450"/>
            <a:ext cx="6017275" cy="2695985"/>
          </a:xfrm>
          <a:prstGeom prst="rect">
            <a:avLst/>
          </a:prstGeom>
        </p:spPr>
      </p:pic>
    </p:spTree>
    <p:extLst>
      <p:ext uri="{BB962C8B-B14F-4D97-AF65-F5344CB8AC3E}">
        <p14:creationId xmlns:p14="http://schemas.microsoft.com/office/powerpoint/2010/main" val="2662407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1: </a:t>
            </a:r>
            <a:r>
              <a:rPr lang="en-US" sz="2000" b="1" dirty="0">
                <a:solidFill>
                  <a:srgbClr val="FF6600"/>
                </a:solidFill>
              </a:rPr>
              <a:t>The profit of yellow and pink cabs are almost equal</a:t>
            </a:r>
            <a:endParaRPr lang="en-US" sz="2000" b="1" dirty="0">
              <a:solidFill>
                <a:srgbClr val="FF6600"/>
              </a:solidFill>
              <a:latin typeface="+mj-lt"/>
            </a:endParaRPr>
          </a:p>
        </p:txBody>
      </p:sp>
      <p:pic>
        <p:nvPicPr>
          <p:cNvPr id="5" name="Resim 4"/>
          <p:cNvPicPr>
            <a:picLocks noChangeAspect="1"/>
          </p:cNvPicPr>
          <p:nvPr/>
        </p:nvPicPr>
        <p:blipFill>
          <a:blip r:embed="rId2"/>
          <a:stretch>
            <a:fillRect/>
          </a:stretch>
        </p:blipFill>
        <p:spPr>
          <a:xfrm>
            <a:off x="1098957" y="1776325"/>
            <a:ext cx="7132133" cy="3189958"/>
          </a:xfrm>
          <a:prstGeom prst="rect">
            <a:avLst/>
          </a:prstGeom>
        </p:spPr>
      </p:pic>
    </p:spTree>
    <p:extLst>
      <p:ext uri="{BB962C8B-B14F-4D97-AF65-F5344CB8AC3E}">
        <p14:creationId xmlns:p14="http://schemas.microsoft.com/office/powerpoint/2010/main" val="3965100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2: </a:t>
            </a:r>
            <a:r>
              <a:rPr lang="en-US" sz="2000" b="1" dirty="0">
                <a:solidFill>
                  <a:srgbClr val="FF6600"/>
                </a:solidFill>
              </a:rPr>
              <a:t>There is difference in profit between genders for yellow cabs</a:t>
            </a:r>
            <a:endParaRPr lang="en-US" sz="2000" b="1" dirty="0">
              <a:solidFill>
                <a:srgbClr val="FF6600"/>
              </a:solidFill>
              <a:latin typeface="+mj-lt"/>
            </a:endParaRPr>
          </a:p>
        </p:txBody>
      </p:sp>
      <p:pic>
        <p:nvPicPr>
          <p:cNvPr id="2" name="Resim 1"/>
          <p:cNvPicPr>
            <a:picLocks noChangeAspect="1"/>
          </p:cNvPicPr>
          <p:nvPr/>
        </p:nvPicPr>
        <p:blipFill>
          <a:blip r:embed="rId2"/>
          <a:stretch>
            <a:fillRect/>
          </a:stretch>
        </p:blipFill>
        <p:spPr>
          <a:xfrm>
            <a:off x="941889" y="2432283"/>
            <a:ext cx="10508647" cy="2534000"/>
          </a:xfrm>
          <a:prstGeom prst="rect">
            <a:avLst/>
          </a:prstGeom>
        </p:spPr>
      </p:pic>
    </p:spTree>
    <p:extLst>
      <p:ext uri="{BB962C8B-B14F-4D97-AF65-F5344CB8AC3E}">
        <p14:creationId xmlns:p14="http://schemas.microsoft.com/office/powerpoint/2010/main" val="3496211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3: </a:t>
            </a:r>
            <a:r>
              <a:rPr lang="en-US" sz="2000" b="1" dirty="0">
                <a:solidFill>
                  <a:srgbClr val="FF6600"/>
                </a:solidFill>
              </a:rPr>
              <a:t>There is difference in profit between genders for pink cabs</a:t>
            </a:r>
            <a:endParaRPr lang="en-US" sz="2000" b="1" dirty="0">
              <a:solidFill>
                <a:srgbClr val="FF6600"/>
              </a:solidFill>
              <a:latin typeface="+mj-lt"/>
            </a:endParaRPr>
          </a:p>
        </p:txBody>
      </p:sp>
      <p:pic>
        <p:nvPicPr>
          <p:cNvPr id="3" name="Resim 2"/>
          <p:cNvPicPr>
            <a:picLocks noChangeAspect="1"/>
          </p:cNvPicPr>
          <p:nvPr/>
        </p:nvPicPr>
        <p:blipFill>
          <a:blip r:embed="rId2"/>
          <a:stretch>
            <a:fillRect/>
          </a:stretch>
        </p:blipFill>
        <p:spPr>
          <a:xfrm>
            <a:off x="946494" y="2397809"/>
            <a:ext cx="10432647" cy="2560085"/>
          </a:xfrm>
          <a:prstGeom prst="rect">
            <a:avLst/>
          </a:prstGeom>
        </p:spPr>
      </p:pic>
    </p:spTree>
    <p:extLst>
      <p:ext uri="{BB962C8B-B14F-4D97-AF65-F5344CB8AC3E}">
        <p14:creationId xmlns:p14="http://schemas.microsoft.com/office/powerpoint/2010/main" val="69061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C5C5A3-2E84-0849-82EA-36D2326D3784}"/>
              </a:ext>
            </a:extLst>
          </p:cNvPr>
          <p:cNvSpPr>
            <a:spLocks noGrp="1"/>
          </p:cNvSpPr>
          <p:nvPr>
            <p:ph idx="1"/>
          </p:nvPr>
        </p:nvSpPr>
        <p:spPr>
          <a:xfrm>
            <a:off x="762000" y="1812608"/>
            <a:ext cx="11284591" cy="4351338"/>
          </a:xfrm>
        </p:spPr>
        <p:txBody>
          <a:bodyPr>
            <a:normAutofit/>
          </a:bodyPr>
          <a:lstStyle/>
          <a:p>
            <a:r>
              <a:rPr lang="en-US"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tr-TR" sz="1800" dirty="0"/>
          </a:p>
          <a:p>
            <a:r>
              <a:rPr lang="en-US" sz="1800" dirty="0"/>
              <a:t>Provide actionable information to assist XYZ firm in determining the best company for investment</a:t>
            </a:r>
            <a:r>
              <a:rPr lang="en-US" sz="1800" dirty="0" smtClean="0"/>
              <a:t>.</a:t>
            </a:r>
            <a:endParaRPr lang="tr-TR" sz="1800" dirty="0" smtClean="0"/>
          </a:p>
          <a:p>
            <a:endParaRPr lang="en-US" sz="1800" dirty="0"/>
          </a:p>
          <a:p>
            <a:r>
              <a:rPr lang="tr-TR" sz="1800" dirty="0" err="1"/>
              <a:t>Cab</a:t>
            </a:r>
            <a:r>
              <a:rPr lang="tr-TR" sz="1800" dirty="0"/>
              <a:t> </a:t>
            </a:r>
            <a:r>
              <a:rPr lang="tr-TR" sz="1800" dirty="0" err="1"/>
              <a:t>Companies</a:t>
            </a:r>
            <a:endParaRPr lang="tr-TR" sz="1800" dirty="0"/>
          </a:p>
          <a:p>
            <a:pPr marL="0" indent="0">
              <a:buNone/>
            </a:pPr>
            <a:r>
              <a:rPr lang="tr-TR" sz="1800" dirty="0"/>
              <a:t>        </a:t>
            </a:r>
            <a:r>
              <a:rPr lang="tr-TR" sz="1800" dirty="0" err="1"/>
              <a:t>Yellow</a:t>
            </a:r>
            <a:r>
              <a:rPr lang="tr-TR" sz="1800" dirty="0"/>
              <a:t> </a:t>
            </a:r>
            <a:r>
              <a:rPr lang="tr-TR" sz="1800" dirty="0" err="1"/>
              <a:t>Cab</a:t>
            </a:r>
            <a:endParaRPr lang="tr-TR" sz="1800" dirty="0"/>
          </a:p>
          <a:p>
            <a:pPr marL="0" indent="0">
              <a:buNone/>
            </a:pPr>
            <a:r>
              <a:rPr lang="tr-TR" sz="1800" dirty="0"/>
              <a:t>        Pink </a:t>
            </a:r>
            <a:r>
              <a:rPr lang="tr-TR" sz="1800" dirty="0" err="1"/>
              <a:t>Cab</a:t>
            </a:r>
            <a:endParaRPr lang="tr-TR" sz="1800" dirty="0"/>
          </a:p>
          <a:p>
            <a:pPr marL="0" indent="0">
              <a:buNone/>
            </a:pPr>
            <a:endParaRPr lang="en-US" sz="1800" dirty="0"/>
          </a:p>
        </p:txBody>
      </p:sp>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tr-TR" sz="3500" b="1" dirty="0">
                <a:solidFill>
                  <a:srgbClr val="FF6600"/>
                </a:solidFill>
                <a:latin typeface="Calibri" panose="020F0502020204030204" pitchFamily="34" charset="0"/>
                <a:cs typeface="Calibri" panose="020F0502020204030204" pitchFamily="34" charset="0"/>
              </a:rPr>
              <a:t>Problem </a:t>
            </a:r>
            <a:r>
              <a:rPr lang="tr-TR" sz="3500" b="1" dirty="0" smtClean="0">
                <a:solidFill>
                  <a:srgbClr val="FF6600"/>
                </a:solidFill>
                <a:latin typeface="Calibri" panose="020F0502020204030204" pitchFamily="34" charset="0"/>
                <a:cs typeface="Calibri" panose="020F0502020204030204" pitchFamily="34" charset="0"/>
              </a:rPr>
              <a:t>Statement</a:t>
            </a:r>
            <a:endParaRPr lang="en-US" sz="3500" b="1" dirty="0">
              <a:solidFill>
                <a:srgbClr val="FF66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821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4: </a:t>
            </a:r>
            <a:r>
              <a:rPr lang="tr-TR" sz="2000" b="1" dirty="0">
                <a:solidFill>
                  <a:srgbClr val="FF6600"/>
                </a:solidFill>
              </a:rPr>
              <a:t>Payment </a:t>
            </a:r>
            <a:r>
              <a:rPr lang="tr-TR" sz="2000" b="1" dirty="0" err="1">
                <a:solidFill>
                  <a:srgbClr val="FF6600"/>
                </a:solidFill>
              </a:rPr>
              <a:t>mode</a:t>
            </a:r>
            <a:r>
              <a:rPr lang="tr-TR" sz="2000" b="1" dirty="0">
                <a:solidFill>
                  <a:srgbClr val="FF6600"/>
                </a:solidFill>
              </a:rPr>
              <a:t> </a:t>
            </a:r>
            <a:r>
              <a:rPr lang="tr-TR" sz="2000" b="1" dirty="0" err="1">
                <a:solidFill>
                  <a:srgbClr val="FF6600"/>
                </a:solidFill>
              </a:rPr>
              <a:t>effects</a:t>
            </a:r>
            <a:r>
              <a:rPr lang="tr-TR" sz="2000" b="1" dirty="0">
                <a:solidFill>
                  <a:srgbClr val="FF6600"/>
                </a:solidFill>
              </a:rPr>
              <a:t> </a:t>
            </a:r>
            <a:r>
              <a:rPr lang="tr-TR" sz="2000" b="1" dirty="0" err="1">
                <a:solidFill>
                  <a:srgbClr val="FF6600"/>
                </a:solidFill>
              </a:rPr>
              <a:t>profits</a:t>
            </a:r>
            <a:endParaRPr lang="en-US" sz="2000" b="1" dirty="0">
              <a:solidFill>
                <a:srgbClr val="FF6600"/>
              </a:solidFill>
              <a:latin typeface="+mj-lt"/>
            </a:endParaRPr>
          </a:p>
        </p:txBody>
      </p:sp>
      <p:pic>
        <p:nvPicPr>
          <p:cNvPr id="6" name="Resim 5"/>
          <p:cNvPicPr>
            <a:picLocks noChangeAspect="1"/>
          </p:cNvPicPr>
          <p:nvPr/>
        </p:nvPicPr>
        <p:blipFill>
          <a:blip r:embed="rId2"/>
          <a:stretch>
            <a:fillRect/>
          </a:stretch>
        </p:blipFill>
        <p:spPr>
          <a:xfrm>
            <a:off x="2234219" y="2443818"/>
            <a:ext cx="7723562" cy="2891580"/>
          </a:xfrm>
          <a:prstGeom prst="rect">
            <a:avLst/>
          </a:prstGeom>
        </p:spPr>
      </p:pic>
    </p:spTree>
    <p:extLst>
      <p:ext uri="{BB962C8B-B14F-4D97-AF65-F5344CB8AC3E}">
        <p14:creationId xmlns:p14="http://schemas.microsoft.com/office/powerpoint/2010/main" val="1240984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5: </a:t>
            </a:r>
            <a:r>
              <a:rPr lang="tr-TR" sz="2000" b="1" dirty="0" err="1">
                <a:solidFill>
                  <a:srgbClr val="FF6600"/>
                </a:solidFill>
              </a:rPr>
              <a:t>Gender</a:t>
            </a:r>
            <a:r>
              <a:rPr lang="tr-TR" sz="2000" b="1" dirty="0">
                <a:solidFill>
                  <a:srgbClr val="FF6600"/>
                </a:solidFill>
              </a:rPr>
              <a:t> </a:t>
            </a:r>
            <a:r>
              <a:rPr lang="tr-TR" sz="2000" b="1" dirty="0" err="1">
                <a:solidFill>
                  <a:srgbClr val="FF6600"/>
                </a:solidFill>
              </a:rPr>
              <a:t>effects</a:t>
            </a:r>
            <a:r>
              <a:rPr lang="tr-TR" sz="2000" b="1" dirty="0">
                <a:solidFill>
                  <a:srgbClr val="FF6600"/>
                </a:solidFill>
              </a:rPr>
              <a:t> </a:t>
            </a:r>
            <a:r>
              <a:rPr lang="tr-TR" sz="2000" b="1" dirty="0" err="1">
                <a:solidFill>
                  <a:srgbClr val="FF6600"/>
                </a:solidFill>
              </a:rPr>
              <a:t>profit</a:t>
            </a:r>
            <a:endParaRPr lang="en-US" sz="2000" b="1" dirty="0">
              <a:solidFill>
                <a:srgbClr val="FF6600"/>
              </a:solidFill>
              <a:latin typeface="+mj-lt"/>
            </a:endParaRPr>
          </a:p>
        </p:txBody>
      </p:sp>
      <p:pic>
        <p:nvPicPr>
          <p:cNvPr id="3" name="Resim 2"/>
          <p:cNvPicPr>
            <a:picLocks noChangeAspect="1"/>
          </p:cNvPicPr>
          <p:nvPr/>
        </p:nvPicPr>
        <p:blipFill>
          <a:blip r:embed="rId2"/>
          <a:stretch>
            <a:fillRect/>
          </a:stretch>
        </p:blipFill>
        <p:spPr>
          <a:xfrm>
            <a:off x="2683657" y="2434074"/>
            <a:ext cx="6824686" cy="2767100"/>
          </a:xfrm>
          <a:prstGeom prst="rect">
            <a:avLst/>
          </a:prstGeom>
        </p:spPr>
      </p:pic>
    </p:spTree>
    <p:extLst>
      <p:ext uri="{BB962C8B-B14F-4D97-AF65-F5344CB8AC3E}">
        <p14:creationId xmlns:p14="http://schemas.microsoft.com/office/powerpoint/2010/main" val="847619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6: </a:t>
            </a:r>
            <a:r>
              <a:rPr lang="en-US" sz="2000" b="1" dirty="0" smtClean="0">
                <a:solidFill>
                  <a:srgbClr val="FF6600"/>
                </a:solidFill>
              </a:rPr>
              <a:t>Travel </a:t>
            </a:r>
            <a:r>
              <a:rPr lang="en-US" sz="2000" b="1" dirty="0">
                <a:solidFill>
                  <a:srgbClr val="FF6600"/>
                </a:solidFill>
              </a:rPr>
              <a:t>date has effect on preferred </a:t>
            </a:r>
            <a:r>
              <a:rPr lang="en-US" sz="2000" b="1" dirty="0" smtClean="0">
                <a:solidFill>
                  <a:srgbClr val="FF6600"/>
                </a:solidFill>
              </a:rPr>
              <a:t>company</a:t>
            </a:r>
            <a:endParaRPr lang="en-US" sz="2000" b="1" dirty="0">
              <a:solidFill>
                <a:srgbClr val="FF6600"/>
              </a:solidFill>
              <a:latin typeface="+mj-lt"/>
            </a:endParaRPr>
          </a:p>
        </p:txBody>
      </p:sp>
      <p:pic>
        <p:nvPicPr>
          <p:cNvPr id="2" name="Resim 1"/>
          <p:cNvPicPr>
            <a:picLocks noChangeAspect="1"/>
          </p:cNvPicPr>
          <p:nvPr/>
        </p:nvPicPr>
        <p:blipFill>
          <a:blip r:embed="rId2"/>
          <a:stretch>
            <a:fillRect/>
          </a:stretch>
        </p:blipFill>
        <p:spPr>
          <a:xfrm>
            <a:off x="1819746" y="2548374"/>
            <a:ext cx="8552507" cy="2745079"/>
          </a:xfrm>
          <a:prstGeom prst="rect">
            <a:avLst/>
          </a:prstGeom>
        </p:spPr>
      </p:pic>
    </p:spTree>
    <p:extLst>
      <p:ext uri="{BB962C8B-B14F-4D97-AF65-F5344CB8AC3E}">
        <p14:creationId xmlns:p14="http://schemas.microsoft.com/office/powerpoint/2010/main" val="1661764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7: </a:t>
            </a:r>
            <a:r>
              <a:rPr lang="en-US" sz="2000" b="1" dirty="0">
                <a:solidFill>
                  <a:srgbClr val="FF6600"/>
                </a:solidFill>
              </a:rPr>
              <a:t>Company and state distribution are not </a:t>
            </a:r>
            <a:r>
              <a:rPr lang="en-US" sz="2000" b="1" dirty="0" err="1">
                <a:solidFill>
                  <a:srgbClr val="FF6600"/>
                </a:solidFill>
              </a:rPr>
              <a:t>indipendent</a:t>
            </a:r>
            <a:endParaRPr lang="en-US" sz="2000" b="1" dirty="0">
              <a:solidFill>
                <a:srgbClr val="FF6600"/>
              </a:solidFill>
              <a:latin typeface="+mj-lt"/>
            </a:endParaRPr>
          </a:p>
        </p:txBody>
      </p:sp>
      <p:pic>
        <p:nvPicPr>
          <p:cNvPr id="2" name="Resim 1"/>
          <p:cNvPicPr>
            <a:picLocks noChangeAspect="1"/>
          </p:cNvPicPr>
          <p:nvPr/>
        </p:nvPicPr>
        <p:blipFill>
          <a:blip r:embed="rId2"/>
          <a:stretch>
            <a:fillRect/>
          </a:stretch>
        </p:blipFill>
        <p:spPr>
          <a:xfrm>
            <a:off x="2049425" y="2541558"/>
            <a:ext cx="8093149" cy="2500226"/>
          </a:xfrm>
          <a:prstGeom prst="rect">
            <a:avLst/>
          </a:prstGeom>
        </p:spPr>
      </p:pic>
    </p:spTree>
    <p:extLst>
      <p:ext uri="{BB962C8B-B14F-4D97-AF65-F5344CB8AC3E}">
        <p14:creationId xmlns:p14="http://schemas.microsoft.com/office/powerpoint/2010/main" val="2459408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8: </a:t>
            </a:r>
            <a:r>
              <a:rPr lang="en-US" sz="2000" b="1" dirty="0">
                <a:solidFill>
                  <a:srgbClr val="FF6600"/>
                </a:solidFill>
              </a:rPr>
              <a:t>There is an age distribution difference btw yellow and pink cab</a:t>
            </a:r>
            <a:endParaRPr lang="en-US" sz="2000" b="1" dirty="0">
              <a:solidFill>
                <a:srgbClr val="FF6600"/>
              </a:solidFill>
              <a:latin typeface="+mj-lt"/>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58" y="2220934"/>
            <a:ext cx="5873651" cy="3072520"/>
          </a:xfrm>
          <a:prstGeom prst="rect">
            <a:avLst/>
          </a:prstGeom>
        </p:spPr>
      </p:pic>
      <p:sp>
        <p:nvSpPr>
          <p:cNvPr id="5" name="Metin kutusu 4"/>
          <p:cNvSpPr txBox="1"/>
          <p:nvPr/>
        </p:nvSpPr>
        <p:spPr>
          <a:xfrm>
            <a:off x="7323589" y="3434028"/>
            <a:ext cx="3010183" cy="646331"/>
          </a:xfrm>
          <a:prstGeom prst="rect">
            <a:avLst/>
          </a:prstGeom>
          <a:noFill/>
        </p:spPr>
        <p:txBody>
          <a:bodyPr wrap="none" rtlCol="0">
            <a:spAutoFit/>
          </a:bodyPr>
          <a:lstStyle/>
          <a:p>
            <a:r>
              <a:rPr lang="en-US" b="1" dirty="0"/>
              <a:t>According to the graphs </a:t>
            </a:r>
            <a:r>
              <a:rPr lang="en-US" b="1" dirty="0" smtClean="0"/>
              <a:t>given</a:t>
            </a:r>
            <a:endParaRPr lang="tr-TR" b="1" dirty="0" smtClean="0"/>
          </a:p>
          <a:p>
            <a:r>
              <a:rPr lang="en-US" b="1" dirty="0" smtClean="0"/>
              <a:t>above </a:t>
            </a:r>
            <a:r>
              <a:rPr lang="en-US" b="1" dirty="0"/>
              <a:t>the hypothesis is false</a:t>
            </a:r>
            <a:endParaRPr lang="tr-TR" dirty="0"/>
          </a:p>
        </p:txBody>
      </p:sp>
    </p:spTree>
    <p:extLst>
      <p:ext uri="{BB962C8B-B14F-4D97-AF65-F5344CB8AC3E}">
        <p14:creationId xmlns:p14="http://schemas.microsoft.com/office/powerpoint/2010/main" val="1847835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9: </a:t>
            </a:r>
            <a:r>
              <a:rPr lang="en-US" sz="2000" b="1" dirty="0" smtClean="0">
                <a:solidFill>
                  <a:srgbClr val="FF6600"/>
                </a:solidFill>
              </a:rPr>
              <a:t>There </a:t>
            </a:r>
            <a:r>
              <a:rPr lang="en-US" sz="2000" b="1" dirty="0">
                <a:solidFill>
                  <a:srgbClr val="FF6600"/>
                </a:solidFill>
              </a:rPr>
              <a:t>is an income distribution difference btw card and cash</a:t>
            </a:r>
            <a:endParaRPr lang="en-US" sz="2000" b="1" dirty="0">
              <a:solidFill>
                <a:srgbClr val="FF6600"/>
              </a:solidFill>
              <a:latin typeface="+mj-lt"/>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34" y="1620618"/>
            <a:ext cx="5486411" cy="4919482"/>
          </a:xfrm>
          <a:prstGeom prst="rect">
            <a:avLst/>
          </a:prstGeom>
        </p:spPr>
      </p:pic>
      <p:pic>
        <p:nvPicPr>
          <p:cNvPr id="6" name="Resim 5"/>
          <p:cNvPicPr>
            <a:picLocks noChangeAspect="1"/>
          </p:cNvPicPr>
          <p:nvPr/>
        </p:nvPicPr>
        <p:blipFill>
          <a:blip r:embed="rId3"/>
          <a:stretch>
            <a:fillRect/>
          </a:stretch>
        </p:blipFill>
        <p:spPr>
          <a:xfrm>
            <a:off x="6096000" y="1918184"/>
            <a:ext cx="5743575" cy="2162175"/>
          </a:xfrm>
          <a:prstGeom prst="rect">
            <a:avLst/>
          </a:prstGeom>
        </p:spPr>
      </p:pic>
    </p:spTree>
    <p:extLst>
      <p:ext uri="{BB962C8B-B14F-4D97-AF65-F5344CB8AC3E}">
        <p14:creationId xmlns:p14="http://schemas.microsoft.com/office/powerpoint/2010/main" val="515526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5379C949-80B5-CA4E-B810-B4F62F4B63E7}"/>
              </a:ext>
            </a:extLst>
          </p:cNvPr>
          <p:cNvSpPr/>
          <p:nvPr/>
        </p:nvSpPr>
        <p:spPr>
          <a:xfrm>
            <a:off x="0" y="793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solidFill>
                  <a:srgbClr val="FF6600"/>
                </a:solidFill>
              </a:rPr>
              <a:t>	Hypothesis 10: </a:t>
            </a:r>
            <a:r>
              <a:rPr lang="en-US" sz="2000" b="1" dirty="0">
                <a:solidFill>
                  <a:srgbClr val="FF6600"/>
                </a:solidFill>
              </a:rPr>
              <a:t> Yellow cabs can profit more</a:t>
            </a:r>
            <a:endParaRPr lang="en-US" sz="2000" b="1" dirty="0">
              <a:solidFill>
                <a:srgbClr val="FF6600"/>
              </a:solidFill>
              <a:latin typeface="+mj-lt"/>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212" y="1717608"/>
            <a:ext cx="5748061" cy="3937167"/>
          </a:xfrm>
          <a:prstGeom prst="rect">
            <a:avLst/>
          </a:prstGeom>
        </p:spPr>
      </p:pic>
      <p:pic>
        <p:nvPicPr>
          <p:cNvPr id="5" name="Resim 4"/>
          <p:cNvPicPr>
            <a:picLocks noChangeAspect="1"/>
          </p:cNvPicPr>
          <p:nvPr/>
        </p:nvPicPr>
        <p:blipFill>
          <a:blip r:embed="rId3"/>
          <a:stretch>
            <a:fillRect/>
          </a:stretch>
        </p:blipFill>
        <p:spPr>
          <a:xfrm>
            <a:off x="2718629" y="5980534"/>
            <a:ext cx="6753225" cy="352425"/>
          </a:xfrm>
          <a:prstGeom prst="rect">
            <a:avLst/>
          </a:prstGeom>
        </p:spPr>
      </p:pic>
    </p:spTree>
    <p:extLst>
      <p:ext uri="{BB962C8B-B14F-4D97-AF65-F5344CB8AC3E}">
        <p14:creationId xmlns:p14="http://schemas.microsoft.com/office/powerpoint/2010/main" val="1545314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087AA53-A2BE-554B-AAE4-C6D527006499}"/>
              </a:ext>
            </a:extLst>
          </p:cNvPr>
          <p:cNvSpPr txBox="1"/>
          <p:nvPr/>
        </p:nvSpPr>
        <p:spPr>
          <a:xfrm>
            <a:off x="864325" y="2025342"/>
            <a:ext cx="10003971" cy="2308324"/>
          </a:xfrm>
          <a:prstGeom prst="rect">
            <a:avLst/>
          </a:prstGeom>
          <a:noFill/>
        </p:spPr>
        <p:txBody>
          <a:bodyPr wrap="square" rtlCol="0">
            <a:spAutoFit/>
          </a:bodyPr>
          <a:lstStyle/>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en-US" b="1" dirty="0"/>
              <a:t>When three years of data were evaluated, it was discovered that the Yellow Cab was more lucrative than the Pink Cab</a:t>
            </a:r>
            <a:r>
              <a:rPr lang="en-US" b="1" dirty="0" smtClean="0"/>
              <a:t>.</a:t>
            </a:r>
            <a:endParaRPr lang="tr-TR" b="1" dirty="0" smtClean="0"/>
          </a:p>
          <a:p>
            <a:endParaRPr lang="tr-TR" b="1" dirty="0"/>
          </a:p>
          <a:p>
            <a:pPr marL="285750" indent="-285750">
              <a:buFont typeface="Wingdings" panose="05000000000000000000" pitchFamily="2" charset="2"/>
              <a:buChar char="§"/>
            </a:pPr>
            <a:r>
              <a:rPr lang="en-GB" b="1" dirty="0" smtClean="0"/>
              <a:t>In</a:t>
            </a:r>
            <a:r>
              <a:rPr lang="tr-TR" b="1" dirty="0" smtClean="0"/>
              <a:t> </a:t>
            </a:r>
            <a:r>
              <a:rPr lang="tr-TR" b="1" dirty="0"/>
              <a:t>general, the </a:t>
            </a:r>
            <a:r>
              <a:rPr lang="tr-TR" b="1" dirty="0" smtClean="0"/>
              <a:t>preferred payment method </a:t>
            </a:r>
            <a:r>
              <a:rPr lang="tr-TR" b="1" dirty="0"/>
              <a:t>is </a:t>
            </a:r>
            <a:r>
              <a:rPr lang="tr-TR" b="1" dirty="0" err="1"/>
              <a:t>card</a:t>
            </a:r>
            <a:r>
              <a:rPr lang="tr-TR" b="1" dirty="0"/>
              <a:t>. </a:t>
            </a:r>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
            </a:pPr>
            <a:r>
              <a:rPr lang="en-US" b="1" dirty="0" smtClean="0"/>
              <a:t>XYZ </a:t>
            </a:r>
            <a:r>
              <a:rPr lang="en-US" b="1" dirty="0"/>
              <a:t>corporation should invest in Yellow Cab, according to the full study. Given the losses, XYZ should increase its investment in Yellow Cab in New York.</a:t>
            </a:r>
            <a:endParaRPr lang="en-US" sz="1600" dirty="0"/>
          </a:p>
        </p:txBody>
      </p:sp>
      <p:sp>
        <p:nvSpPr>
          <p:cNvPr id="4" name="Rectangle 3">
            <a:extLst>
              <a:ext uri="{FF2B5EF4-FFF2-40B4-BE49-F238E27FC236}">
                <a16:creationId xmlns=""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tr-TR" sz="4400" b="1" dirty="0" err="1">
                <a:solidFill>
                  <a:srgbClr val="FF6600"/>
                </a:solidFill>
                <a:latin typeface="+mj-lt"/>
              </a:rPr>
              <a:t>Conclusion</a:t>
            </a:r>
            <a:endParaRPr lang="en-US" sz="4400" b="1" dirty="0">
              <a:solidFill>
                <a:srgbClr val="FF6600"/>
              </a:solidFill>
              <a:latin typeface="+mj-lt"/>
            </a:endParaRPr>
          </a:p>
        </p:txBody>
      </p:sp>
    </p:spTree>
    <p:extLst>
      <p:ext uri="{BB962C8B-B14F-4D97-AF65-F5344CB8AC3E}">
        <p14:creationId xmlns:p14="http://schemas.microsoft.com/office/powerpoint/2010/main" val="3505760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9BEE7A3-F2C2-8145-B852-24B96B83A958}"/>
              </a:ext>
            </a:extLst>
          </p:cNvPr>
          <p:cNvSpPr txBox="1"/>
          <p:nvPr/>
        </p:nvSpPr>
        <p:spPr>
          <a:xfrm>
            <a:off x="6035869" y="1647587"/>
            <a:ext cx="5317931" cy="2308324"/>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Timeframe of the data: </a:t>
            </a:r>
            <a:r>
              <a:rPr lang="tr-TR" b="1" dirty="0"/>
              <a:t>2016/01/02</a:t>
            </a:r>
            <a:r>
              <a:rPr lang="tr-TR" dirty="0"/>
              <a:t> </a:t>
            </a:r>
            <a:r>
              <a:rPr lang="tr-TR" dirty="0" err="1"/>
              <a:t>to</a:t>
            </a:r>
            <a:r>
              <a:rPr lang="tr-TR" dirty="0"/>
              <a:t> </a:t>
            </a:r>
            <a:r>
              <a:rPr lang="tr-TR" b="1" dirty="0"/>
              <a:t>2018/12/31</a:t>
            </a:r>
            <a:r>
              <a:rPr lang="tr-TR" dirty="0"/>
              <a:t>.</a:t>
            </a:r>
            <a:endParaRPr lang="en-US" dirty="0"/>
          </a:p>
          <a:p>
            <a:pPr marL="285750" indent="-285750">
              <a:buFont typeface="Arial" panose="020B0604020202020204" pitchFamily="34" charset="0"/>
              <a:buChar char="•"/>
            </a:pPr>
            <a:r>
              <a:rPr lang="en-US" dirty="0"/>
              <a:t>Total data points :</a:t>
            </a:r>
            <a:r>
              <a:rPr lang="tr-TR" dirty="0"/>
              <a:t> </a:t>
            </a:r>
            <a:r>
              <a:rPr lang="en-US" dirty="0"/>
              <a:t>3</a:t>
            </a:r>
            <a:r>
              <a:rPr lang="tr-TR" dirty="0" smtClean="0"/>
              <a:t>56,392</a:t>
            </a:r>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endParaRPr lang="en-US" dirty="0"/>
          </a:p>
          <a:p>
            <a:endParaRPr lang="en-US" dirty="0"/>
          </a:p>
          <a:p>
            <a:endParaRPr lang="en-US" dirty="0"/>
          </a:p>
          <a:p>
            <a:endParaRPr lang="en-US" dirty="0"/>
          </a:p>
        </p:txBody>
      </p:sp>
      <p:sp>
        <p:nvSpPr>
          <p:cNvPr id="18" name="Rectangle 17">
            <a:extLst>
              <a:ext uri="{FF2B5EF4-FFF2-40B4-BE49-F238E27FC236}">
                <a16:creationId xmlns=""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tr-TR" b="1" dirty="0" err="1" smtClean="0">
                <a:solidFill>
                  <a:srgbClr val="FF6600"/>
                </a:solidFill>
              </a:rPr>
              <a:t>Regarding</a:t>
            </a:r>
            <a:r>
              <a:rPr lang="tr-TR" b="1" dirty="0" smtClean="0">
                <a:solidFill>
                  <a:srgbClr val="FF6600"/>
                </a:solidFill>
              </a:rPr>
              <a:t> the </a:t>
            </a:r>
            <a:r>
              <a:rPr lang="tr-TR" b="1" dirty="0" err="1" smtClean="0">
                <a:solidFill>
                  <a:srgbClr val="FF6600"/>
                </a:solidFill>
              </a:rPr>
              <a:t>Datasets</a:t>
            </a:r>
            <a:endParaRPr lang="en-US" b="1" dirty="0">
              <a:solidFill>
                <a:srgbClr val="FF6600"/>
              </a:solidFill>
            </a:endParaRPr>
          </a:p>
        </p:txBody>
      </p:sp>
      <p:sp>
        <p:nvSpPr>
          <p:cNvPr id="2" name="Metin kutusu 1"/>
          <p:cNvSpPr txBox="1"/>
          <p:nvPr/>
        </p:nvSpPr>
        <p:spPr>
          <a:xfrm>
            <a:off x="485503" y="1647587"/>
            <a:ext cx="5185954" cy="4524315"/>
          </a:xfrm>
          <a:prstGeom prst="rect">
            <a:avLst/>
          </a:prstGeom>
          <a:noFill/>
        </p:spPr>
        <p:txBody>
          <a:bodyPr wrap="square" rtlCol="0">
            <a:spAutoFit/>
          </a:bodyPr>
          <a:lstStyle/>
          <a:p>
            <a:r>
              <a:rPr lang="tr-TR" dirty="0" err="1"/>
              <a:t>There</a:t>
            </a:r>
            <a:r>
              <a:rPr lang="tr-TR" dirty="0"/>
              <a:t> </a:t>
            </a:r>
            <a:r>
              <a:rPr lang="tr-TR" dirty="0" err="1"/>
              <a:t>are</a:t>
            </a:r>
            <a:r>
              <a:rPr lang="tr-TR" dirty="0"/>
              <a:t> 4 </a:t>
            </a:r>
            <a:r>
              <a:rPr lang="tr-TR" dirty="0" err="1"/>
              <a:t>datasets</a:t>
            </a:r>
            <a:r>
              <a:rPr lang="tr-TR" dirty="0"/>
              <a:t>:</a:t>
            </a:r>
          </a:p>
          <a:p>
            <a:endParaRPr lang="tr-TR" dirty="0"/>
          </a:p>
          <a:p>
            <a:r>
              <a:rPr lang="en-US" b="1" dirty="0"/>
              <a:t>Cab_Data.csv -</a:t>
            </a:r>
            <a:r>
              <a:rPr lang="en-US" dirty="0"/>
              <a:t> This file contains transaction information for two taxi businesses</a:t>
            </a:r>
            <a:r>
              <a:rPr lang="en-US" dirty="0" smtClean="0"/>
              <a:t>.</a:t>
            </a:r>
            <a:endParaRPr lang="tr-TR" dirty="0" smtClean="0"/>
          </a:p>
          <a:p>
            <a:endParaRPr lang="en-US" dirty="0"/>
          </a:p>
          <a:p>
            <a:r>
              <a:rPr lang="en-US" b="1" dirty="0"/>
              <a:t>City.csv -</a:t>
            </a:r>
            <a:r>
              <a:rPr lang="en-US" dirty="0"/>
              <a:t> This file offers a list of cities in the United States, their populations, and the number of taxi users</a:t>
            </a:r>
            <a:r>
              <a:rPr lang="en-US" dirty="0" smtClean="0"/>
              <a:t>.</a:t>
            </a:r>
            <a:endParaRPr lang="tr-TR" dirty="0" smtClean="0"/>
          </a:p>
          <a:p>
            <a:endParaRPr lang="en-US" dirty="0"/>
          </a:p>
          <a:p>
            <a:r>
              <a:rPr lang="en-US" b="1" dirty="0"/>
              <a:t>Customer_ID.csv -</a:t>
            </a:r>
            <a:r>
              <a:rPr lang="en-US" dirty="0"/>
              <a:t> This is a mapping table with a unique identifier that connects the customer's demographic information</a:t>
            </a:r>
            <a:r>
              <a:rPr lang="en-US" dirty="0" smtClean="0"/>
              <a:t>.</a:t>
            </a:r>
            <a:endParaRPr lang="tr-TR" dirty="0" smtClean="0"/>
          </a:p>
          <a:p>
            <a:endParaRPr lang="en-US" dirty="0"/>
          </a:p>
          <a:p>
            <a:r>
              <a:rPr lang="en-US" b="1" dirty="0"/>
              <a:t>Transaction_ID.csv -</a:t>
            </a:r>
            <a:r>
              <a:rPr lang="en-US" dirty="0"/>
              <a:t> This is a mapping table with transaction to customer mapping and payment method information.</a:t>
            </a:r>
            <a:endParaRPr lang="tr-TR" dirty="0"/>
          </a:p>
        </p:txBody>
      </p:sp>
      <p:grpSp>
        <p:nvGrpSpPr>
          <p:cNvPr id="7" name="Group 50">
            <a:extLst>
              <a:ext uri="{FF2B5EF4-FFF2-40B4-BE49-F238E27FC236}">
                <a16:creationId xmlns="" xmlns:a16="http://schemas.microsoft.com/office/drawing/2014/main" id="{C3DD4A4E-B1CE-1A4E-8298-CB1425F09C06}"/>
              </a:ext>
            </a:extLst>
          </p:cNvPr>
          <p:cNvGrpSpPr/>
          <p:nvPr/>
        </p:nvGrpSpPr>
        <p:grpSpPr>
          <a:xfrm>
            <a:off x="6035869" y="3030964"/>
            <a:ext cx="5990072" cy="2545492"/>
            <a:chOff x="5536376" y="1858363"/>
            <a:chExt cx="6407827" cy="3381431"/>
          </a:xfrm>
        </p:grpSpPr>
        <p:grpSp>
          <p:nvGrpSpPr>
            <p:cNvPr id="8" name="Group 31">
              <a:extLst>
                <a:ext uri="{FF2B5EF4-FFF2-40B4-BE49-F238E27FC236}">
                  <a16:creationId xmlns=""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2" name="Group 12">
                <a:extLst>
                  <a:ext uri="{FF2B5EF4-FFF2-40B4-BE49-F238E27FC236}">
                    <a16:creationId xmlns=""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20" name="Freeform 86">
                  <a:extLst>
                    <a:ext uri="{FF2B5EF4-FFF2-40B4-BE49-F238E27FC236}">
                      <a16:creationId xmlns=""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86">
                  <a:extLst>
                    <a:ext uri="{FF2B5EF4-FFF2-40B4-BE49-F238E27FC236}">
                      <a16:creationId xmlns=""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86">
                  <a:extLst>
                    <a:ext uri="{FF2B5EF4-FFF2-40B4-BE49-F238E27FC236}">
                      <a16:creationId xmlns=""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86">
                  <a:extLst>
                    <a:ext uri="{FF2B5EF4-FFF2-40B4-BE49-F238E27FC236}">
                      <a16:creationId xmlns=""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TextBox 8">
                  <a:extLst>
                    <a:ext uri="{FF2B5EF4-FFF2-40B4-BE49-F238E27FC236}">
                      <a16:creationId xmlns=""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25" name="TextBox 9">
                  <a:extLst>
                    <a:ext uri="{FF2B5EF4-FFF2-40B4-BE49-F238E27FC236}">
                      <a16:creationId xmlns=""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6" name="TextBox 10">
                  <a:extLst>
                    <a:ext uri="{FF2B5EF4-FFF2-40B4-BE49-F238E27FC236}">
                      <a16:creationId xmlns=""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27" name="TextBox 11">
                  <a:extLst>
                    <a:ext uri="{FF2B5EF4-FFF2-40B4-BE49-F238E27FC236}">
                      <a16:creationId xmlns=""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3" name="Straight Arrow Connector 14">
                <a:extLst>
                  <a:ext uri="{FF2B5EF4-FFF2-40B4-BE49-F238E27FC236}">
                    <a16:creationId xmlns=""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5">
                <a:extLst>
                  <a:ext uri="{FF2B5EF4-FFF2-40B4-BE49-F238E27FC236}">
                    <a16:creationId xmlns=""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9">
                <a:extLst>
                  <a:ext uri="{FF2B5EF4-FFF2-40B4-BE49-F238E27FC236}">
                    <a16:creationId xmlns=""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20">
                <a:extLst>
                  <a:ext uri="{FF2B5EF4-FFF2-40B4-BE49-F238E27FC236}">
                    <a16:creationId xmlns=""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reeform 86">
                <a:extLst>
                  <a:ext uri="{FF2B5EF4-FFF2-40B4-BE49-F238E27FC236}">
                    <a16:creationId xmlns=""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TextBox 30">
                <a:extLst>
                  <a:ext uri="{FF2B5EF4-FFF2-40B4-BE49-F238E27FC236}">
                    <a16:creationId xmlns=""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9" name="Freeform 86">
              <a:extLst>
                <a:ext uri="{FF2B5EF4-FFF2-40B4-BE49-F238E27FC236}">
                  <a16:creationId xmlns=""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TextBox 39">
              <a:extLst>
                <a:ext uri="{FF2B5EF4-FFF2-40B4-BE49-F238E27FC236}">
                  <a16:creationId xmlns=""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11" name="Straight Arrow Connector 46">
              <a:extLst>
                <a:ext uri="{FF2B5EF4-FFF2-40B4-BE49-F238E27FC236}">
                  <a16:creationId xmlns="" xmlns:a16="http://schemas.microsoft.com/office/drawing/2014/main" id="{EB5BEC63-E17B-CB43-89A7-6F8377D71E6A}"/>
                </a:ext>
              </a:extLst>
            </p:cNvPr>
            <p:cNvCxnSpPr>
              <a:cxnSpLocks/>
              <a:stCxn id="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655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rgbClr val="FF6600"/>
                </a:solidFill>
                <a:latin typeface="+mj-lt"/>
              </a:rPr>
              <a:t>	</a:t>
            </a:r>
            <a:r>
              <a:rPr lang="tr-TR" sz="4400" b="1" dirty="0" err="1" smtClean="0">
                <a:solidFill>
                  <a:srgbClr val="FF6600"/>
                </a:solidFill>
                <a:latin typeface="+mj-lt"/>
              </a:rPr>
              <a:t>Cab</a:t>
            </a:r>
            <a:r>
              <a:rPr lang="tr-TR" sz="4400" b="1" dirty="0" smtClean="0">
                <a:solidFill>
                  <a:srgbClr val="FF6600"/>
                </a:solidFill>
                <a:latin typeface="+mj-lt"/>
              </a:rPr>
              <a:t> Data.csv </a:t>
            </a:r>
            <a:r>
              <a:rPr lang="tr-TR" sz="4400" b="1" dirty="0" err="1" smtClean="0">
                <a:solidFill>
                  <a:srgbClr val="FF6600"/>
                </a:solidFill>
                <a:latin typeface="+mj-lt"/>
              </a:rPr>
              <a:t>Dataset</a:t>
            </a:r>
            <a:endParaRPr lang="en-US" sz="4400" b="1" dirty="0">
              <a:solidFill>
                <a:srgbClr val="FF6600"/>
              </a:solidFill>
              <a:latin typeface="+mj-lt"/>
            </a:endParaRPr>
          </a:p>
        </p:txBody>
      </p:sp>
      <p:pic>
        <p:nvPicPr>
          <p:cNvPr id="2" name="Resim 1"/>
          <p:cNvPicPr>
            <a:picLocks noChangeAspect="1"/>
          </p:cNvPicPr>
          <p:nvPr/>
        </p:nvPicPr>
        <p:blipFill>
          <a:blip r:embed="rId2"/>
          <a:stretch>
            <a:fillRect/>
          </a:stretch>
        </p:blipFill>
        <p:spPr>
          <a:xfrm>
            <a:off x="553673" y="1759861"/>
            <a:ext cx="4897336" cy="3128519"/>
          </a:xfrm>
          <a:prstGeom prst="rect">
            <a:avLst/>
          </a:prstGeom>
        </p:spPr>
      </p:pic>
      <p:pic>
        <p:nvPicPr>
          <p:cNvPr id="4" name="Resim 3"/>
          <p:cNvPicPr>
            <a:picLocks noChangeAspect="1"/>
          </p:cNvPicPr>
          <p:nvPr/>
        </p:nvPicPr>
        <p:blipFill>
          <a:blip r:embed="rId3"/>
          <a:stretch>
            <a:fillRect/>
          </a:stretch>
        </p:blipFill>
        <p:spPr>
          <a:xfrm>
            <a:off x="5607953" y="1787108"/>
            <a:ext cx="6496050" cy="2352675"/>
          </a:xfrm>
          <a:prstGeom prst="rect">
            <a:avLst/>
          </a:prstGeom>
        </p:spPr>
      </p:pic>
    </p:spTree>
    <p:extLst>
      <p:ext uri="{BB962C8B-B14F-4D97-AF65-F5344CB8AC3E}">
        <p14:creationId xmlns:p14="http://schemas.microsoft.com/office/powerpoint/2010/main" val="100606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rgbClr val="FF6600"/>
              </a:solidFill>
              <a:latin typeface="+mj-lt"/>
            </a:endParaRPr>
          </a:p>
        </p:txBody>
      </p:sp>
      <p:sp>
        <p:nvSpPr>
          <p:cNvPr id="6" name="Metin kutusu 5"/>
          <p:cNvSpPr txBox="1"/>
          <p:nvPr/>
        </p:nvSpPr>
        <p:spPr>
          <a:xfrm>
            <a:off x="5878915" y="1975846"/>
            <a:ext cx="4357540" cy="923330"/>
          </a:xfrm>
          <a:prstGeom prst="rect">
            <a:avLst/>
          </a:prstGeom>
          <a:noFill/>
        </p:spPr>
        <p:txBody>
          <a:bodyPr wrap="none" rtlCol="0">
            <a:spAutoFit/>
          </a:bodyPr>
          <a:lstStyle/>
          <a:p>
            <a:pPr marL="285750" indent="-285750">
              <a:buFont typeface="Arial" panose="020B0604020202020204" pitchFamily="34" charset="0"/>
              <a:buChar char="•"/>
            </a:pPr>
            <a:r>
              <a:rPr lang="tr-TR" dirty="0"/>
              <a:t>As </a:t>
            </a:r>
            <a:r>
              <a:rPr lang="tr-TR" dirty="0" err="1"/>
              <a:t>you</a:t>
            </a:r>
            <a:r>
              <a:rPr lang="tr-TR" dirty="0"/>
              <a:t> </a:t>
            </a:r>
            <a:r>
              <a:rPr lang="tr-TR" dirty="0" err="1"/>
              <a:t>see</a:t>
            </a:r>
            <a:r>
              <a:rPr lang="tr-TR" dirty="0"/>
              <a:t>, </a:t>
            </a:r>
            <a:r>
              <a:rPr lang="tr-TR" dirty="0" err="1"/>
              <a:t>there</a:t>
            </a:r>
            <a:r>
              <a:rPr lang="tr-TR" dirty="0"/>
              <a:t> </a:t>
            </a:r>
            <a:r>
              <a:rPr lang="tr-TR" dirty="0" err="1"/>
              <a:t>are</a:t>
            </a:r>
            <a:r>
              <a:rPr lang="tr-TR" dirty="0"/>
              <a:t> 359392 data </a:t>
            </a:r>
            <a:r>
              <a:rPr lang="tr-TR" dirty="0" err="1"/>
              <a:t>points</a:t>
            </a:r>
            <a:r>
              <a:rPr lang="tr-TR" dirty="0"/>
              <a:t>.</a:t>
            </a:r>
          </a:p>
          <a:p>
            <a:pPr marL="285750" indent="-285750">
              <a:buFont typeface="Arial" panose="020B0604020202020204" pitchFamily="34" charset="0"/>
              <a:buChar char="•"/>
            </a:pPr>
            <a:r>
              <a:rPr lang="tr-TR" dirty="0" err="1"/>
              <a:t>There</a:t>
            </a:r>
            <a:r>
              <a:rPr lang="tr-TR" dirty="0"/>
              <a:t> is </a:t>
            </a:r>
            <a:r>
              <a:rPr lang="tr-TR" dirty="0" err="1"/>
              <a:t>no</a:t>
            </a:r>
            <a:r>
              <a:rPr lang="tr-TR" dirty="0"/>
              <a:t> NA </a:t>
            </a:r>
            <a:r>
              <a:rPr lang="tr-TR" dirty="0" err="1"/>
              <a:t>value</a:t>
            </a:r>
            <a:r>
              <a:rPr lang="tr-TR" dirty="0" smtClean="0"/>
              <a:t>.</a:t>
            </a:r>
          </a:p>
          <a:p>
            <a:pPr marL="285750" indent="-285750">
              <a:buFont typeface="Arial" panose="020B0604020202020204" pitchFamily="34" charset="0"/>
              <a:buChar char="•"/>
            </a:pPr>
            <a:r>
              <a:rPr lang="tr-TR" dirty="0" smtClean="0"/>
              <a:t>No </a:t>
            </a:r>
            <a:r>
              <a:rPr lang="tr-TR" dirty="0" err="1" smtClean="0"/>
              <a:t>duplicated</a:t>
            </a:r>
            <a:r>
              <a:rPr lang="tr-TR" dirty="0" smtClean="0"/>
              <a:t> </a:t>
            </a:r>
            <a:r>
              <a:rPr lang="tr-TR" dirty="0" err="1" smtClean="0"/>
              <a:t>row</a:t>
            </a:r>
            <a:r>
              <a:rPr lang="tr-TR" dirty="0" smtClean="0"/>
              <a:t>.</a:t>
            </a:r>
            <a:endParaRPr lang="tr-TR" dirty="0"/>
          </a:p>
        </p:txBody>
      </p:sp>
      <p:pic>
        <p:nvPicPr>
          <p:cNvPr id="2" name="Resim 1"/>
          <p:cNvPicPr>
            <a:picLocks noChangeAspect="1"/>
          </p:cNvPicPr>
          <p:nvPr/>
        </p:nvPicPr>
        <p:blipFill>
          <a:blip r:embed="rId2"/>
          <a:stretch>
            <a:fillRect/>
          </a:stretch>
        </p:blipFill>
        <p:spPr>
          <a:xfrm>
            <a:off x="356226" y="1730229"/>
            <a:ext cx="4600575" cy="4572000"/>
          </a:xfrm>
          <a:prstGeom prst="rect">
            <a:avLst/>
          </a:prstGeom>
        </p:spPr>
      </p:pic>
    </p:spTree>
    <p:extLst>
      <p:ext uri="{BB962C8B-B14F-4D97-AF65-F5344CB8AC3E}">
        <p14:creationId xmlns:p14="http://schemas.microsoft.com/office/powerpoint/2010/main" val="14122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tr-TR" sz="4400" b="1" dirty="0" err="1" smtClean="0">
                <a:solidFill>
                  <a:schemeClr val="accent2"/>
                </a:solidFill>
                <a:latin typeface="+mj-lt"/>
              </a:rPr>
              <a:t>Transaction</a:t>
            </a:r>
            <a:r>
              <a:rPr lang="tr-TR" sz="4400" b="1" dirty="0" smtClean="0">
                <a:solidFill>
                  <a:schemeClr val="accent2"/>
                </a:solidFill>
                <a:latin typeface="+mj-lt"/>
              </a:rPr>
              <a:t> ID </a:t>
            </a:r>
            <a:r>
              <a:rPr lang="tr-TR" sz="4400" b="1" dirty="0" err="1" smtClean="0">
                <a:solidFill>
                  <a:schemeClr val="accent2"/>
                </a:solidFill>
                <a:latin typeface="+mj-lt"/>
              </a:rPr>
              <a:t>Dataset</a:t>
            </a:r>
            <a:endParaRPr lang="en-US" sz="4400" b="1" dirty="0">
              <a:solidFill>
                <a:srgbClr val="FF6600"/>
              </a:solidFill>
              <a:latin typeface="+mj-lt"/>
            </a:endParaRPr>
          </a:p>
        </p:txBody>
      </p:sp>
      <p:pic>
        <p:nvPicPr>
          <p:cNvPr id="2" name="Resim 1"/>
          <p:cNvPicPr>
            <a:picLocks noChangeAspect="1"/>
          </p:cNvPicPr>
          <p:nvPr/>
        </p:nvPicPr>
        <p:blipFill>
          <a:blip r:embed="rId2"/>
          <a:stretch>
            <a:fillRect/>
          </a:stretch>
        </p:blipFill>
        <p:spPr>
          <a:xfrm>
            <a:off x="409313" y="1558080"/>
            <a:ext cx="6172200" cy="5067300"/>
          </a:xfrm>
          <a:prstGeom prst="rect">
            <a:avLst/>
          </a:prstGeom>
        </p:spPr>
      </p:pic>
      <p:pic>
        <p:nvPicPr>
          <p:cNvPr id="4" name="Resim 3"/>
          <p:cNvPicPr>
            <a:picLocks noChangeAspect="1"/>
          </p:cNvPicPr>
          <p:nvPr/>
        </p:nvPicPr>
        <p:blipFill>
          <a:blip r:embed="rId3"/>
          <a:stretch>
            <a:fillRect/>
          </a:stretch>
        </p:blipFill>
        <p:spPr>
          <a:xfrm>
            <a:off x="6794952" y="1558080"/>
            <a:ext cx="4957684" cy="732114"/>
          </a:xfrm>
          <a:prstGeom prst="rect">
            <a:avLst/>
          </a:prstGeom>
        </p:spPr>
      </p:pic>
      <p:sp>
        <p:nvSpPr>
          <p:cNvPr id="9" name="Metin kutusu 8"/>
          <p:cNvSpPr txBox="1"/>
          <p:nvPr/>
        </p:nvSpPr>
        <p:spPr>
          <a:xfrm>
            <a:off x="6794952" y="2464362"/>
            <a:ext cx="4357540" cy="923330"/>
          </a:xfrm>
          <a:prstGeom prst="rect">
            <a:avLst/>
          </a:prstGeom>
          <a:noFill/>
        </p:spPr>
        <p:txBody>
          <a:bodyPr wrap="none" rtlCol="0">
            <a:spAutoFit/>
          </a:bodyPr>
          <a:lstStyle/>
          <a:p>
            <a:pPr marL="285750" indent="-285750">
              <a:buFont typeface="Arial" panose="020B0604020202020204" pitchFamily="34" charset="0"/>
              <a:buChar char="•"/>
            </a:pPr>
            <a:r>
              <a:rPr lang="tr-TR" dirty="0"/>
              <a:t>As </a:t>
            </a:r>
            <a:r>
              <a:rPr lang="tr-TR" dirty="0" err="1"/>
              <a:t>you</a:t>
            </a:r>
            <a:r>
              <a:rPr lang="tr-TR" dirty="0"/>
              <a:t> </a:t>
            </a:r>
            <a:r>
              <a:rPr lang="tr-TR" dirty="0" err="1"/>
              <a:t>see</a:t>
            </a:r>
            <a:r>
              <a:rPr lang="tr-TR" dirty="0"/>
              <a:t>, </a:t>
            </a:r>
            <a:r>
              <a:rPr lang="tr-TR" dirty="0" err="1"/>
              <a:t>there</a:t>
            </a:r>
            <a:r>
              <a:rPr lang="tr-TR" dirty="0"/>
              <a:t> </a:t>
            </a:r>
            <a:r>
              <a:rPr lang="tr-TR" dirty="0" err="1"/>
              <a:t>are</a:t>
            </a:r>
            <a:r>
              <a:rPr lang="tr-TR" dirty="0"/>
              <a:t> </a:t>
            </a:r>
            <a:r>
              <a:rPr lang="tr-TR" dirty="0" smtClean="0"/>
              <a:t>440098 data </a:t>
            </a:r>
            <a:r>
              <a:rPr lang="tr-TR" dirty="0" err="1"/>
              <a:t>points</a:t>
            </a:r>
            <a:r>
              <a:rPr lang="tr-TR" dirty="0"/>
              <a:t>.</a:t>
            </a:r>
          </a:p>
          <a:p>
            <a:pPr marL="285750" indent="-285750">
              <a:buFont typeface="Arial" panose="020B0604020202020204" pitchFamily="34" charset="0"/>
              <a:buChar char="•"/>
            </a:pPr>
            <a:r>
              <a:rPr lang="tr-TR" dirty="0" err="1"/>
              <a:t>There</a:t>
            </a:r>
            <a:r>
              <a:rPr lang="tr-TR" dirty="0"/>
              <a:t> is </a:t>
            </a:r>
            <a:r>
              <a:rPr lang="tr-TR" dirty="0" err="1"/>
              <a:t>no</a:t>
            </a:r>
            <a:r>
              <a:rPr lang="tr-TR" dirty="0"/>
              <a:t> NA </a:t>
            </a:r>
            <a:r>
              <a:rPr lang="tr-TR" dirty="0" err="1"/>
              <a:t>value</a:t>
            </a:r>
            <a:r>
              <a:rPr lang="tr-TR" dirty="0" smtClean="0"/>
              <a:t>.</a:t>
            </a:r>
          </a:p>
          <a:p>
            <a:pPr marL="285750" indent="-285750">
              <a:buFont typeface="Arial" panose="020B0604020202020204" pitchFamily="34" charset="0"/>
              <a:buChar char="•"/>
            </a:pPr>
            <a:r>
              <a:rPr lang="tr-TR" dirty="0" smtClean="0"/>
              <a:t>No </a:t>
            </a:r>
            <a:r>
              <a:rPr lang="tr-TR" dirty="0" err="1" smtClean="0"/>
              <a:t>duplicated</a:t>
            </a:r>
            <a:r>
              <a:rPr lang="tr-TR" dirty="0" smtClean="0"/>
              <a:t> </a:t>
            </a:r>
            <a:r>
              <a:rPr lang="tr-TR" dirty="0" err="1" smtClean="0"/>
              <a:t>row</a:t>
            </a:r>
            <a:r>
              <a:rPr lang="tr-TR" dirty="0" smtClean="0"/>
              <a:t>.</a:t>
            </a:r>
            <a:endParaRPr lang="tr-TR" dirty="0"/>
          </a:p>
        </p:txBody>
      </p:sp>
    </p:spTree>
    <p:extLst>
      <p:ext uri="{BB962C8B-B14F-4D97-AF65-F5344CB8AC3E}">
        <p14:creationId xmlns:p14="http://schemas.microsoft.com/office/powerpoint/2010/main" val="790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tr-TR" sz="4400" b="1" dirty="0" err="1" smtClean="0">
                <a:solidFill>
                  <a:schemeClr val="accent2"/>
                </a:solidFill>
                <a:latin typeface="+mj-lt"/>
              </a:rPr>
              <a:t>Customer</a:t>
            </a:r>
            <a:r>
              <a:rPr lang="tr-TR" sz="4400" b="1" dirty="0" smtClean="0">
                <a:solidFill>
                  <a:schemeClr val="accent2"/>
                </a:solidFill>
                <a:latin typeface="+mj-lt"/>
              </a:rPr>
              <a:t> ID </a:t>
            </a:r>
            <a:r>
              <a:rPr lang="tr-TR" sz="4400" b="1" dirty="0" err="1" smtClean="0">
                <a:solidFill>
                  <a:schemeClr val="accent2"/>
                </a:solidFill>
                <a:latin typeface="+mj-lt"/>
              </a:rPr>
              <a:t>Dataset</a:t>
            </a:r>
            <a:endParaRPr lang="en-US" sz="4400" b="1" dirty="0">
              <a:solidFill>
                <a:srgbClr val="FF6600"/>
              </a:solidFill>
              <a:latin typeface="+mj-lt"/>
            </a:endParaRPr>
          </a:p>
        </p:txBody>
      </p:sp>
      <p:pic>
        <p:nvPicPr>
          <p:cNvPr id="5" name="Resim 4"/>
          <p:cNvPicPr>
            <a:picLocks noChangeAspect="1"/>
          </p:cNvPicPr>
          <p:nvPr/>
        </p:nvPicPr>
        <p:blipFill>
          <a:blip r:embed="rId2"/>
          <a:stretch>
            <a:fillRect/>
          </a:stretch>
        </p:blipFill>
        <p:spPr>
          <a:xfrm>
            <a:off x="2678622" y="1524524"/>
            <a:ext cx="6381750" cy="5000625"/>
          </a:xfrm>
          <a:prstGeom prst="rect">
            <a:avLst/>
          </a:prstGeom>
        </p:spPr>
      </p:pic>
    </p:spTree>
    <p:extLst>
      <p:ext uri="{BB962C8B-B14F-4D97-AF65-F5344CB8AC3E}">
        <p14:creationId xmlns:p14="http://schemas.microsoft.com/office/powerpoint/2010/main" val="343511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p:cNvSpPr txBox="1"/>
          <p:nvPr/>
        </p:nvSpPr>
        <p:spPr>
          <a:xfrm>
            <a:off x="7822027" y="1734520"/>
            <a:ext cx="4240520" cy="923330"/>
          </a:xfrm>
          <a:prstGeom prst="rect">
            <a:avLst/>
          </a:prstGeom>
          <a:noFill/>
        </p:spPr>
        <p:txBody>
          <a:bodyPr wrap="none" rtlCol="0">
            <a:spAutoFit/>
          </a:bodyPr>
          <a:lstStyle/>
          <a:p>
            <a:pPr marL="285750" indent="-285750">
              <a:buFont typeface="Arial" panose="020B0604020202020204" pitchFamily="34" charset="0"/>
              <a:buChar char="•"/>
            </a:pPr>
            <a:r>
              <a:rPr lang="tr-TR" dirty="0"/>
              <a:t>As </a:t>
            </a:r>
            <a:r>
              <a:rPr lang="tr-TR" dirty="0" err="1"/>
              <a:t>you</a:t>
            </a:r>
            <a:r>
              <a:rPr lang="tr-TR" dirty="0"/>
              <a:t> </a:t>
            </a:r>
            <a:r>
              <a:rPr lang="tr-TR" dirty="0" err="1"/>
              <a:t>see</a:t>
            </a:r>
            <a:r>
              <a:rPr lang="tr-TR" dirty="0"/>
              <a:t>, </a:t>
            </a:r>
            <a:r>
              <a:rPr lang="tr-TR" dirty="0" err="1"/>
              <a:t>there</a:t>
            </a:r>
            <a:r>
              <a:rPr lang="tr-TR" dirty="0"/>
              <a:t> </a:t>
            </a:r>
            <a:r>
              <a:rPr lang="tr-TR" dirty="0" err="1"/>
              <a:t>are</a:t>
            </a:r>
            <a:r>
              <a:rPr lang="tr-TR" dirty="0"/>
              <a:t> </a:t>
            </a:r>
            <a:r>
              <a:rPr lang="tr-TR" dirty="0" smtClean="0"/>
              <a:t>49717 data </a:t>
            </a:r>
            <a:r>
              <a:rPr lang="tr-TR" dirty="0" err="1"/>
              <a:t>points</a:t>
            </a:r>
            <a:r>
              <a:rPr lang="tr-TR" dirty="0"/>
              <a:t>.</a:t>
            </a:r>
          </a:p>
          <a:p>
            <a:pPr marL="285750" indent="-285750">
              <a:buFont typeface="Arial" panose="020B0604020202020204" pitchFamily="34" charset="0"/>
              <a:buChar char="•"/>
            </a:pPr>
            <a:r>
              <a:rPr lang="tr-TR" dirty="0" err="1"/>
              <a:t>There</a:t>
            </a:r>
            <a:r>
              <a:rPr lang="tr-TR" dirty="0"/>
              <a:t> is </a:t>
            </a:r>
            <a:r>
              <a:rPr lang="tr-TR" dirty="0" err="1"/>
              <a:t>no</a:t>
            </a:r>
            <a:r>
              <a:rPr lang="tr-TR" dirty="0"/>
              <a:t> NA </a:t>
            </a:r>
            <a:r>
              <a:rPr lang="tr-TR" dirty="0" err="1"/>
              <a:t>value</a:t>
            </a:r>
            <a:r>
              <a:rPr lang="tr-TR" dirty="0" smtClean="0"/>
              <a:t>.</a:t>
            </a:r>
          </a:p>
          <a:p>
            <a:pPr marL="285750" indent="-285750">
              <a:buFont typeface="Arial" panose="020B0604020202020204" pitchFamily="34" charset="0"/>
              <a:buChar char="•"/>
            </a:pPr>
            <a:r>
              <a:rPr lang="tr-TR" dirty="0" smtClean="0"/>
              <a:t>No </a:t>
            </a:r>
            <a:r>
              <a:rPr lang="tr-TR" dirty="0" err="1" smtClean="0"/>
              <a:t>duplicated</a:t>
            </a:r>
            <a:r>
              <a:rPr lang="tr-TR" dirty="0" smtClean="0"/>
              <a:t> </a:t>
            </a:r>
            <a:r>
              <a:rPr lang="tr-TR" dirty="0" err="1" smtClean="0"/>
              <a:t>row</a:t>
            </a:r>
            <a:r>
              <a:rPr lang="tr-TR" dirty="0" smtClean="0"/>
              <a:t>.</a:t>
            </a:r>
            <a:endParaRPr lang="tr-TR" dirty="0"/>
          </a:p>
        </p:txBody>
      </p:sp>
      <p:pic>
        <p:nvPicPr>
          <p:cNvPr id="7" name="Resim 6"/>
          <p:cNvPicPr>
            <a:picLocks noChangeAspect="1"/>
          </p:cNvPicPr>
          <p:nvPr/>
        </p:nvPicPr>
        <p:blipFill>
          <a:blip r:embed="rId2"/>
          <a:stretch>
            <a:fillRect/>
          </a:stretch>
        </p:blipFill>
        <p:spPr>
          <a:xfrm>
            <a:off x="645951" y="1571603"/>
            <a:ext cx="6308391" cy="4770475"/>
          </a:xfrm>
          <a:prstGeom prst="rect">
            <a:avLst/>
          </a:prstGeom>
        </p:spPr>
      </p:pic>
      <p:sp>
        <p:nvSpPr>
          <p:cNvPr id="9"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rgbClr val="FF6600"/>
              </a:solidFill>
              <a:latin typeface="+mj-lt"/>
            </a:endParaRPr>
          </a:p>
        </p:txBody>
      </p:sp>
    </p:spTree>
    <p:extLst>
      <p:ext uri="{BB962C8B-B14F-4D97-AF65-F5344CB8AC3E}">
        <p14:creationId xmlns:p14="http://schemas.microsoft.com/office/powerpoint/2010/main" val="3204554567"/>
      </p:ext>
    </p:extLst>
  </p:cSld>
  <p:clrMapOvr>
    <a:masterClrMapping/>
  </p:clrMapOvr>
</p:sld>
</file>

<file path=ppt/theme/theme1.xml><?xml version="1.0" encoding="utf-8"?>
<a:theme xmlns:a="http://schemas.openxmlformats.org/drawingml/2006/main" name="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100</TotalTime>
  <Words>637</Words>
  <Application>Microsoft Office PowerPoint</Application>
  <PresentationFormat>Geniş ekran</PresentationFormat>
  <Paragraphs>122</Paragraphs>
  <Slides>38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38</vt:i4>
      </vt:variant>
    </vt:vector>
  </HeadingPairs>
  <TitlesOfParts>
    <vt:vector size="43" baseType="lpstr">
      <vt:lpstr>Arial</vt:lpstr>
      <vt:lpstr>Calibri</vt:lpstr>
      <vt:lpstr>Calibri Light</vt:lpstr>
      <vt:lpstr>Wingdings</vt:lpstr>
      <vt:lpstr>Office Teması</vt:lpstr>
      <vt:lpstr>PowerPoint Sunusu</vt:lpstr>
      <vt:lpstr>   Agenda</vt:lpstr>
      <vt:lpstr>Problem Statement</vt:lpstr>
      <vt:lpstr>Regarding the Datasets</vt:lpstr>
      <vt:lpstr>Profit Analysis</vt:lpstr>
      <vt:lpstr>Profit Analysis</vt:lpstr>
      <vt:lpstr>Profit Analysis</vt:lpstr>
      <vt:lpstr>Profit Analysis</vt:lpstr>
      <vt:lpstr>PowerPoint Sunusu</vt:lpstr>
      <vt:lpstr>Profit Analysis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arda basaran</dc:creator>
  <cp:lastModifiedBy>arda basaran</cp:lastModifiedBy>
  <cp:revision>12</cp:revision>
  <dcterms:created xsi:type="dcterms:W3CDTF">2022-06-18T16:10:24Z</dcterms:created>
  <dcterms:modified xsi:type="dcterms:W3CDTF">2022-06-18T17:52:01Z</dcterms:modified>
</cp:coreProperties>
</file>