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300" r:id="rId7"/>
    <p:sldId id="301" r:id="rId8"/>
    <p:sldId id="302" r:id="rId9"/>
    <p:sldId id="303" r:id="rId10"/>
    <p:sldId id="260" r:id="rId11"/>
    <p:sldId id="305" r:id="rId12"/>
    <p:sldId id="306" r:id="rId13"/>
    <p:sldId id="307" r:id="rId14"/>
    <p:sldId id="308" r:id="rId15"/>
    <p:sldId id="309" r:id="rId16"/>
    <p:sldId id="310" r:id="rId17"/>
    <p:sldId id="263" r:id="rId18"/>
  </p:sldIdLst>
  <p:sldSz cx="9144000" cy="5143500" type="screen16x9"/>
  <p:notesSz cx="6858000" cy="9144000"/>
  <p:embeddedFontLst>
    <p:embeddedFont>
      <p:font typeface="Rubik Black" panose="020B0604020202020204" charset="-79"/>
      <p:bold r:id="rId20"/>
      <p:boldItalic r:id="rId21"/>
    </p:embeddedFont>
    <p:embeddedFont>
      <p:font typeface="Bebas Neue" panose="020B0604020202020204" charset="-94"/>
      <p:regular r:id="rId22"/>
    </p:embeddedFont>
    <p:embeddedFont>
      <p:font typeface="Karla" panose="020B0604020202020204" charset="-9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D0495-95EC-4DD9-B745-2E77BB164EB0}">
  <a:tblStyle styleId="{E86D0495-95EC-4DD9-B745-2E77BB164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79FECC-E9B5-4C08-9A4C-07E6B75352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962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402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73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605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876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31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5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3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13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Ethernet Veri Haberleşmesi Projesi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Yusuf Arda Yetgin</a:t>
            </a:r>
            <a:endParaRPr dirty="0"/>
          </a:p>
        </p:txBody>
      </p: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8" y="50800"/>
            <a:ext cx="1998663" cy="1332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90" y="1197251"/>
            <a:ext cx="2162175" cy="9334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90" y="2483644"/>
            <a:ext cx="5257800" cy="723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90" y="3560486"/>
            <a:ext cx="5200650" cy="44767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4500975" y="2483644"/>
            <a:ext cx="839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>
                <a:solidFill>
                  <a:srgbClr val="FF0000"/>
                </a:solidFill>
              </a:rPr>
              <a:t>#IPv4 için</a:t>
            </a:r>
            <a:endParaRPr lang="tr-TR" sz="1000" dirty="0">
              <a:solidFill>
                <a:srgbClr val="FF0000"/>
              </a:solidFill>
            </a:endParaRPr>
          </a:p>
        </p:txBody>
      </p:sp>
      <p:sp>
        <p:nvSpPr>
          <p:cNvPr id="45" name="Metin kutusu 44"/>
          <p:cNvSpPr txBox="1"/>
          <p:nvPr/>
        </p:nvSpPr>
        <p:spPr>
          <a:xfrm>
            <a:off x="5793062" y="2483644"/>
            <a:ext cx="839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>
                <a:solidFill>
                  <a:srgbClr val="FF0000"/>
                </a:solidFill>
              </a:rPr>
              <a:t>#UDP için</a:t>
            </a:r>
            <a:endParaRPr lang="tr-TR" sz="1000" dirty="0">
              <a:solidFill>
                <a:srgbClr val="FF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529590" y="2153283"/>
            <a:ext cx="237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Soketlerin belirlenmesi: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644348" y="1197251"/>
            <a:ext cx="1537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#global değişkenler</a:t>
            </a:r>
            <a:endParaRPr lang="tr-TR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240157" y="1205948"/>
            <a:ext cx="24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Server işlemleri: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17" y="1513725"/>
            <a:ext cx="5221288" cy="25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240157" y="1205948"/>
            <a:ext cx="24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Client işlemleri: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492" y="1563688"/>
            <a:ext cx="4376738" cy="25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240157" y="1205948"/>
            <a:ext cx="24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Dosyalama işlemleri: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11" y="1957388"/>
            <a:ext cx="6287404" cy="10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240157" y="1205948"/>
            <a:ext cx="24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Cevap işlemleri: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67" y="1973262"/>
            <a:ext cx="5863188" cy="11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842454" y="1205948"/>
            <a:ext cx="3459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İstek ve bağlantı kontrol işlemleri: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856" y="1600200"/>
            <a:ext cx="4840288" cy="2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8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842454" y="1205948"/>
            <a:ext cx="3459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Main </a:t>
            </a:r>
            <a:r>
              <a:rPr lang="tr-TR" dirty="0" err="1" smtClean="0"/>
              <a:t>loop</a:t>
            </a:r>
            <a:r>
              <a:rPr lang="tr-TR" dirty="0" smtClean="0"/>
              <a:t> işlemleri: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43" y="1843087"/>
            <a:ext cx="6056313" cy="6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</a:t>
            </a:r>
            <a:r>
              <a:rPr lang="tr-TR" dirty="0" err="1" smtClean="0"/>
              <a:t>Arayüzü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37" y="1417325"/>
            <a:ext cx="3155875" cy="2991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Projenin Amacı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r-TR" b="1" dirty="0"/>
              <a:t>Ethernet üzerinden veri alışverişi, değerlendirilmesi ve kaydedilmesi işlemini gerçekleştiren </a:t>
            </a:r>
            <a:r>
              <a:rPr lang="tr-TR" b="1" dirty="0" err="1"/>
              <a:t>arayüz</a:t>
            </a:r>
            <a:r>
              <a:rPr lang="tr-TR" b="1" dirty="0"/>
              <a:t> </a:t>
            </a:r>
            <a:r>
              <a:rPr lang="tr-TR" b="1" dirty="0" smtClean="0"/>
              <a:t>uygulamasının tasarlanması.</a:t>
            </a:r>
            <a:endParaRPr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04283"/>
              </p:ext>
            </p:extLst>
          </p:nvPr>
        </p:nvGraphicFramePr>
        <p:xfrm>
          <a:off x="1524050" y="2540828"/>
          <a:ext cx="6096000" cy="1112520"/>
        </p:xfrm>
        <a:graphic>
          <a:graphicData uri="http://schemas.openxmlformats.org/drawingml/2006/table">
            <a:tbl>
              <a:tblPr firstRow="1" bandRow="1">
                <a:tableStyleId>{E86D0495-95EC-4DD9-B745-2E77BB164EB0}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368799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257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Protokol Tipi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UDP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7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Ağ Tipi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Server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6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Kodlama Yapılan Yazılım</a:t>
                      </a:r>
                      <a:r>
                        <a:rPr lang="tr-TR" baseline="0" dirty="0" smtClean="0"/>
                        <a:t> Dili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Python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485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49" y="550744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İstenilen Gereksinimler</a:t>
            </a:r>
            <a:endParaRPr dirty="0"/>
          </a:p>
        </p:txBody>
      </p:sp>
      <p:grpSp>
        <p:nvGrpSpPr>
          <p:cNvPr id="43" name="Google Shape;487;p31"/>
          <p:cNvGrpSpPr/>
          <p:nvPr/>
        </p:nvGrpSpPr>
        <p:grpSpPr>
          <a:xfrm>
            <a:off x="2362377" y="1169324"/>
            <a:ext cx="4423839" cy="574289"/>
            <a:chOff x="4754850" y="1600325"/>
            <a:chExt cx="3771900" cy="1412550"/>
          </a:xfrm>
        </p:grpSpPr>
        <p:sp>
          <p:nvSpPr>
            <p:cNvPr id="44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Metin kutusu 16"/>
          <p:cNvSpPr txBox="1"/>
          <p:nvPr/>
        </p:nvSpPr>
        <p:spPr>
          <a:xfrm>
            <a:off x="2603522" y="1282266"/>
            <a:ext cx="4078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Yazılım, üzerinde çalıştığı bilgisayarın </a:t>
            </a:r>
            <a:r>
              <a:rPr lang="tr-TR" sz="1000" dirty="0" err="1" smtClean="0"/>
              <a:t>ethernet</a:t>
            </a:r>
            <a:r>
              <a:rPr lang="tr-TR" sz="1000" dirty="0" smtClean="0"/>
              <a:t> </a:t>
            </a:r>
            <a:r>
              <a:rPr lang="tr-TR" sz="1000" dirty="0"/>
              <a:t>portunu aktifleştirecektir. </a:t>
            </a:r>
          </a:p>
          <a:p>
            <a:endParaRPr lang="tr-TR" sz="1000" dirty="0"/>
          </a:p>
        </p:txBody>
      </p:sp>
      <p:grpSp>
        <p:nvGrpSpPr>
          <p:cNvPr id="84" name="Google Shape;487;p31"/>
          <p:cNvGrpSpPr/>
          <p:nvPr/>
        </p:nvGrpSpPr>
        <p:grpSpPr>
          <a:xfrm>
            <a:off x="2362377" y="1886920"/>
            <a:ext cx="4423839" cy="574289"/>
            <a:chOff x="4754850" y="1600325"/>
            <a:chExt cx="3771900" cy="1412550"/>
          </a:xfrm>
        </p:grpSpPr>
        <p:sp>
          <p:nvSpPr>
            <p:cNvPr id="85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" name="Metin kutusu 87"/>
          <p:cNvSpPr txBox="1"/>
          <p:nvPr/>
        </p:nvSpPr>
        <p:spPr>
          <a:xfrm>
            <a:off x="2603522" y="1968066"/>
            <a:ext cx="407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1000" dirty="0"/>
              <a:t>Yazılım </a:t>
            </a:r>
            <a:r>
              <a:rPr lang="tr-TR" sz="1000" dirty="0" err="1"/>
              <a:t>client</a:t>
            </a:r>
            <a:r>
              <a:rPr lang="tr-TR" sz="1000" dirty="0"/>
              <a:t> ile haberleşme sağlandığını veya sağlanamadığını </a:t>
            </a:r>
            <a:r>
              <a:rPr lang="tr-TR" sz="1000" dirty="0" smtClean="0"/>
              <a:t>kullanıcı </a:t>
            </a:r>
            <a:r>
              <a:rPr lang="tr-TR" sz="1000" dirty="0" err="1"/>
              <a:t>a</a:t>
            </a:r>
            <a:r>
              <a:rPr lang="tr-TR" sz="1000" dirty="0" err="1" smtClean="0"/>
              <a:t>rayüzünde</a:t>
            </a:r>
            <a:r>
              <a:rPr lang="tr-TR" sz="1000" dirty="0" smtClean="0"/>
              <a:t> </a:t>
            </a:r>
            <a:r>
              <a:rPr lang="tr-TR" sz="1000" dirty="0"/>
              <a:t>gösterecektir. </a:t>
            </a:r>
          </a:p>
        </p:txBody>
      </p:sp>
      <p:grpSp>
        <p:nvGrpSpPr>
          <p:cNvPr id="89" name="Google Shape;487;p31"/>
          <p:cNvGrpSpPr/>
          <p:nvPr/>
        </p:nvGrpSpPr>
        <p:grpSpPr>
          <a:xfrm>
            <a:off x="2362377" y="2604516"/>
            <a:ext cx="4423839" cy="574289"/>
            <a:chOff x="4754850" y="1600325"/>
            <a:chExt cx="3771900" cy="1412550"/>
          </a:xfrm>
        </p:grpSpPr>
        <p:sp>
          <p:nvSpPr>
            <p:cNvPr id="90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Metin kutusu 92"/>
          <p:cNvSpPr txBox="1"/>
          <p:nvPr/>
        </p:nvSpPr>
        <p:spPr>
          <a:xfrm>
            <a:off x="2603522" y="2691005"/>
            <a:ext cx="407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1000" dirty="0"/>
              <a:t>Yazılım haberleşme kurulduktan sonra </a:t>
            </a:r>
            <a:r>
              <a:rPr lang="tr-TR" sz="1000" dirty="0" err="1"/>
              <a:t>client’tan</a:t>
            </a:r>
            <a:r>
              <a:rPr lang="tr-TR" sz="1000" dirty="0"/>
              <a:t> gelen verileri dinleyecek ve harici bir dosyaya kaydedecektir.</a:t>
            </a:r>
          </a:p>
        </p:txBody>
      </p:sp>
      <p:grpSp>
        <p:nvGrpSpPr>
          <p:cNvPr id="94" name="Google Shape;487;p31"/>
          <p:cNvGrpSpPr/>
          <p:nvPr/>
        </p:nvGrpSpPr>
        <p:grpSpPr>
          <a:xfrm>
            <a:off x="2362377" y="3322112"/>
            <a:ext cx="4423839" cy="574289"/>
            <a:chOff x="4754850" y="1600325"/>
            <a:chExt cx="3771900" cy="1412550"/>
          </a:xfrm>
        </p:grpSpPr>
        <p:sp>
          <p:nvSpPr>
            <p:cNvPr id="95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" name="Metin kutusu 97"/>
          <p:cNvSpPr txBox="1"/>
          <p:nvPr/>
        </p:nvSpPr>
        <p:spPr>
          <a:xfrm>
            <a:off x="2603522" y="3378562"/>
            <a:ext cx="407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Yazılım </a:t>
            </a:r>
            <a:r>
              <a:rPr lang="tr-TR" sz="1000" dirty="0" err="1"/>
              <a:t>client’tan</a:t>
            </a:r>
            <a:r>
              <a:rPr lang="tr-TR" sz="1000" dirty="0"/>
              <a:t> gelen her mesaja cevap dönecek ve bu mesajları harici bir dosyaya kaydedecektir</a:t>
            </a:r>
            <a:r>
              <a:rPr lang="tr-TR" sz="1000" dirty="0" smtClean="0"/>
              <a:t>.</a:t>
            </a:r>
            <a:endParaRPr lang="tr-TR" sz="1000" dirty="0"/>
          </a:p>
        </p:txBody>
      </p:sp>
      <p:grpSp>
        <p:nvGrpSpPr>
          <p:cNvPr id="99" name="Google Shape;487;p31"/>
          <p:cNvGrpSpPr/>
          <p:nvPr/>
        </p:nvGrpSpPr>
        <p:grpSpPr>
          <a:xfrm>
            <a:off x="2362377" y="4039707"/>
            <a:ext cx="4423839" cy="574289"/>
            <a:chOff x="4754850" y="1600325"/>
            <a:chExt cx="3771900" cy="1412550"/>
          </a:xfrm>
        </p:grpSpPr>
        <p:sp>
          <p:nvSpPr>
            <p:cNvPr id="100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Metin kutusu 102"/>
          <p:cNvSpPr txBox="1"/>
          <p:nvPr/>
        </p:nvSpPr>
        <p:spPr>
          <a:xfrm>
            <a:off x="2550390" y="4068422"/>
            <a:ext cx="4184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1000" dirty="0"/>
              <a:t>Yazılım tarafından </a:t>
            </a:r>
            <a:r>
              <a:rPr lang="tr-TR" sz="1000" dirty="0" smtClean="0"/>
              <a:t>cevap </a:t>
            </a:r>
            <a:r>
              <a:rPr lang="tr-TR" sz="1000" dirty="0"/>
              <a:t>olarak gönderilecek olan mesajın içeriği ve ne kadar gecikme ile gönderileceği </a:t>
            </a:r>
            <a:r>
              <a:rPr lang="tr-TR" sz="1000" dirty="0" smtClean="0"/>
              <a:t>kullanıcı </a:t>
            </a:r>
            <a:r>
              <a:rPr lang="tr-TR" sz="1000" dirty="0" err="1"/>
              <a:t>a</a:t>
            </a:r>
            <a:r>
              <a:rPr lang="tr-TR" sz="1000" dirty="0" err="1" smtClean="0"/>
              <a:t>rayüzü</a:t>
            </a:r>
            <a:r>
              <a:rPr lang="tr-TR" sz="1000" dirty="0" smtClean="0"/>
              <a:t> </a:t>
            </a:r>
            <a:r>
              <a:rPr lang="tr-TR" sz="1000" dirty="0"/>
              <a:t>üzerinden ayarlanabilecektir.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Program Süreci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920875" y="234522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err="1" smtClean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Arayüz</a:t>
            </a:r>
            <a:endParaRPr sz="12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2784838" y="2345229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Sunucu ve Client</a:t>
            </a:r>
            <a:endParaRPr sz="12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784031" y="2347368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Mesaj İşlemleri</a:t>
            </a:r>
            <a:endParaRPr sz="12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6429831" y="3704129"/>
            <a:ext cx="204798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Program Döngüsü</a:t>
            </a:r>
            <a:endParaRPr sz="12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15" name="Google Shape;615;p34"/>
          <p:cNvCxnSpPr/>
          <p:nvPr/>
        </p:nvCxnSpPr>
        <p:spPr>
          <a:xfrm>
            <a:off x="1728600" y="2157145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>
            <a:stCxn id="605" idx="0"/>
          </p:cNvCxnSpPr>
          <p:nvPr/>
        </p:nvCxnSpPr>
        <p:spPr>
          <a:xfrm rot="10800000">
            <a:off x="5606931" y="2180568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2566675" y="2573829"/>
            <a:ext cx="21816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4"/>
          <p:cNvCxnSpPr>
            <a:stCxn id="604" idx="3"/>
            <a:endCxn id="605" idx="1"/>
          </p:cNvCxnSpPr>
          <p:nvPr/>
        </p:nvCxnSpPr>
        <p:spPr>
          <a:xfrm>
            <a:off x="4430638" y="2573829"/>
            <a:ext cx="353393" cy="213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6429831" y="2575968"/>
            <a:ext cx="0" cy="135676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601975" y="2573829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Dikdörtgen 2"/>
          <p:cNvSpPr/>
          <p:nvPr/>
        </p:nvSpPr>
        <p:spPr>
          <a:xfrm>
            <a:off x="601975" y="1449259"/>
            <a:ext cx="21243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00" dirty="0" smtClean="0">
                <a:solidFill>
                  <a:srgbClr val="374151"/>
                </a:solidFill>
                <a:latin typeface="Söhne"/>
              </a:rPr>
              <a:t>Gelen </a:t>
            </a:r>
            <a:r>
              <a:rPr lang="tr-TR" sz="1000" dirty="0">
                <a:solidFill>
                  <a:srgbClr val="374151"/>
                </a:solidFill>
                <a:latin typeface="Söhne"/>
              </a:rPr>
              <a:t>ve </a:t>
            </a:r>
            <a:r>
              <a:rPr lang="tr-TR" sz="1000" dirty="0">
                <a:solidFill>
                  <a:srgbClr val="374151"/>
                </a:solidFill>
                <a:latin typeface="Söhne"/>
              </a:rPr>
              <a:t>gönderilen mesajları görüntülemek ve cevap göndermek için </a:t>
            </a:r>
            <a:r>
              <a:rPr lang="tr-TR" sz="1000" dirty="0">
                <a:solidFill>
                  <a:srgbClr val="374151"/>
                </a:solidFill>
                <a:latin typeface="Söhne"/>
              </a:rPr>
              <a:t>etiketler, metin kutuları ve </a:t>
            </a:r>
            <a:r>
              <a:rPr lang="tr-TR" sz="1000" dirty="0" smtClean="0">
                <a:solidFill>
                  <a:srgbClr val="374151"/>
                </a:solidFill>
                <a:latin typeface="Söhne"/>
              </a:rPr>
              <a:t>düğmelerin eklenmesi</a:t>
            </a:r>
            <a:endParaRPr lang="tr-TR" sz="1000" dirty="0"/>
          </a:p>
        </p:txBody>
      </p:sp>
      <p:cxnSp>
        <p:nvCxnSpPr>
          <p:cNvPr id="47" name="Google Shape;616;p34"/>
          <p:cNvCxnSpPr/>
          <p:nvPr/>
        </p:nvCxnSpPr>
        <p:spPr>
          <a:xfrm>
            <a:off x="3588688" y="2175284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Dikdörtgen 7"/>
          <p:cNvSpPr/>
          <p:nvPr/>
        </p:nvSpPr>
        <p:spPr>
          <a:xfrm>
            <a:off x="2717039" y="1417325"/>
            <a:ext cx="2006563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00" dirty="0">
                <a:solidFill>
                  <a:srgbClr val="374151"/>
                </a:solidFill>
                <a:latin typeface="Söhne"/>
              </a:rPr>
              <a:t>Sunucu ve </a:t>
            </a:r>
            <a:r>
              <a:rPr lang="tr-TR" sz="1000" dirty="0" err="1">
                <a:solidFill>
                  <a:srgbClr val="374151"/>
                </a:solidFill>
                <a:latin typeface="Söhne"/>
              </a:rPr>
              <a:t>client</a:t>
            </a:r>
            <a:r>
              <a:rPr lang="tr-TR" sz="1000" dirty="0">
                <a:solidFill>
                  <a:srgbClr val="374151"/>
                </a:solidFill>
                <a:latin typeface="Söhne"/>
              </a:rPr>
              <a:t> iş parçacıkları oluşturularak aynı anda hem mesajları dinlemek hem de mesaj göndermek için paralel </a:t>
            </a:r>
            <a:r>
              <a:rPr lang="tr-TR" sz="1000" dirty="0" smtClean="0">
                <a:solidFill>
                  <a:srgbClr val="374151"/>
                </a:solidFill>
                <a:latin typeface="Söhne"/>
              </a:rPr>
              <a:t>çalışmanın sağlanması</a:t>
            </a:r>
            <a:endParaRPr lang="tr-TR" sz="1000" dirty="0"/>
          </a:p>
        </p:txBody>
      </p:sp>
      <p:sp>
        <p:nvSpPr>
          <p:cNvPr id="57" name="Dikdörtgen 56"/>
          <p:cNvSpPr/>
          <p:nvPr/>
        </p:nvSpPr>
        <p:spPr>
          <a:xfrm>
            <a:off x="4708758" y="1417324"/>
            <a:ext cx="2006563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00" dirty="0" smtClean="0">
                <a:solidFill>
                  <a:srgbClr val="374151"/>
                </a:solidFill>
                <a:latin typeface="Söhne"/>
              </a:rPr>
              <a:t>Gelen mesajların </a:t>
            </a:r>
            <a:r>
              <a:rPr lang="tr-TR" sz="1000" dirty="0" err="1" smtClean="0">
                <a:solidFill>
                  <a:srgbClr val="374151"/>
                </a:solidFill>
                <a:latin typeface="Söhne"/>
              </a:rPr>
              <a:t>arayüze</a:t>
            </a:r>
            <a:r>
              <a:rPr lang="tr-TR" sz="1000" dirty="0" smtClean="0">
                <a:solidFill>
                  <a:srgbClr val="374151"/>
                </a:solidFill>
                <a:latin typeface="Söhne"/>
              </a:rPr>
              <a:t> yazdırılması, bağlantı durumunun sürekli kontrolü, cevap süresi belirlenmesi, gönderilmesi ve dosya işlemleri</a:t>
            </a:r>
            <a:endParaRPr lang="tr-TR" sz="1000" dirty="0"/>
          </a:p>
        </p:txBody>
      </p:sp>
      <p:cxnSp>
        <p:nvCxnSpPr>
          <p:cNvPr id="60" name="Google Shape;618;p34"/>
          <p:cNvCxnSpPr/>
          <p:nvPr/>
        </p:nvCxnSpPr>
        <p:spPr>
          <a:xfrm>
            <a:off x="7449129" y="3537329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22;p34"/>
          <p:cNvCxnSpPr/>
          <p:nvPr/>
        </p:nvCxnSpPr>
        <p:spPr>
          <a:xfrm flipH="1">
            <a:off x="4851400" y="3928458"/>
            <a:ext cx="1578431" cy="42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66" y="2925158"/>
            <a:ext cx="1844908" cy="1753576"/>
          </a:xfrm>
          <a:prstGeom prst="rect">
            <a:avLst/>
          </a:prstGeom>
        </p:spPr>
      </p:pic>
      <p:sp>
        <p:nvSpPr>
          <p:cNvPr id="64" name="Dikdörtgen 63"/>
          <p:cNvSpPr/>
          <p:nvPr/>
        </p:nvSpPr>
        <p:spPr>
          <a:xfrm>
            <a:off x="6471248" y="2517521"/>
            <a:ext cx="200656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00" dirty="0" smtClean="0"/>
              <a:t>Programın kullanıcı </a:t>
            </a:r>
            <a:r>
              <a:rPr lang="tr-TR" sz="1000" dirty="0" err="1"/>
              <a:t>arayüzü</a:t>
            </a:r>
            <a:r>
              <a:rPr lang="tr-TR" sz="1000" dirty="0"/>
              <a:t> kapatılana kadar çalışmaya devam </a:t>
            </a:r>
            <a:r>
              <a:rPr lang="tr-TR" sz="1000" dirty="0" smtClean="0"/>
              <a:t>etmesi </a:t>
            </a:r>
            <a:r>
              <a:rPr lang="tr-TR" sz="1000" dirty="0"/>
              <a:t>ve gelen mesajları, gönderilen cevapları ve bağlantı durumunu sürekli </a:t>
            </a:r>
            <a:r>
              <a:rPr lang="tr-TR" sz="1000" dirty="0" smtClean="0"/>
              <a:t>güncellemesi.</a:t>
            </a:r>
            <a:endParaRPr lang="tr-TR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544418" y="1239078"/>
            <a:ext cx="405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Genel Mesaj Yapısı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33628"/>
              </p:ext>
            </p:extLst>
          </p:nvPr>
        </p:nvGraphicFramePr>
        <p:xfrm>
          <a:off x="2982913" y="1938655"/>
          <a:ext cx="3178175" cy="1844040"/>
        </p:xfrm>
        <a:graphic>
          <a:graphicData uri="http://schemas.openxmlformats.org/drawingml/2006/table">
            <a:tbl>
              <a:tblPr firstRow="1" firstCol="1" bandRow="1">
                <a:tableStyleId>{E86D0495-95EC-4DD9-B745-2E77BB164EB0}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7639164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524998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Message ID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Mesajın Yönü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305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0x11: 1. Mesaj</a:t>
                      </a:r>
                      <a:br>
                        <a:rPr lang="tr-TR" sz="1100">
                          <a:effectLst/>
                        </a:rPr>
                      </a:br>
                      <a:r>
                        <a:rPr lang="tr-TR" sz="1100">
                          <a:effectLst/>
                        </a:rPr>
                        <a:t>0X12: 2. Mesaj</a:t>
                      </a:r>
                      <a:br>
                        <a:rPr lang="tr-TR" sz="1100">
                          <a:effectLst/>
                        </a:rPr>
                      </a:br>
                      <a:r>
                        <a:rPr lang="tr-TR" sz="1100">
                          <a:effectLst/>
                        </a:rPr>
                        <a:t>0x13: 3. Mesaj</a:t>
                      </a:r>
                      <a:br>
                        <a:rPr lang="tr-TR" sz="1100">
                          <a:effectLst/>
                        </a:rPr>
                      </a:br>
                      <a:r>
                        <a:rPr lang="tr-TR" sz="1100">
                          <a:effectLst/>
                        </a:rPr>
                        <a:t>0x14: 4. Mesaj</a:t>
                      </a:r>
                      <a:br>
                        <a:rPr lang="tr-TR" sz="1100">
                          <a:effectLst/>
                        </a:rPr>
                      </a:br>
                      <a:r>
                        <a:rPr lang="tr-TR" sz="1100">
                          <a:effectLst/>
                        </a:rPr>
                        <a:t>0x15: 5. Mesaj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0x1X : Client -&gt; Server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75835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0xC1: Cevap Mesajı 1</a:t>
                      </a:r>
                      <a:br>
                        <a:rPr lang="tr-TR" sz="1100">
                          <a:effectLst/>
                        </a:rPr>
                      </a:br>
                      <a:r>
                        <a:rPr lang="tr-TR" sz="1100">
                          <a:effectLst/>
                        </a:rPr>
                        <a:t>0xC2: Cevap Mesajı 2</a:t>
                      </a:r>
                      <a:br>
                        <a:rPr lang="tr-TR" sz="1100">
                          <a:effectLst/>
                        </a:rPr>
                      </a:br>
                      <a:r>
                        <a:rPr lang="tr-TR" sz="1100">
                          <a:effectLst/>
                        </a:rPr>
                        <a:t>0xC3: Cevap Mesajı 3</a:t>
                      </a:r>
                      <a:br>
                        <a:rPr lang="tr-TR" sz="1100">
                          <a:effectLst/>
                        </a:rPr>
                      </a:br>
                      <a:r>
                        <a:rPr lang="tr-TR" sz="1100">
                          <a:effectLst/>
                        </a:rPr>
                        <a:t>0xC4: Cevap Mesajı 4</a:t>
                      </a:r>
                      <a:br>
                        <a:rPr lang="tr-TR" sz="1100">
                          <a:effectLst/>
                        </a:rPr>
                      </a:br>
                      <a:r>
                        <a:rPr lang="tr-TR" sz="1100">
                          <a:effectLst/>
                        </a:rPr>
                        <a:t>0xC5: Cevap Mesajı 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0xCX : Server -&gt; Client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520739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240157" y="1205948"/>
            <a:ext cx="24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Proje Detayları</a:t>
            </a:r>
            <a:endParaRPr lang="tr-TR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1944757" y="166761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Kullanılan Kütüphaneler: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11" y="2129279"/>
            <a:ext cx="3771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240157" y="1205948"/>
            <a:ext cx="24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Arayüzün</a:t>
            </a:r>
            <a:r>
              <a:rPr lang="tr-TR" dirty="0" smtClean="0"/>
              <a:t> Oluşturulması: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70" y="1809958"/>
            <a:ext cx="4556215" cy="18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240157" y="1205948"/>
            <a:ext cx="24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Arayüzün</a:t>
            </a:r>
            <a:r>
              <a:rPr lang="tr-TR" dirty="0" smtClean="0"/>
              <a:t> Oluşturulması: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6" y="1752263"/>
            <a:ext cx="6142150" cy="21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8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240157" y="1205948"/>
            <a:ext cx="24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Arayüzün</a:t>
            </a:r>
            <a:r>
              <a:rPr lang="tr-TR" dirty="0" smtClean="0"/>
              <a:t> Oluşturulması: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9" y="1950748"/>
            <a:ext cx="5785284" cy="16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19989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313</Words>
  <Application>Microsoft Office PowerPoint</Application>
  <PresentationFormat>Ekran Gösterisi (16:9)</PresentationFormat>
  <Paragraphs>48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Rubik Black</vt:lpstr>
      <vt:lpstr>Bebas Neue</vt:lpstr>
      <vt:lpstr>Arial</vt:lpstr>
      <vt:lpstr>Karla</vt:lpstr>
      <vt:lpstr>Söhne</vt:lpstr>
      <vt:lpstr>Times New Roman</vt:lpstr>
      <vt:lpstr>Soft Colors UI Design for Agencies by Slidesgo</vt:lpstr>
      <vt:lpstr>Ethernet Veri Haberleşmesi Projesi</vt:lpstr>
      <vt:lpstr>Projenin Amacı</vt:lpstr>
      <vt:lpstr>İstenilen Gereksinimler</vt:lpstr>
      <vt:lpstr>Program Süreci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Kullanıcı Arayüzü: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Veri Haberleşmesi Projesi</dc:title>
  <dc:creator>Y. Arda Yetgin</dc:creator>
  <cp:lastModifiedBy>Y. Arda Yetgin</cp:lastModifiedBy>
  <cp:revision>11</cp:revision>
  <dcterms:modified xsi:type="dcterms:W3CDTF">2023-07-27T00:14:58Z</dcterms:modified>
</cp:coreProperties>
</file>