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A6A8-CF68-B545-B061-C5E0B3BF8147}" type="datetimeFigureOut">
              <a:rPr lang="es-ES" smtClean="0"/>
              <a:t>10/18/15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5207-3A02-1848-80E7-E7B8D1927D6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34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A6A8-CF68-B545-B061-C5E0B3BF8147}" type="datetimeFigureOut">
              <a:rPr lang="es-ES" smtClean="0"/>
              <a:t>10/18/15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5207-3A02-1848-80E7-E7B8D1927D6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9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A6A8-CF68-B545-B061-C5E0B3BF8147}" type="datetimeFigureOut">
              <a:rPr lang="es-ES" smtClean="0"/>
              <a:t>10/18/15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5207-3A02-1848-80E7-E7B8D1927D6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05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A6A8-CF68-B545-B061-C5E0B3BF8147}" type="datetimeFigureOut">
              <a:rPr lang="es-ES" smtClean="0"/>
              <a:t>10/18/15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5207-3A02-1848-80E7-E7B8D1927D6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3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A6A8-CF68-B545-B061-C5E0B3BF8147}" type="datetimeFigureOut">
              <a:rPr lang="es-ES" smtClean="0"/>
              <a:t>10/18/15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5207-3A02-1848-80E7-E7B8D1927D6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03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A6A8-CF68-B545-B061-C5E0B3BF8147}" type="datetimeFigureOut">
              <a:rPr lang="es-ES" smtClean="0"/>
              <a:t>10/18/15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5207-3A02-1848-80E7-E7B8D1927D6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22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A6A8-CF68-B545-B061-C5E0B3BF8147}" type="datetimeFigureOut">
              <a:rPr lang="es-ES" smtClean="0"/>
              <a:t>10/18/15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5207-3A02-1848-80E7-E7B8D1927D6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17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A6A8-CF68-B545-B061-C5E0B3BF8147}" type="datetimeFigureOut">
              <a:rPr lang="es-ES" smtClean="0"/>
              <a:t>10/18/15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5207-3A02-1848-80E7-E7B8D1927D6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067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A6A8-CF68-B545-B061-C5E0B3BF8147}" type="datetimeFigureOut">
              <a:rPr lang="es-ES" smtClean="0"/>
              <a:t>10/18/15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5207-3A02-1848-80E7-E7B8D1927D6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70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A6A8-CF68-B545-B061-C5E0B3BF8147}" type="datetimeFigureOut">
              <a:rPr lang="es-ES" smtClean="0"/>
              <a:t>10/18/15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5207-3A02-1848-80E7-E7B8D1927D6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66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A6A8-CF68-B545-B061-C5E0B3BF8147}" type="datetimeFigureOut">
              <a:rPr lang="es-ES" smtClean="0"/>
              <a:t>10/18/15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5207-3A02-1848-80E7-E7B8D1927D6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60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A6A8-CF68-B545-B061-C5E0B3BF8147}" type="datetimeFigureOut">
              <a:rPr lang="es-ES" smtClean="0"/>
              <a:t>10/18/15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05207-3A02-1848-80E7-E7B8D1927D6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61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isósceles 3"/>
          <p:cNvSpPr/>
          <p:nvPr/>
        </p:nvSpPr>
        <p:spPr>
          <a:xfrm rot="10800000">
            <a:off x="3467923" y="2132697"/>
            <a:ext cx="2702700" cy="2181535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2100000" lon="0" rev="0"/>
              </a:camera>
              <a:lightRig rig="threePt" dir="t"/>
            </a:scene3d>
          </a:bodyPr>
          <a:lstStyle/>
          <a:p>
            <a:pPr algn="ctr"/>
            <a:endParaRPr lang="es-E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184299" y="2702500"/>
            <a:ext cx="138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FFFFFF"/>
                </a:solidFill>
              </a:rPr>
              <a:t>Embalse</a:t>
            </a:r>
            <a:endParaRPr lang="es-ES" sz="2400" dirty="0">
              <a:solidFill>
                <a:srgbClr val="FFFFFF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208910" y="4387760"/>
            <a:ext cx="138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000000"/>
                </a:solidFill>
              </a:rPr>
              <a:t>Turbina</a:t>
            </a:r>
            <a:endParaRPr lang="es-ES" sz="2400" dirty="0">
              <a:solidFill>
                <a:srgbClr val="000000"/>
              </a:solidFill>
            </a:endParaRPr>
          </a:p>
        </p:txBody>
      </p:sp>
      <p:grpSp>
        <p:nvGrpSpPr>
          <p:cNvPr id="34" name="Agrupar 33"/>
          <p:cNvGrpSpPr/>
          <p:nvPr/>
        </p:nvGrpSpPr>
        <p:grpSpPr>
          <a:xfrm>
            <a:off x="4477365" y="4314233"/>
            <a:ext cx="716378" cy="700045"/>
            <a:chOff x="4477365" y="4314233"/>
            <a:chExt cx="716378" cy="700045"/>
          </a:xfrm>
        </p:grpSpPr>
        <p:sp>
          <p:nvSpPr>
            <p:cNvPr id="5" name="Elipse 4"/>
            <p:cNvSpPr/>
            <p:nvPr/>
          </p:nvSpPr>
          <p:spPr>
            <a:xfrm>
              <a:off x="4477365" y="4314233"/>
              <a:ext cx="716378" cy="7000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Forma libre 32"/>
            <p:cNvSpPr/>
            <p:nvPr/>
          </p:nvSpPr>
          <p:spPr>
            <a:xfrm>
              <a:off x="4624840" y="4499301"/>
              <a:ext cx="421428" cy="329909"/>
            </a:xfrm>
            <a:custGeom>
              <a:avLst/>
              <a:gdLst>
                <a:gd name="connsiteX0" fmla="*/ 0 w 1632931"/>
                <a:gd name="connsiteY0" fmla="*/ 626828 h 1055825"/>
                <a:gd name="connsiteX1" fmla="*/ 247414 w 1632931"/>
                <a:gd name="connsiteY1" fmla="*/ 32991 h 1055825"/>
                <a:gd name="connsiteX2" fmla="*/ 560805 w 1632931"/>
                <a:gd name="connsiteY2" fmla="*/ 0 h 1055825"/>
                <a:gd name="connsiteX3" fmla="*/ 808219 w 1632931"/>
                <a:gd name="connsiteY3" fmla="*/ 527855 h 1055825"/>
                <a:gd name="connsiteX4" fmla="*/ 956667 w 1632931"/>
                <a:gd name="connsiteY4" fmla="*/ 923747 h 1055825"/>
                <a:gd name="connsiteX5" fmla="*/ 1220575 w 1632931"/>
                <a:gd name="connsiteY5" fmla="*/ 1055711 h 1055825"/>
                <a:gd name="connsiteX6" fmla="*/ 1467989 w 1632931"/>
                <a:gd name="connsiteY6" fmla="*/ 907252 h 1055825"/>
                <a:gd name="connsiteX7" fmla="*/ 1632931 w 1632931"/>
                <a:gd name="connsiteY7" fmla="*/ 428882 h 105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2931" h="1055825">
                  <a:moveTo>
                    <a:pt x="0" y="626828"/>
                  </a:moveTo>
                  <a:cubicBezTo>
                    <a:pt x="76973" y="382145"/>
                    <a:pt x="153947" y="137462"/>
                    <a:pt x="247414" y="32991"/>
                  </a:cubicBezTo>
                  <a:cubicBezTo>
                    <a:pt x="340881" y="-71480"/>
                    <a:pt x="467337" y="-82477"/>
                    <a:pt x="560805" y="0"/>
                  </a:cubicBezTo>
                  <a:cubicBezTo>
                    <a:pt x="654273" y="82477"/>
                    <a:pt x="742242" y="373897"/>
                    <a:pt x="808219" y="527855"/>
                  </a:cubicBezTo>
                  <a:cubicBezTo>
                    <a:pt x="874196" y="681813"/>
                    <a:pt x="887941" y="835771"/>
                    <a:pt x="956667" y="923747"/>
                  </a:cubicBezTo>
                  <a:cubicBezTo>
                    <a:pt x="1025393" y="1011723"/>
                    <a:pt x="1135355" y="1058460"/>
                    <a:pt x="1220575" y="1055711"/>
                  </a:cubicBezTo>
                  <a:cubicBezTo>
                    <a:pt x="1305795" y="1052962"/>
                    <a:pt x="1399263" y="1011723"/>
                    <a:pt x="1467989" y="907252"/>
                  </a:cubicBezTo>
                  <a:cubicBezTo>
                    <a:pt x="1536715" y="802781"/>
                    <a:pt x="1632931" y="428882"/>
                    <a:pt x="1632931" y="428882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6" name="Conector recto de flecha 35"/>
          <p:cNvCxnSpPr>
            <a:endCxn id="4" idx="3"/>
          </p:cNvCxnSpPr>
          <p:nvPr/>
        </p:nvCxnSpPr>
        <p:spPr>
          <a:xfrm>
            <a:off x="4819273" y="577342"/>
            <a:ext cx="0" cy="1555355"/>
          </a:xfrm>
          <a:prstGeom prst="straightConnector1">
            <a:avLst/>
          </a:prstGeom>
          <a:ln w="38100" cmpd="sng"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3797619" y="115677"/>
            <a:ext cx="204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000000"/>
                </a:solidFill>
              </a:rPr>
              <a:t>Aportaciones</a:t>
            </a:r>
            <a:endParaRPr lang="es-ES" sz="2400" dirty="0">
              <a:solidFill>
                <a:srgbClr val="000000"/>
              </a:solidFill>
            </a:endParaRPr>
          </a:p>
        </p:txBody>
      </p:sp>
      <p:grpSp>
        <p:nvGrpSpPr>
          <p:cNvPr id="54" name="Agrupar 53"/>
          <p:cNvGrpSpPr/>
          <p:nvPr/>
        </p:nvGrpSpPr>
        <p:grpSpPr>
          <a:xfrm>
            <a:off x="4825624" y="1439888"/>
            <a:ext cx="1970008" cy="3580740"/>
            <a:chOff x="4825623" y="1439888"/>
            <a:chExt cx="2514317" cy="3580740"/>
          </a:xfrm>
        </p:grpSpPr>
        <p:grpSp>
          <p:nvGrpSpPr>
            <p:cNvPr id="51" name="Agrupar 50"/>
            <p:cNvGrpSpPr/>
            <p:nvPr/>
          </p:nvGrpSpPr>
          <p:grpSpPr>
            <a:xfrm>
              <a:off x="4825623" y="1439889"/>
              <a:ext cx="2514317" cy="3580739"/>
              <a:chOff x="4825623" y="1439889"/>
              <a:chExt cx="2514317" cy="3580739"/>
            </a:xfrm>
          </p:grpSpPr>
          <p:cxnSp>
            <p:nvCxnSpPr>
              <p:cNvPr id="39" name="Conector recto de flecha 38"/>
              <p:cNvCxnSpPr/>
              <p:nvPr/>
            </p:nvCxnSpPr>
            <p:spPr>
              <a:xfrm rot="5400000" flipH="1" flipV="1">
                <a:off x="4760144" y="2440831"/>
                <a:ext cx="2645276" cy="2514317"/>
              </a:xfrm>
              <a:prstGeom prst="bentConnector3">
                <a:avLst>
                  <a:gd name="adj1" fmla="val -31066"/>
                </a:avLst>
              </a:prstGeom>
              <a:ln w="38100" cmpd="sng">
                <a:headEnd type="none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de flecha 38"/>
              <p:cNvCxnSpPr/>
              <p:nvPr/>
            </p:nvCxnSpPr>
            <p:spPr>
              <a:xfrm rot="10800000">
                <a:off x="5177249" y="1439889"/>
                <a:ext cx="2146200" cy="935463"/>
              </a:xfrm>
              <a:prstGeom prst="bentConnector3">
                <a:avLst>
                  <a:gd name="adj1" fmla="val -723"/>
                </a:avLst>
              </a:prstGeom>
              <a:ln w="38100" cmpd="sng">
                <a:headEnd type="none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Conector recto de flecha 51"/>
            <p:cNvCxnSpPr/>
            <p:nvPr/>
          </p:nvCxnSpPr>
          <p:spPr>
            <a:xfrm>
              <a:off x="5193743" y="1439888"/>
              <a:ext cx="0" cy="692809"/>
            </a:xfrm>
            <a:prstGeom prst="straightConnector1">
              <a:avLst/>
            </a:prstGeom>
            <a:ln w="38100" cmpd="sng"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CuadroTexto 54"/>
          <p:cNvSpPr txBox="1"/>
          <p:nvPr/>
        </p:nvSpPr>
        <p:spPr>
          <a:xfrm>
            <a:off x="5623562" y="998619"/>
            <a:ext cx="138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000000"/>
                </a:solidFill>
              </a:rPr>
              <a:t>Bombeo</a:t>
            </a:r>
            <a:endParaRPr lang="es-ES" sz="2400" dirty="0">
              <a:solidFill>
                <a:srgbClr val="000000"/>
              </a:solidFill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4825623" y="5032427"/>
            <a:ext cx="0" cy="1555355"/>
          </a:xfrm>
          <a:prstGeom prst="straightConnector1">
            <a:avLst/>
          </a:prstGeom>
          <a:ln w="38100" cmpd="sng"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38"/>
          <p:cNvCxnSpPr/>
          <p:nvPr/>
        </p:nvCxnSpPr>
        <p:spPr>
          <a:xfrm rot="5400000">
            <a:off x="2278542" y="2641684"/>
            <a:ext cx="2696515" cy="1678541"/>
          </a:xfrm>
          <a:prstGeom prst="bentConnector3">
            <a:avLst>
              <a:gd name="adj1" fmla="val -25243"/>
            </a:avLst>
          </a:prstGeom>
          <a:ln w="38100" cmpd="sng"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38"/>
          <p:cNvCxnSpPr/>
          <p:nvPr/>
        </p:nvCxnSpPr>
        <p:spPr>
          <a:xfrm>
            <a:off x="2787529" y="4777973"/>
            <a:ext cx="2015250" cy="1407836"/>
          </a:xfrm>
          <a:prstGeom prst="bentConnector3">
            <a:avLst>
              <a:gd name="adj1" fmla="val 73"/>
            </a:avLst>
          </a:prstGeom>
          <a:ln w="38100" cmpd="sng"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2669353" y="998619"/>
            <a:ext cx="138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000000"/>
                </a:solidFill>
              </a:rPr>
              <a:t>Vertidos</a:t>
            </a:r>
            <a:endParaRPr lang="es-E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8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81 Elipse"/>
          <p:cNvSpPr/>
          <p:nvPr/>
        </p:nvSpPr>
        <p:spPr bwMode="auto">
          <a:xfrm>
            <a:off x="1089087" y="1795820"/>
            <a:ext cx="693343" cy="693343"/>
          </a:xfrm>
          <a:prstGeom prst="ellipse">
            <a:avLst/>
          </a:prstGeom>
          <a:ln w="57150" cmpd="sng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dirty="0" smtClean="0">
                <a:latin typeface="+mn-lt"/>
                <a:cs typeface="Arial" pitchFamily="34" charset="0"/>
              </a:rPr>
              <a:t>1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40" name="82 Elipse"/>
          <p:cNvSpPr/>
          <p:nvPr/>
        </p:nvSpPr>
        <p:spPr bwMode="auto">
          <a:xfrm>
            <a:off x="3061321" y="2604721"/>
            <a:ext cx="693343" cy="693343"/>
          </a:xfrm>
          <a:prstGeom prst="ellipse">
            <a:avLst/>
          </a:prstGeom>
          <a:ln w="57150" cmpd="sng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smtClean="0">
                <a:latin typeface="+mn-lt"/>
                <a:cs typeface="Arial" pitchFamily="34" charset="0"/>
              </a:rPr>
              <a:t>2</a:t>
            </a: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41" name="83 Elipse"/>
          <p:cNvSpPr/>
          <p:nvPr/>
        </p:nvSpPr>
        <p:spPr bwMode="auto">
          <a:xfrm>
            <a:off x="1089087" y="3613375"/>
            <a:ext cx="693343" cy="693343"/>
          </a:xfrm>
          <a:prstGeom prst="ellipse">
            <a:avLst/>
          </a:prstGeom>
          <a:ln w="57150" cmpd="sng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dirty="0" smtClean="0">
                <a:latin typeface="+mn-lt"/>
                <a:cs typeface="Arial" pitchFamily="34" charset="0"/>
              </a:rPr>
              <a:t>3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42" name="84 Elipse"/>
          <p:cNvSpPr/>
          <p:nvPr/>
        </p:nvSpPr>
        <p:spPr bwMode="auto">
          <a:xfrm>
            <a:off x="3169116" y="4338078"/>
            <a:ext cx="693343" cy="693343"/>
          </a:xfrm>
          <a:prstGeom prst="ellipse">
            <a:avLst/>
          </a:prstGeom>
          <a:ln w="57150" cmpd="sng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smtClean="0">
                <a:latin typeface="+mn-lt"/>
                <a:cs typeface="Arial" pitchFamily="34" charset="0"/>
              </a:rPr>
              <a:t>4</a:t>
            </a: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cxnSp>
        <p:nvCxnSpPr>
          <p:cNvPr id="43" name="8 Conector curvado"/>
          <p:cNvCxnSpPr>
            <a:stCxn id="39" idx="6"/>
            <a:endCxn id="40" idx="1"/>
          </p:cNvCxnSpPr>
          <p:nvPr/>
        </p:nvCxnSpPr>
        <p:spPr bwMode="auto">
          <a:xfrm>
            <a:off x="1782430" y="2142492"/>
            <a:ext cx="1380429" cy="563767"/>
          </a:xfrm>
          <a:prstGeom prst="curvedConnector2">
            <a:avLst/>
          </a:prstGeom>
          <a:solidFill>
            <a:srgbClr val="EFAD00"/>
          </a:solidFill>
          <a:ln w="5715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cxnSp>
        <p:nvCxnSpPr>
          <p:cNvPr id="44" name="12 Conector curvado"/>
          <p:cNvCxnSpPr>
            <a:stCxn id="41" idx="5"/>
            <a:endCxn id="42" idx="2"/>
          </p:cNvCxnSpPr>
          <p:nvPr/>
        </p:nvCxnSpPr>
        <p:spPr bwMode="auto">
          <a:xfrm rot="16200000" flipH="1">
            <a:off x="2185219" y="3700853"/>
            <a:ext cx="479570" cy="1488224"/>
          </a:xfrm>
          <a:prstGeom prst="curvedConnector2">
            <a:avLst/>
          </a:prstGeom>
          <a:solidFill>
            <a:srgbClr val="EFAD00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5" name="16 Conector curvado"/>
          <p:cNvCxnSpPr>
            <a:stCxn id="40" idx="2"/>
            <a:endCxn id="41" idx="7"/>
          </p:cNvCxnSpPr>
          <p:nvPr/>
        </p:nvCxnSpPr>
        <p:spPr bwMode="auto">
          <a:xfrm rot="10800000" flipV="1">
            <a:off x="1680893" y="2951393"/>
            <a:ext cx="1380429" cy="763520"/>
          </a:xfrm>
          <a:prstGeom prst="curvedConnector2">
            <a:avLst/>
          </a:prstGeom>
          <a:solidFill>
            <a:srgbClr val="EFAD00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6" name="19 Conector curvado"/>
          <p:cNvCxnSpPr>
            <a:stCxn id="41" idx="6"/>
            <a:endCxn id="40" idx="3"/>
          </p:cNvCxnSpPr>
          <p:nvPr/>
        </p:nvCxnSpPr>
        <p:spPr bwMode="auto">
          <a:xfrm flipV="1">
            <a:off x="1782430" y="3196526"/>
            <a:ext cx="1380429" cy="763521"/>
          </a:xfrm>
          <a:prstGeom prst="curvedConnector2">
            <a:avLst/>
          </a:prstGeom>
          <a:solidFill>
            <a:srgbClr val="EFAD00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7" name="89 CuadroTexto"/>
          <p:cNvSpPr txBox="1"/>
          <p:nvPr/>
        </p:nvSpPr>
        <p:spPr>
          <a:xfrm>
            <a:off x="2035744" y="2626341"/>
            <a:ext cx="554357" cy="461665"/>
          </a:xfrm>
          <a:prstGeom prst="rect">
            <a:avLst/>
          </a:prstGeom>
          <a:noFill/>
          <a:ln w="57150" cmpd="sng">
            <a:noFill/>
          </a:ln>
        </p:spPr>
        <p:txBody>
          <a:bodyPr wrap="non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+mn-lt"/>
                <a:cs typeface="Arial" pitchFamily="34" charset="0"/>
              </a:rPr>
              <a:t>n</a:t>
            </a:r>
            <a:r>
              <a:rPr lang="es-ES" sz="2400" baseline="-25000" dirty="0" smtClean="0">
                <a:latin typeface="+mn-lt"/>
                <a:cs typeface="Arial" pitchFamily="34" charset="0"/>
              </a:rPr>
              <a:t>23</a:t>
            </a:r>
            <a:endParaRPr lang="es-ES" sz="2400" baseline="-25000" dirty="0">
              <a:latin typeface="+mn-lt"/>
              <a:cs typeface="Arial" pitchFamily="34" charset="0"/>
            </a:endParaRPr>
          </a:p>
        </p:txBody>
      </p:sp>
      <p:sp>
        <p:nvSpPr>
          <p:cNvPr id="48" name="90 CuadroTexto"/>
          <p:cNvSpPr txBox="1"/>
          <p:nvPr/>
        </p:nvSpPr>
        <p:spPr>
          <a:xfrm>
            <a:off x="2390808" y="1778005"/>
            <a:ext cx="554357" cy="461665"/>
          </a:xfrm>
          <a:prstGeom prst="rect">
            <a:avLst/>
          </a:prstGeom>
          <a:noFill/>
          <a:ln w="57150" cmpd="sng">
            <a:noFill/>
          </a:ln>
        </p:spPr>
        <p:txBody>
          <a:bodyPr wrap="non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9pPr>
          </a:lstStyle>
          <a:p>
            <a:r>
              <a:rPr lang="es-ES" sz="2400" smtClean="0">
                <a:latin typeface="+mn-lt"/>
                <a:cs typeface="Arial" pitchFamily="34" charset="0"/>
              </a:rPr>
              <a:t>n</a:t>
            </a:r>
            <a:r>
              <a:rPr lang="es-ES" sz="2400" baseline="-25000" smtClean="0">
                <a:latin typeface="+mn-lt"/>
                <a:cs typeface="Arial" pitchFamily="34" charset="0"/>
              </a:rPr>
              <a:t>12</a:t>
            </a:r>
            <a:endParaRPr lang="es-ES" sz="2400" baseline="-25000">
              <a:latin typeface="+mn-lt"/>
              <a:cs typeface="Arial" pitchFamily="34" charset="0"/>
            </a:endParaRPr>
          </a:p>
        </p:txBody>
      </p:sp>
      <p:sp>
        <p:nvSpPr>
          <p:cNvPr id="49" name="91 CuadroTexto"/>
          <p:cNvSpPr txBox="1"/>
          <p:nvPr/>
        </p:nvSpPr>
        <p:spPr>
          <a:xfrm>
            <a:off x="2465910" y="3644735"/>
            <a:ext cx="554357" cy="461665"/>
          </a:xfrm>
          <a:prstGeom prst="rect">
            <a:avLst/>
          </a:prstGeom>
          <a:noFill/>
          <a:ln w="57150" cmpd="sng">
            <a:noFill/>
          </a:ln>
        </p:spPr>
        <p:txBody>
          <a:bodyPr wrap="non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+mn-lt"/>
                <a:cs typeface="Arial" pitchFamily="34" charset="0"/>
              </a:rPr>
              <a:t>n</a:t>
            </a:r>
            <a:r>
              <a:rPr lang="es-ES" sz="2400" baseline="-25000" dirty="0" smtClean="0">
                <a:latin typeface="+mn-lt"/>
                <a:cs typeface="Arial" pitchFamily="34" charset="0"/>
              </a:rPr>
              <a:t>32</a:t>
            </a:r>
            <a:endParaRPr lang="es-ES" sz="2400" baseline="-25000" dirty="0">
              <a:latin typeface="+mn-lt"/>
              <a:cs typeface="Arial" pitchFamily="34" charset="0"/>
            </a:endParaRPr>
          </a:p>
        </p:txBody>
      </p:sp>
      <p:sp>
        <p:nvSpPr>
          <p:cNvPr id="50" name="92 CuadroTexto"/>
          <p:cNvSpPr txBox="1"/>
          <p:nvPr/>
        </p:nvSpPr>
        <p:spPr>
          <a:xfrm>
            <a:off x="1939210" y="4437955"/>
            <a:ext cx="556562" cy="461665"/>
          </a:xfrm>
          <a:prstGeom prst="rect">
            <a:avLst/>
          </a:prstGeom>
          <a:noFill/>
          <a:ln w="57150" cmpd="sng">
            <a:noFill/>
          </a:ln>
        </p:spPr>
        <p:txBody>
          <a:bodyPr wrap="non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+mn-lt"/>
                <a:cs typeface="Arial" pitchFamily="34" charset="0"/>
              </a:rPr>
              <a:t>n</a:t>
            </a:r>
            <a:r>
              <a:rPr lang="es-ES" sz="2400" baseline="-25000" dirty="0" smtClean="0">
                <a:latin typeface="+mn-lt"/>
                <a:cs typeface="Arial" pitchFamily="34" charset="0"/>
              </a:rPr>
              <a:t>34</a:t>
            </a:r>
            <a:endParaRPr lang="es-ES" sz="2400" baseline="-25000" dirty="0">
              <a:latin typeface="+mn-lt"/>
              <a:cs typeface="Arial" pitchFamily="34" charset="0"/>
            </a:endParaRPr>
          </a:p>
        </p:txBody>
      </p:sp>
      <p:sp>
        <p:nvSpPr>
          <p:cNvPr id="51" name="95 Elipse"/>
          <p:cNvSpPr/>
          <p:nvPr/>
        </p:nvSpPr>
        <p:spPr bwMode="auto">
          <a:xfrm>
            <a:off x="5364702" y="1795820"/>
            <a:ext cx="693343" cy="693343"/>
          </a:xfrm>
          <a:prstGeom prst="ellipse">
            <a:avLst/>
          </a:prstGeom>
          <a:ln w="57150" cmpd="sng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smtClean="0">
                <a:latin typeface="+mn-lt"/>
                <a:cs typeface="Arial" pitchFamily="34" charset="0"/>
              </a:rPr>
              <a:t>1</a:t>
            </a:r>
            <a:endParaRPr kumimoji="0" lang="es-ES" sz="2400" b="0" i="0" u="none" strike="noStrike" cap="none" normalizeH="0" baseline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</p:txBody>
      </p:sp>
      <p:sp>
        <p:nvSpPr>
          <p:cNvPr id="52" name="96 Elipse"/>
          <p:cNvSpPr/>
          <p:nvPr/>
        </p:nvSpPr>
        <p:spPr bwMode="auto">
          <a:xfrm>
            <a:off x="7098059" y="2618226"/>
            <a:ext cx="693343" cy="693343"/>
          </a:xfrm>
          <a:prstGeom prst="ellipse">
            <a:avLst/>
          </a:prstGeom>
          <a:ln w="57150" cmpd="sng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smtClean="0">
                <a:latin typeface="+mn-lt"/>
                <a:cs typeface="Arial" pitchFamily="34" charset="0"/>
              </a:rPr>
              <a:t>2</a:t>
            </a:r>
            <a:endParaRPr kumimoji="0" lang="es-ES" sz="2400" b="0" i="0" u="none" strike="noStrike" cap="none" normalizeH="0" baseline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</p:txBody>
      </p:sp>
      <p:sp>
        <p:nvSpPr>
          <p:cNvPr id="53" name="97 Elipse"/>
          <p:cNvSpPr/>
          <p:nvPr/>
        </p:nvSpPr>
        <p:spPr bwMode="auto">
          <a:xfrm>
            <a:off x="5364702" y="3644735"/>
            <a:ext cx="693343" cy="693343"/>
          </a:xfrm>
          <a:prstGeom prst="ellipse">
            <a:avLst/>
          </a:prstGeom>
          <a:ln w="57150" cmpd="sng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smtClean="0">
                <a:latin typeface="+mn-lt"/>
                <a:cs typeface="Arial" pitchFamily="34" charset="0"/>
              </a:rPr>
              <a:t>3</a:t>
            </a:r>
            <a:endParaRPr kumimoji="0" lang="es-ES" sz="2400" b="0" i="0" u="none" strike="noStrike" cap="none" normalizeH="0" baseline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</p:txBody>
      </p:sp>
      <p:sp>
        <p:nvSpPr>
          <p:cNvPr id="54" name="98 Elipse"/>
          <p:cNvSpPr/>
          <p:nvPr/>
        </p:nvSpPr>
        <p:spPr bwMode="auto">
          <a:xfrm>
            <a:off x="7444731" y="4338078"/>
            <a:ext cx="693343" cy="693343"/>
          </a:xfrm>
          <a:prstGeom prst="ellipse">
            <a:avLst/>
          </a:prstGeom>
          <a:ln w="57150" cmpd="sng"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smtClean="0">
                <a:latin typeface="+mn-lt"/>
                <a:cs typeface="Arial" pitchFamily="34" charset="0"/>
              </a:rPr>
              <a:t>4</a:t>
            </a:r>
            <a:endParaRPr kumimoji="0" lang="es-ES" sz="2400" b="0" i="0" u="none" strike="noStrike" cap="none" normalizeH="0" baseline="0" smtClean="0">
              <a:ln>
                <a:noFill/>
              </a:ln>
              <a:effectLst/>
              <a:latin typeface="+mn-lt"/>
              <a:cs typeface="Arial" pitchFamily="34" charset="0"/>
            </a:endParaRPr>
          </a:p>
        </p:txBody>
      </p:sp>
      <p:cxnSp>
        <p:nvCxnSpPr>
          <p:cNvPr id="55" name="8 Conector curvado"/>
          <p:cNvCxnSpPr>
            <a:stCxn id="51" idx="3"/>
            <a:endCxn id="53" idx="0"/>
          </p:cNvCxnSpPr>
          <p:nvPr/>
        </p:nvCxnSpPr>
        <p:spPr bwMode="auto">
          <a:xfrm rot="16200000" flipH="1">
            <a:off x="4960252" y="2893611"/>
            <a:ext cx="1257109" cy="245135"/>
          </a:xfrm>
          <a:prstGeom prst="curvedConnector3">
            <a:avLst>
              <a:gd name="adj1" fmla="val 97275"/>
            </a:avLst>
          </a:prstGeom>
          <a:solidFill>
            <a:srgbClr val="EFAD00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6" name="12 Conector curvado"/>
          <p:cNvCxnSpPr>
            <a:stCxn id="53" idx="5"/>
            <a:endCxn id="54" idx="2"/>
          </p:cNvCxnSpPr>
          <p:nvPr/>
        </p:nvCxnSpPr>
        <p:spPr bwMode="auto">
          <a:xfrm rot="16200000" flipH="1">
            <a:off x="6476515" y="3716531"/>
            <a:ext cx="448208" cy="1488223"/>
          </a:xfrm>
          <a:prstGeom prst="curvedConnector2">
            <a:avLst/>
          </a:prstGeom>
          <a:solidFill>
            <a:srgbClr val="EFAD00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7" name="16 Conector curvado"/>
          <p:cNvCxnSpPr>
            <a:stCxn id="52" idx="2"/>
            <a:endCxn id="53" idx="7"/>
          </p:cNvCxnSpPr>
          <p:nvPr/>
        </p:nvCxnSpPr>
        <p:spPr bwMode="auto">
          <a:xfrm rot="10800000" flipV="1">
            <a:off x="5956507" y="2964897"/>
            <a:ext cx="1141552" cy="781375"/>
          </a:xfrm>
          <a:prstGeom prst="curvedConnector2">
            <a:avLst/>
          </a:prstGeom>
          <a:solidFill>
            <a:srgbClr val="EFAD00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8" name="19 Conector curvado"/>
          <p:cNvCxnSpPr>
            <a:endCxn id="52" idx="6"/>
          </p:cNvCxnSpPr>
          <p:nvPr/>
        </p:nvCxnSpPr>
        <p:spPr bwMode="auto">
          <a:xfrm rot="16200000" flipV="1">
            <a:off x="7098464" y="3657836"/>
            <a:ext cx="1726202" cy="340326"/>
          </a:xfrm>
          <a:prstGeom prst="curvedConnector2">
            <a:avLst/>
          </a:prstGeom>
          <a:solidFill>
            <a:srgbClr val="EFAD00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9" name="103 CuadroTexto"/>
          <p:cNvSpPr txBox="1"/>
          <p:nvPr/>
        </p:nvSpPr>
        <p:spPr>
          <a:xfrm>
            <a:off x="6394853" y="2510358"/>
            <a:ext cx="554357" cy="461665"/>
          </a:xfrm>
          <a:prstGeom prst="rect">
            <a:avLst/>
          </a:prstGeom>
          <a:noFill/>
          <a:ln w="57150" cmpd="sng">
            <a:noFill/>
          </a:ln>
        </p:spPr>
        <p:txBody>
          <a:bodyPr wrap="non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+mn-lt"/>
                <a:cs typeface="Arial" pitchFamily="34" charset="0"/>
              </a:rPr>
              <a:t>n</a:t>
            </a:r>
            <a:r>
              <a:rPr lang="es-ES" sz="2400" baseline="-25000" dirty="0" smtClean="0">
                <a:latin typeface="+mn-lt"/>
                <a:cs typeface="Arial" pitchFamily="34" charset="0"/>
              </a:rPr>
              <a:t>23</a:t>
            </a:r>
            <a:endParaRPr lang="es-ES" sz="2400" baseline="-25000" dirty="0">
              <a:latin typeface="+mn-lt"/>
              <a:cs typeface="Arial" pitchFamily="34" charset="0"/>
            </a:endParaRPr>
          </a:p>
        </p:txBody>
      </p:sp>
      <p:sp>
        <p:nvSpPr>
          <p:cNvPr id="60" name="104 CuadroTexto"/>
          <p:cNvSpPr txBox="1"/>
          <p:nvPr/>
        </p:nvSpPr>
        <p:spPr>
          <a:xfrm>
            <a:off x="5434195" y="2626341"/>
            <a:ext cx="554357" cy="461665"/>
          </a:xfrm>
          <a:prstGeom prst="rect">
            <a:avLst/>
          </a:prstGeom>
          <a:noFill/>
          <a:ln w="57150" cmpd="sng">
            <a:noFill/>
          </a:ln>
        </p:spPr>
        <p:txBody>
          <a:bodyPr wrap="non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+mn-lt"/>
                <a:cs typeface="Arial" pitchFamily="34" charset="0"/>
              </a:rPr>
              <a:t>n</a:t>
            </a:r>
            <a:r>
              <a:rPr lang="es-ES" sz="2400" baseline="-25000" dirty="0" smtClean="0">
                <a:latin typeface="+mn-lt"/>
                <a:cs typeface="Arial" pitchFamily="34" charset="0"/>
              </a:rPr>
              <a:t>13</a:t>
            </a:r>
            <a:endParaRPr lang="es-ES" sz="2400" baseline="-25000" dirty="0">
              <a:latin typeface="+mn-lt"/>
              <a:cs typeface="Arial" pitchFamily="34" charset="0"/>
            </a:endParaRPr>
          </a:p>
        </p:txBody>
      </p:sp>
      <p:sp>
        <p:nvSpPr>
          <p:cNvPr id="61" name="105 CuadroTexto"/>
          <p:cNvSpPr txBox="1"/>
          <p:nvPr/>
        </p:nvSpPr>
        <p:spPr>
          <a:xfrm>
            <a:off x="7514223" y="3544040"/>
            <a:ext cx="554357" cy="461665"/>
          </a:xfrm>
          <a:prstGeom prst="rect">
            <a:avLst/>
          </a:prstGeom>
          <a:noFill/>
          <a:ln w="57150" cmpd="sng">
            <a:noFill/>
          </a:ln>
        </p:spPr>
        <p:txBody>
          <a:bodyPr wrap="non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+mn-lt"/>
                <a:cs typeface="Arial" pitchFamily="34" charset="0"/>
              </a:rPr>
              <a:t>n</a:t>
            </a:r>
            <a:r>
              <a:rPr lang="es-ES" sz="2400" baseline="-25000" dirty="0" smtClean="0">
                <a:latin typeface="+mn-lt"/>
                <a:cs typeface="Arial" pitchFamily="34" charset="0"/>
              </a:rPr>
              <a:t>42</a:t>
            </a:r>
            <a:endParaRPr lang="es-ES" sz="2400" baseline="-25000" dirty="0">
              <a:latin typeface="+mn-lt"/>
              <a:cs typeface="Arial" pitchFamily="34" charset="0"/>
            </a:endParaRPr>
          </a:p>
        </p:txBody>
      </p:sp>
      <p:sp>
        <p:nvSpPr>
          <p:cNvPr id="62" name="106 CuadroTexto"/>
          <p:cNvSpPr txBox="1"/>
          <p:nvPr/>
        </p:nvSpPr>
        <p:spPr>
          <a:xfrm>
            <a:off x="6167791" y="4453635"/>
            <a:ext cx="556562" cy="461665"/>
          </a:xfrm>
          <a:prstGeom prst="rect">
            <a:avLst/>
          </a:prstGeom>
          <a:noFill/>
          <a:ln w="57150" cmpd="sng">
            <a:noFill/>
          </a:ln>
        </p:spPr>
        <p:txBody>
          <a:bodyPr wrap="non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+mn-lt"/>
                <a:cs typeface="Arial" pitchFamily="34" charset="0"/>
              </a:rPr>
              <a:t>n</a:t>
            </a:r>
            <a:r>
              <a:rPr lang="es-ES" sz="2400" baseline="-25000" dirty="0" smtClean="0">
                <a:latin typeface="+mn-lt"/>
                <a:cs typeface="Arial" pitchFamily="34" charset="0"/>
              </a:rPr>
              <a:t>34</a:t>
            </a:r>
            <a:endParaRPr lang="es-ES" sz="2400" baseline="-25000" dirty="0">
              <a:latin typeface="+mn-lt"/>
              <a:cs typeface="Arial" pitchFamily="34" charset="0"/>
            </a:endParaRPr>
          </a:p>
        </p:txBody>
      </p:sp>
      <p:sp>
        <p:nvSpPr>
          <p:cNvPr id="64" name="115 CuadroTexto"/>
          <p:cNvSpPr txBox="1"/>
          <p:nvPr/>
        </p:nvSpPr>
        <p:spPr>
          <a:xfrm>
            <a:off x="6443898" y="976755"/>
            <a:ext cx="812642" cy="584776"/>
          </a:xfrm>
          <a:prstGeom prst="rect">
            <a:avLst/>
          </a:prstGeom>
          <a:ln w="57150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9pPr>
          </a:lstStyle>
          <a:p>
            <a:r>
              <a:rPr lang="es-ES" sz="3200" dirty="0" smtClean="0">
                <a:latin typeface="+mn-lt"/>
                <a:cs typeface="Arial" pitchFamily="34" charset="0"/>
              </a:rPr>
              <a:t>p+1</a:t>
            </a:r>
            <a:endParaRPr lang="es-ES" sz="3200" baseline="-25000" dirty="0">
              <a:latin typeface="+mn-lt"/>
              <a:cs typeface="Arial" pitchFamily="34" charset="0"/>
            </a:endParaRPr>
          </a:p>
        </p:txBody>
      </p:sp>
      <p:sp>
        <p:nvSpPr>
          <p:cNvPr id="65" name="116 CuadroTexto"/>
          <p:cNvSpPr txBox="1"/>
          <p:nvPr/>
        </p:nvSpPr>
        <p:spPr>
          <a:xfrm>
            <a:off x="2283840" y="934083"/>
            <a:ext cx="478458" cy="584776"/>
          </a:xfrm>
          <a:prstGeom prst="rect">
            <a:avLst/>
          </a:prstGeom>
          <a:ln w="57150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9pPr>
          </a:lstStyle>
          <a:p>
            <a:r>
              <a:rPr lang="es-ES" sz="3200" dirty="0" smtClean="0">
                <a:latin typeface="+mn-lt"/>
                <a:cs typeface="Arial" pitchFamily="34" charset="0"/>
              </a:rPr>
              <a:t>p</a:t>
            </a:r>
            <a:endParaRPr lang="es-ES" sz="3200" baseline="-25000" dirty="0">
              <a:latin typeface="+mn-lt"/>
              <a:cs typeface="Arial" pitchFamily="34" charset="0"/>
            </a:endParaRPr>
          </a:p>
        </p:txBody>
      </p:sp>
      <p:sp>
        <p:nvSpPr>
          <p:cNvPr id="37" name="122 Rectángulo"/>
          <p:cNvSpPr/>
          <p:nvPr/>
        </p:nvSpPr>
        <p:spPr bwMode="auto">
          <a:xfrm>
            <a:off x="877949" y="1615031"/>
            <a:ext cx="3166889" cy="3590699"/>
          </a:xfrm>
          <a:prstGeom prst="rect">
            <a:avLst/>
          </a:prstGeom>
          <a:noFill/>
          <a:ln w="57150" cmpd="sng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3" name="109 Conector curvado"/>
          <p:cNvCxnSpPr>
            <a:stCxn id="40" idx="6"/>
            <a:endCxn id="51" idx="2"/>
          </p:cNvCxnSpPr>
          <p:nvPr/>
        </p:nvCxnSpPr>
        <p:spPr bwMode="auto">
          <a:xfrm flipV="1">
            <a:off x="3754664" y="2142492"/>
            <a:ext cx="1610038" cy="808901"/>
          </a:xfrm>
          <a:prstGeom prst="curvedConnector3">
            <a:avLst>
              <a:gd name="adj1" fmla="val 50000"/>
            </a:avLst>
          </a:prstGeom>
          <a:solidFill>
            <a:srgbClr val="EFAD00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2" name="122 Rectángulo"/>
          <p:cNvSpPr/>
          <p:nvPr/>
        </p:nvSpPr>
        <p:spPr bwMode="auto">
          <a:xfrm>
            <a:off x="5140908" y="1610632"/>
            <a:ext cx="3166889" cy="3590699"/>
          </a:xfrm>
          <a:prstGeom prst="rect">
            <a:avLst/>
          </a:prstGeom>
          <a:noFill/>
          <a:ln w="57150" cmpd="sng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Optima" pitchFamily="2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143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</Words>
  <Application>Microsoft Macintosh PowerPoint</Application>
  <PresentationFormat>Presentación en pantalla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Instituto de Investigación Tecnológica IIT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Delgadillo</dc:creator>
  <cp:lastModifiedBy>Andres Delgadillo</cp:lastModifiedBy>
  <cp:revision>6</cp:revision>
  <dcterms:created xsi:type="dcterms:W3CDTF">2015-10-18T16:09:51Z</dcterms:created>
  <dcterms:modified xsi:type="dcterms:W3CDTF">2015-10-18T17:14:59Z</dcterms:modified>
</cp:coreProperties>
</file>