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8" r:id="rId3"/>
    <p:sldId id="269" r:id="rId4"/>
    <p:sldId id="272" r:id="rId5"/>
    <p:sldId id="275" r:id="rId6"/>
    <p:sldId id="276" r:id="rId7"/>
    <p:sldId id="282" r:id="rId8"/>
    <p:sldId id="277" r:id="rId9"/>
    <p:sldId id="278" r:id="rId10"/>
    <p:sldId id="281" r:id="rId11"/>
    <p:sldId id="280" r:id="rId12"/>
    <p:sldId id="279" r:id="rId13"/>
    <p:sldId id="264"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353" autoAdjust="0"/>
  </p:normalViewPr>
  <p:slideViewPr>
    <p:cSldViewPr snapToGrid="0">
      <p:cViewPr varScale="1">
        <p:scale>
          <a:sx n="103" d="100"/>
          <a:sy n="103" d="100"/>
        </p:scale>
        <p:origin x="912" y="10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FBA10E-CF7F-4D27-8FFD-07553C69A45E}"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09C96C98-772D-47DC-9151-FF66F7C1726E}">
      <dgm:prSet/>
      <dgm:spPr/>
      <dgm:t>
        <a:bodyPr/>
        <a:lstStyle/>
        <a:p>
          <a:r>
            <a:rPr lang="en-US"/>
            <a:t>Those with a graduate or college degree are more likely to have a retirement program, insurance, and other forms of additional compensation (stock options, etc.). </a:t>
          </a:r>
        </a:p>
      </dgm:t>
    </dgm:pt>
    <dgm:pt modelId="{AC4C70F7-7004-400B-BF26-16F8DE486874}" type="parTrans" cxnId="{ED7871A5-6966-43C6-A357-046A748BA603}">
      <dgm:prSet/>
      <dgm:spPr/>
      <dgm:t>
        <a:bodyPr/>
        <a:lstStyle/>
        <a:p>
          <a:endParaRPr lang="en-US"/>
        </a:p>
      </dgm:t>
    </dgm:pt>
    <dgm:pt modelId="{E9E41B18-3AFE-4F42-8E55-82C4442B6841}" type="sibTrans" cxnId="{ED7871A5-6966-43C6-A357-046A748BA603}">
      <dgm:prSet/>
      <dgm:spPr/>
      <dgm:t>
        <a:bodyPr/>
        <a:lstStyle/>
        <a:p>
          <a:endParaRPr lang="en-US"/>
        </a:p>
      </dgm:t>
    </dgm:pt>
    <dgm:pt modelId="{2F423250-79A3-4C2B-9EBB-20734DA9023B}">
      <dgm:prSet/>
      <dgm:spPr/>
      <dgm:t>
        <a:bodyPr/>
        <a:lstStyle/>
        <a:p>
          <a:r>
            <a:rPr lang="en-US"/>
            <a:t>The longer you stay in school, the longer you live (likely due to health insurance benefits). </a:t>
          </a:r>
        </a:p>
      </dgm:t>
    </dgm:pt>
    <dgm:pt modelId="{D824C194-73DC-44FD-A5B3-8B1B4F5C441D}" type="parTrans" cxnId="{751A31E1-AA24-460F-AC45-5F116775129D}">
      <dgm:prSet/>
      <dgm:spPr/>
      <dgm:t>
        <a:bodyPr/>
        <a:lstStyle/>
        <a:p>
          <a:endParaRPr lang="en-US"/>
        </a:p>
      </dgm:t>
    </dgm:pt>
    <dgm:pt modelId="{40DCA3A4-736A-43DF-9E0E-172555F05AD4}" type="sibTrans" cxnId="{751A31E1-AA24-460F-AC45-5F116775129D}">
      <dgm:prSet/>
      <dgm:spPr/>
      <dgm:t>
        <a:bodyPr/>
        <a:lstStyle/>
        <a:p>
          <a:endParaRPr lang="en-US"/>
        </a:p>
      </dgm:t>
    </dgm:pt>
    <dgm:pt modelId="{DB34FA3A-DCC0-407F-845D-2464B6A098EC}">
      <dgm:prSet/>
      <dgm:spPr/>
      <dgm:t>
        <a:bodyPr/>
        <a:lstStyle/>
        <a:p>
          <a:r>
            <a:rPr lang="en-US" b="0" i="0" dirty="0">
              <a:effectLst/>
              <a:latin typeface="Roboto" panose="02000000000000000000" pitchFamily="2" charset="0"/>
            </a:rPr>
            <a:t>According to the US Census Bureau, 1% of higher education graduates participated in social support programs like Medicaid or National School Lunch Program.</a:t>
          </a:r>
          <a:endParaRPr lang="en-US" dirty="0"/>
        </a:p>
      </dgm:t>
    </dgm:pt>
    <dgm:pt modelId="{9EF73853-168F-4FE7-AE27-F2A4F70AF544}" type="parTrans" cxnId="{D91D2D0F-6396-4D5B-8B23-172E816406F8}">
      <dgm:prSet/>
      <dgm:spPr/>
      <dgm:t>
        <a:bodyPr/>
        <a:lstStyle/>
        <a:p>
          <a:endParaRPr lang="en-US"/>
        </a:p>
      </dgm:t>
    </dgm:pt>
    <dgm:pt modelId="{8DE52828-F6BA-433D-9EB2-F901432D0E89}" type="sibTrans" cxnId="{D91D2D0F-6396-4D5B-8B23-172E816406F8}">
      <dgm:prSet/>
      <dgm:spPr/>
      <dgm:t>
        <a:bodyPr/>
        <a:lstStyle/>
        <a:p>
          <a:endParaRPr lang="en-US"/>
        </a:p>
      </dgm:t>
    </dgm:pt>
    <dgm:pt modelId="{4A1ACD5C-7280-4422-B1C0-FA48A3A06B30}" type="pres">
      <dgm:prSet presAssocID="{DFFBA10E-CF7F-4D27-8FFD-07553C69A45E}" presName="outerComposite" presStyleCnt="0">
        <dgm:presLayoutVars>
          <dgm:chMax val="5"/>
          <dgm:dir/>
          <dgm:resizeHandles val="exact"/>
        </dgm:presLayoutVars>
      </dgm:prSet>
      <dgm:spPr/>
    </dgm:pt>
    <dgm:pt modelId="{2B24453A-5C5F-4B49-AFD6-E81523C1D025}" type="pres">
      <dgm:prSet presAssocID="{DFFBA10E-CF7F-4D27-8FFD-07553C69A45E}" presName="dummyMaxCanvas" presStyleCnt="0">
        <dgm:presLayoutVars/>
      </dgm:prSet>
      <dgm:spPr/>
    </dgm:pt>
    <dgm:pt modelId="{BF46DB68-EEB9-42DC-B346-572BE41E7723}" type="pres">
      <dgm:prSet presAssocID="{DFFBA10E-CF7F-4D27-8FFD-07553C69A45E}" presName="ThreeNodes_1" presStyleLbl="node1" presStyleIdx="0" presStyleCnt="3">
        <dgm:presLayoutVars>
          <dgm:bulletEnabled val="1"/>
        </dgm:presLayoutVars>
      </dgm:prSet>
      <dgm:spPr/>
    </dgm:pt>
    <dgm:pt modelId="{42EE5730-8139-4EFA-93FD-2AAA28A0C664}" type="pres">
      <dgm:prSet presAssocID="{DFFBA10E-CF7F-4D27-8FFD-07553C69A45E}" presName="ThreeNodes_2" presStyleLbl="node1" presStyleIdx="1" presStyleCnt="3">
        <dgm:presLayoutVars>
          <dgm:bulletEnabled val="1"/>
        </dgm:presLayoutVars>
      </dgm:prSet>
      <dgm:spPr/>
    </dgm:pt>
    <dgm:pt modelId="{31CB1C48-33AA-4D95-8805-96CA37A162A3}" type="pres">
      <dgm:prSet presAssocID="{DFFBA10E-CF7F-4D27-8FFD-07553C69A45E}" presName="ThreeNodes_3" presStyleLbl="node1" presStyleIdx="2" presStyleCnt="3">
        <dgm:presLayoutVars>
          <dgm:bulletEnabled val="1"/>
        </dgm:presLayoutVars>
      </dgm:prSet>
      <dgm:spPr/>
    </dgm:pt>
    <dgm:pt modelId="{99D7C6C8-389C-4263-8727-84A762F0EE75}" type="pres">
      <dgm:prSet presAssocID="{DFFBA10E-CF7F-4D27-8FFD-07553C69A45E}" presName="ThreeConn_1-2" presStyleLbl="fgAccFollowNode1" presStyleIdx="0" presStyleCnt="2">
        <dgm:presLayoutVars>
          <dgm:bulletEnabled val="1"/>
        </dgm:presLayoutVars>
      </dgm:prSet>
      <dgm:spPr/>
    </dgm:pt>
    <dgm:pt modelId="{9E386650-FD79-40AF-B8AD-740A8A7923B0}" type="pres">
      <dgm:prSet presAssocID="{DFFBA10E-CF7F-4D27-8FFD-07553C69A45E}" presName="ThreeConn_2-3" presStyleLbl="fgAccFollowNode1" presStyleIdx="1" presStyleCnt="2">
        <dgm:presLayoutVars>
          <dgm:bulletEnabled val="1"/>
        </dgm:presLayoutVars>
      </dgm:prSet>
      <dgm:spPr/>
    </dgm:pt>
    <dgm:pt modelId="{90EC5C49-20D4-4253-9377-227DB7B11A88}" type="pres">
      <dgm:prSet presAssocID="{DFFBA10E-CF7F-4D27-8FFD-07553C69A45E}" presName="ThreeNodes_1_text" presStyleLbl="node1" presStyleIdx="2" presStyleCnt="3">
        <dgm:presLayoutVars>
          <dgm:bulletEnabled val="1"/>
        </dgm:presLayoutVars>
      </dgm:prSet>
      <dgm:spPr/>
    </dgm:pt>
    <dgm:pt modelId="{2360DB3A-3FE6-46D1-A6AC-4F4D148A251D}" type="pres">
      <dgm:prSet presAssocID="{DFFBA10E-CF7F-4D27-8FFD-07553C69A45E}" presName="ThreeNodes_2_text" presStyleLbl="node1" presStyleIdx="2" presStyleCnt="3">
        <dgm:presLayoutVars>
          <dgm:bulletEnabled val="1"/>
        </dgm:presLayoutVars>
      </dgm:prSet>
      <dgm:spPr/>
    </dgm:pt>
    <dgm:pt modelId="{C12BEB99-20AC-4091-959D-62CA664A3F99}" type="pres">
      <dgm:prSet presAssocID="{DFFBA10E-CF7F-4D27-8FFD-07553C69A45E}" presName="ThreeNodes_3_text" presStyleLbl="node1" presStyleIdx="2" presStyleCnt="3">
        <dgm:presLayoutVars>
          <dgm:bulletEnabled val="1"/>
        </dgm:presLayoutVars>
      </dgm:prSet>
      <dgm:spPr/>
    </dgm:pt>
  </dgm:ptLst>
  <dgm:cxnLst>
    <dgm:cxn modelId="{D91D2D0F-6396-4D5B-8B23-172E816406F8}" srcId="{DFFBA10E-CF7F-4D27-8FFD-07553C69A45E}" destId="{DB34FA3A-DCC0-407F-845D-2464B6A098EC}" srcOrd="2" destOrd="0" parTransId="{9EF73853-168F-4FE7-AE27-F2A4F70AF544}" sibTransId="{8DE52828-F6BA-433D-9EB2-F901432D0E89}"/>
    <dgm:cxn modelId="{498D1814-4385-4400-9833-E957D5425C1F}" type="presOf" srcId="{2F423250-79A3-4C2B-9EBB-20734DA9023B}" destId="{42EE5730-8139-4EFA-93FD-2AAA28A0C664}" srcOrd="0" destOrd="0" presId="urn:microsoft.com/office/officeart/2005/8/layout/vProcess5"/>
    <dgm:cxn modelId="{B5DF1918-078A-48E3-AA7C-B7CAC2329983}" type="presOf" srcId="{E9E41B18-3AFE-4F42-8E55-82C4442B6841}" destId="{99D7C6C8-389C-4263-8727-84A762F0EE75}" srcOrd="0" destOrd="0" presId="urn:microsoft.com/office/officeart/2005/8/layout/vProcess5"/>
    <dgm:cxn modelId="{B5C96171-3011-46BD-A39E-1ACA8E9478AE}" type="presOf" srcId="{DB34FA3A-DCC0-407F-845D-2464B6A098EC}" destId="{C12BEB99-20AC-4091-959D-62CA664A3F99}" srcOrd="1" destOrd="0" presId="urn:microsoft.com/office/officeart/2005/8/layout/vProcess5"/>
    <dgm:cxn modelId="{1E770253-7EA3-4DC1-A163-0D6D8380FE38}" type="presOf" srcId="{DB34FA3A-DCC0-407F-845D-2464B6A098EC}" destId="{31CB1C48-33AA-4D95-8805-96CA37A162A3}" srcOrd="0" destOrd="0" presId="urn:microsoft.com/office/officeart/2005/8/layout/vProcess5"/>
    <dgm:cxn modelId="{DB84B884-D5D3-41A6-8E87-10113D7F32A0}" type="presOf" srcId="{2F423250-79A3-4C2B-9EBB-20734DA9023B}" destId="{2360DB3A-3FE6-46D1-A6AC-4F4D148A251D}" srcOrd="1" destOrd="0" presId="urn:microsoft.com/office/officeart/2005/8/layout/vProcess5"/>
    <dgm:cxn modelId="{F9FD2092-3CD0-40B0-91B8-422C483276CC}" type="presOf" srcId="{09C96C98-772D-47DC-9151-FF66F7C1726E}" destId="{90EC5C49-20D4-4253-9377-227DB7B11A88}" srcOrd="1" destOrd="0" presId="urn:microsoft.com/office/officeart/2005/8/layout/vProcess5"/>
    <dgm:cxn modelId="{ED7871A5-6966-43C6-A357-046A748BA603}" srcId="{DFFBA10E-CF7F-4D27-8FFD-07553C69A45E}" destId="{09C96C98-772D-47DC-9151-FF66F7C1726E}" srcOrd="0" destOrd="0" parTransId="{AC4C70F7-7004-400B-BF26-16F8DE486874}" sibTransId="{E9E41B18-3AFE-4F42-8E55-82C4442B6841}"/>
    <dgm:cxn modelId="{223FEDC9-E1F1-4543-B140-EC4414FAA319}" type="presOf" srcId="{40DCA3A4-736A-43DF-9E0E-172555F05AD4}" destId="{9E386650-FD79-40AF-B8AD-740A8A7923B0}" srcOrd="0" destOrd="0" presId="urn:microsoft.com/office/officeart/2005/8/layout/vProcess5"/>
    <dgm:cxn modelId="{5662B4D6-3756-4F1E-BC73-B16D561D51B1}" type="presOf" srcId="{DFFBA10E-CF7F-4D27-8FFD-07553C69A45E}" destId="{4A1ACD5C-7280-4422-B1C0-FA48A3A06B30}" srcOrd="0" destOrd="0" presId="urn:microsoft.com/office/officeart/2005/8/layout/vProcess5"/>
    <dgm:cxn modelId="{751A31E1-AA24-460F-AC45-5F116775129D}" srcId="{DFFBA10E-CF7F-4D27-8FFD-07553C69A45E}" destId="{2F423250-79A3-4C2B-9EBB-20734DA9023B}" srcOrd="1" destOrd="0" parTransId="{D824C194-73DC-44FD-A5B3-8B1B4F5C441D}" sibTransId="{40DCA3A4-736A-43DF-9E0E-172555F05AD4}"/>
    <dgm:cxn modelId="{E09F74E6-20BD-4E80-9FEE-12631FE0B8D4}" type="presOf" srcId="{09C96C98-772D-47DC-9151-FF66F7C1726E}" destId="{BF46DB68-EEB9-42DC-B346-572BE41E7723}" srcOrd="0" destOrd="0" presId="urn:microsoft.com/office/officeart/2005/8/layout/vProcess5"/>
    <dgm:cxn modelId="{1B19639C-31FF-4231-8BE3-64A94F834EC6}" type="presParOf" srcId="{4A1ACD5C-7280-4422-B1C0-FA48A3A06B30}" destId="{2B24453A-5C5F-4B49-AFD6-E81523C1D025}" srcOrd="0" destOrd="0" presId="urn:microsoft.com/office/officeart/2005/8/layout/vProcess5"/>
    <dgm:cxn modelId="{22CF1437-F469-452A-AD53-B43AD74976F2}" type="presParOf" srcId="{4A1ACD5C-7280-4422-B1C0-FA48A3A06B30}" destId="{BF46DB68-EEB9-42DC-B346-572BE41E7723}" srcOrd="1" destOrd="0" presId="urn:microsoft.com/office/officeart/2005/8/layout/vProcess5"/>
    <dgm:cxn modelId="{2C9CD2D1-8FCF-4E1F-AF85-D4CF11EEB8DF}" type="presParOf" srcId="{4A1ACD5C-7280-4422-B1C0-FA48A3A06B30}" destId="{42EE5730-8139-4EFA-93FD-2AAA28A0C664}" srcOrd="2" destOrd="0" presId="urn:microsoft.com/office/officeart/2005/8/layout/vProcess5"/>
    <dgm:cxn modelId="{B1042ABA-33E5-4CA1-B35A-673BFA4EC997}" type="presParOf" srcId="{4A1ACD5C-7280-4422-B1C0-FA48A3A06B30}" destId="{31CB1C48-33AA-4D95-8805-96CA37A162A3}" srcOrd="3" destOrd="0" presId="urn:microsoft.com/office/officeart/2005/8/layout/vProcess5"/>
    <dgm:cxn modelId="{8FB09847-1EBE-4D54-9E39-3C76141648DD}" type="presParOf" srcId="{4A1ACD5C-7280-4422-B1C0-FA48A3A06B30}" destId="{99D7C6C8-389C-4263-8727-84A762F0EE75}" srcOrd="4" destOrd="0" presId="urn:microsoft.com/office/officeart/2005/8/layout/vProcess5"/>
    <dgm:cxn modelId="{5C0F0C25-D0FF-45CD-8233-47B4907DA5F0}" type="presParOf" srcId="{4A1ACD5C-7280-4422-B1C0-FA48A3A06B30}" destId="{9E386650-FD79-40AF-B8AD-740A8A7923B0}" srcOrd="5" destOrd="0" presId="urn:microsoft.com/office/officeart/2005/8/layout/vProcess5"/>
    <dgm:cxn modelId="{4CF230BE-3AC4-4A2F-B6F4-EBC2293ED949}" type="presParOf" srcId="{4A1ACD5C-7280-4422-B1C0-FA48A3A06B30}" destId="{90EC5C49-20D4-4253-9377-227DB7B11A88}" srcOrd="6" destOrd="0" presId="urn:microsoft.com/office/officeart/2005/8/layout/vProcess5"/>
    <dgm:cxn modelId="{CB896F3B-7707-43AB-B007-87A781C0FF58}" type="presParOf" srcId="{4A1ACD5C-7280-4422-B1C0-FA48A3A06B30}" destId="{2360DB3A-3FE6-46D1-A6AC-4F4D148A251D}" srcOrd="7" destOrd="0" presId="urn:microsoft.com/office/officeart/2005/8/layout/vProcess5"/>
    <dgm:cxn modelId="{EA5CB83C-8725-4EAD-87E9-F07EF3CE5743}" type="presParOf" srcId="{4A1ACD5C-7280-4422-B1C0-FA48A3A06B30}" destId="{C12BEB99-20AC-4091-959D-62CA664A3F99}"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655742-9558-435A-A743-8C6DD326ED1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B8EBB8F-73E4-4052-9B91-22AB558A03E8}">
      <dgm:prSet/>
      <dgm:spPr/>
      <dgm:t>
        <a:bodyPr/>
        <a:lstStyle/>
        <a:p>
          <a:pPr>
            <a:lnSpc>
              <a:spcPct val="100000"/>
            </a:lnSpc>
          </a:pPr>
          <a:r>
            <a:rPr lang="en-US" b="0" i="0"/>
            <a:t>Students can interact with other students and faculty, join student organizations and clubs, and participate in discussions and debates (like this one).</a:t>
          </a:r>
          <a:endParaRPr lang="en-US"/>
        </a:p>
      </dgm:t>
    </dgm:pt>
    <dgm:pt modelId="{532BF29C-456F-4342-B350-D2D87E25126D}" type="parTrans" cxnId="{B3281A3E-0E10-41FE-9EA2-269F2FE608A6}">
      <dgm:prSet/>
      <dgm:spPr/>
      <dgm:t>
        <a:bodyPr/>
        <a:lstStyle/>
        <a:p>
          <a:endParaRPr lang="en-US"/>
        </a:p>
      </dgm:t>
    </dgm:pt>
    <dgm:pt modelId="{CB3831BC-7F2B-4274-BFDE-E0028C05C40D}" type="sibTrans" cxnId="{B3281A3E-0E10-41FE-9EA2-269F2FE608A6}">
      <dgm:prSet/>
      <dgm:spPr/>
      <dgm:t>
        <a:bodyPr/>
        <a:lstStyle/>
        <a:p>
          <a:endParaRPr lang="en-US"/>
        </a:p>
      </dgm:t>
    </dgm:pt>
    <dgm:pt modelId="{F3217AF3-DAF5-4F1C-B5B6-462215E8EDCB}">
      <dgm:prSet/>
      <dgm:spPr/>
      <dgm:t>
        <a:bodyPr/>
        <a:lstStyle/>
        <a:p>
          <a:pPr>
            <a:lnSpc>
              <a:spcPct val="100000"/>
            </a:lnSpc>
          </a:pPr>
          <a:r>
            <a:rPr lang="en-US" b="0" i="0"/>
            <a:t>Learning to work with people unlike you. </a:t>
          </a:r>
          <a:endParaRPr lang="en-US"/>
        </a:p>
      </dgm:t>
    </dgm:pt>
    <dgm:pt modelId="{43EFC8D7-435B-4378-A10B-806C1148282B}" type="parTrans" cxnId="{66B524BD-79C7-419A-873B-2367740CF8F1}">
      <dgm:prSet/>
      <dgm:spPr/>
      <dgm:t>
        <a:bodyPr/>
        <a:lstStyle/>
        <a:p>
          <a:endParaRPr lang="en-US"/>
        </a:p>
      </dgm:t>
    </dgm:pt>
    <dgm:pt modelId="{A02B6444-EFAA-4B57-A261-39A6E6EA5D21}" type="sibTrans" cxnId="{66B524BD-79C7-419A-873B-2367740CF8F1}">
      <dgm:prSet/>
      <dgm:spPr/>
      <dgm:t>
        <a:bodyPr/>
        <a:lstStyle/>
        <a:p>
          <a:endParaRPr lang="en-US"/>
        </a:p>
      </dgm:t>
    </dgm:pt>
    <dgm:pt modelId="{393B18DD-9FDE-4A52-AD2A-C6ECB63F59D0}">
      <dgm:prSet/>
      <dgm:spPr/>
      <dgm:t>
        <a:bodyPr/>
        <a:lstStyle/>
        <a:p>
          <a:pPr>
            <a:lnSpc>
              <a:spcPct val="100000"/>
            </a:lnSpc>
          </a:pPr>
          <a:r>
            <a:rPr lang="en-US"/>
            <a:t>Raise your hand if you have ever had a difficult team member?</a:t>
          </a:r>
        </a:p>
      </dgm:t>
    </dgm:pt>
    <dgm:pt modelId="{771ECBC7-8550-4BFA-94B0-7D976D0625C9}" type="parTrans" cxnId="{478928F8-74D3-409F-9733-FFD100BAE8FB}">
      <dgm:prSet/>
      <dgm:spPr/>
      <dgm:t>
        <a:bodyPr/>
        <a:lstStyle/>
        <a:p>
          <a:endParaRPr lang="en-US"/>
        </a:p>
      </dgm:t>
    </dgm:pt>
    <dgm:pt modelId="{597BF950-9E96-4192-8AEE-CCD223147B70}" type="sibTrans" cxnId="{478928F8-74D3-409F-9733-FFD100BAE8FB}">
      <dgm:prSet/>
      <dgm:spPr/>
      <dgm:t>
        <a:bodyPr/>
        <a:lstStyle/>
        <a:p>
          <a:endParaRPr lang="en-US"/>
        </a:p>
      </dgm:t>
    </dgm:pt>
    <dgm:pt modelId="{4DE6F5F9-18FE-4B73-A6CC-CE49104B3992}">
      <dgm:prSet/>
      <dgm:spPr/>
      <dgm:t>
        <a:bodyPr/>
        <a:lstStyle/>
        <a:p>
          <a:pPr>
            <a:lnSpc>
              <a:spcPct val="100000"/>
            </a:lnSpc>
          </a:pPr>
          <a:r>
            <a:rPr lang="en-US" b="0" i="0"/>
            <a:t>Arthur Chickering, "The Seven Vectors: An Overview," cabrini.edu (accessed Sep. 5, 2013)</a:t>
          </a:r>
          <a:endParaRPr lang="en-US"/>
        </a:p>
      </dgm:t>
    </dgm:pt>
    <dgm:pt modelId="{5185EE38-E572-44FC-AD8C-FB745A19C42B}" type="parTrans" cxnId="{53544B19-C3DC-4B48-99EE-F0A6C97DFE54}">
      <dgm:prSet/>
      <dgm:spPr/>
      <dgm:t>
        <a:bodyPr/>
        <a:lstStyle/>
        <a:p>
          <a:endParaRPr lang="en-US"/>
        </a:p>
      </dgm:t>
    </dgm:pt>
    <dgm:pt modelId="{46602047-3187-4E89-8847-1F89BEAB0CE8}" type="sibTrans" cxnId="{53544B19-C3DC-4B48-99EE-F0A6C97DFE54}">
      <dgm:prSet/>
      <dgm:spPr/>
      <dgm:t>
        <a:bodyPr/>
        <a:lstStyle/>
        <a:p>
          <a:endParaRPr lang="en-US"/>
        </a:p>
      </dgm:t>
    </dgm:pt>
    <dgm:pt modelId="{CDF893AC-65AE-4233-A4A5-DA126BDA51D5}" type="pres">
      <dgm:prSet presAssocID="{0E655742-9558-435A-A743-8C6DD326ED14}" presName="root" presStyleCnt="0">
        <dgm:presLayoutVars>
          <dgm:dir/>
          <dgm:resizeHandles val="exact"/>
        </dgm:presLayoutVars>
      </dgm:prSet>
      <dgm:spPr/>
    </dgm:pt>
    <dgm:pt modelId="{1BAE5D5F-2423-46C6-945E-3410DA3C4AFC}" type="pres">
      <dgm:prSet presAssocID="{AB8EBB8F-73E4-4052-9B91-22AB558A03E8}" presName="compNode" presStyleCnt="0"/>
      <dgm:spPr/>
    </dgm:pt>
    <dgm:pt modelId="{EAE9B1C0-E7F3-4808-AEEE-25E911B64345}" type="pres">
      <dgm:prSet presAssocID="{AB8EBB8F-73E4-4052-9B91-22AB558A03E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ard Room"/>
        </a:ext>
      </dgm:extLst>
    </dgm:pt>
    <dgm:pt modelId="{7DD7E9BC-DC50-4597-9318-40BEEDA19E7A}" type="pres">
      <dgm:prSet presAssocID="{AB8EBB8F-73E4-4052-9B91-22AB558A03E8}" presName="spaceRect" presStyleCnt="0"/>
      <dgm:spPr/>
    </dgm:pt>
    <dgm:pt modelId="{4658B34E-3D36-455C-88BE-EBFCBF0471F1}" type="pres">
      <dgm:prSet presAssocID="{AB8EBB8F-73E4-4052-9B91-22AB558A03E8}" presName="textRect" presStyleLbl="revTx" presStyleIdx="0" presStyleCnt="4">
        <dgm:presLayoutVars>
          <dgm:chMax val="1"/>
          <dgm:chPref val="1"/>
        </dgm:presLayoutVars>
      </dgm:prSet>
      <dgm:spPr/>
    </dgm:pt>
    <dgm:pt modelId="{6813C72C-56F6-488A-85D9-EC51A49381E3}" type="pres">
      <dgm:prSet presAssocID="{CB3831BC-7F2B-4274-BFDE-E0028C05C40D}" presName="sibTrans" presStyleCnt="0"/>
      <dgm:spPr/>
    </dgm:pt>
    <dgm:pt modelId="{67C0021C-CED1-43CB-9ED8-253189F92148}" type="pres">
      <dgm:prSet presAssocID="{F3217AF3-DAF5-4F1C-B5B6-462215E8EDCB}" presName="compNode" presStyleCnt="0"/>
      <dgm:spPr/>
    </dgm:pt>
    <dgm:pt modelId="{E1209B58-648B-40A9-9A20-10D1574BEE18}" type="pres">
      <dgm:prSet presAssocID="{F3217AF3-DAF5-4F1C-B5B6-462215E8EDC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6D624466-DF35-4D1D-B17E-F738E5D55D9E}" type="pres">
      <dgm:prSet presAssocID="{F3217AF3-DAF5-4F1C-B5B6-462215E8EDCB}" presName="spaceRect" presStyleCnt="0"/>
      <dgm:spPr/>
    </dgm:pt>
    <dgm:pt modelId="{6F553398-46B5-4937-B236-2FEBF2098FE5}" type="pres">
      <dgm:prSet presAssocID="{F3217AF3-DAF5-4F1C-B5B6-462215E8EDCB}" presName="textRect" presStyleLbl="revTx" presStyleIdx="1" presStyleCnt="4">
        <dgm:presLayoutVars>
          <dgm:chMax val="1"/>
          <dgm:chPref val="1"/>
        </dgm:presLayoutVars>
      </dgm:prSet>
      <dgm:spPr/>
    </dgm:pt>
    <dgm:pt modelId="{8D6A46B1-54EB-49C3-BBB9-F934E175D283}" type="pres">
      <dgm:prSet presAssocID="{A02B6444-EFAA-4B57-A261-39A6E6EA5D21}" presName="sibTrans" presStyleCnt="0"/>
      <dgm:spPr/>
    </dgm:pt>
    <dgm:pt modelId="{17130200-65A4-4D25-8F16-EFA3EC5C9513}" type="pres">
      <dgm:prSet presAssocID="{393B18DD-9FDE-4A52-AD2A-C6ECB63F59D0}" presName="compNode" presStyleCnt="0"/>
      <dgm:spPr/>
    </dgm:pt>
    <dgm:pt modelId="{B504F483-EC8B-43EE-A8BC-B31E61BEA662}" type="pres">
      <dgm:prSet presAssocID="{393B18DD-9FDE-4A52-AD2A-C6ECB63F59D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Hand"/>
        </a:ext>
      </dgm:extLst>
    </dgm:pt>
    <dgm:pt modelId="{D9CA6326-4C07-4507-9D52-32BD4AE5A020}" type="pres">
      <dgm:prSet presAssocID="{393B18DD-9FDE-4A52-AD2A-C6ECB63F59D0}" presName="spaceRect" presStyleCnt="0"/>
      <dgm:spPr/>
    </dgm:pt>
    <dgm:pt modelId="{8A3DDFAF-8DD2-4579-92E8-964CCD47A360}" type="pres">
      <dgm:prSet presAssocID="{393B18DD-9FDE-4A52-AD2A-C6ECB63F59D0}" presName="textRect" presStyleLbl="revTx" presStyleIdx="2" presStyleCnt="4">
        <dgm:presLayoutVars>
          <dgm:chMax val="1"/>
          <dgm:chPref val="1"/>
        </dgm:presLayoutVars>
      </dgm:prSet>
      <dgm:spPr/>
    </dgm:pt>
    <dgm:pt modelId="{EF79450B-D479-427B-A1C0-610DB6A0B401}" type="pres">
      <dgm:prSet presAssocID="{597BF950-9E96-4192-8AEE-CCD223147B70}" presName="sibTrans" presStyleCnt="0"/>
      <dgm:spPr/>
    </dgm:pt>
    <dgm:pt modelId="{EFBF0A7E-311E-4591-BB87-68168319C7C5}" type="pres">
      <dgm:prSet presAssocID="{4DE6F5F9-18FE-4B73-A6CC-CE49104B3992}" presName="compNode" presStyleCnt="0"/>
      <dgm:spPr/>
    </dgm:pt>
    <dgm:pt modelId="{53888DE4-5893-4D21-9A6B-AEA35705A8F5}" type="pres">
      <dgm:prSet presAssocID="{4DE6F5F9-18FE-4B73-A6CC-CE49104B399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ee"/>
        </a:ext>
      </dgm:extLst>
    </dgm:pt>
    <dgm:pt modelId="{B9A47C28-27F2-4759-B433-F145630FCB79}" type="pres">
      <dgm:prSet presAssocID="{4DE6F5F9-18FE-4B73-A6CC-CE49104B3992}" presName="spaceRect" presStyleCnt="0"/>
      <dgm:spPr/>
    </dgm:pt>
    <dgm:pt modelId="{AE52FEFD-D7FF-4F16-9EE8-7F2047EDB6A8}" type="pres">
      <dgm:prSet presAssocID="{4DE6F5F9-18FE-4B73-A6CC-CE49104B3992}" presName="textRect" presStyleLbl="revTx" presStyleIdx="3" presStyleCnt="4">
        <dgm:presLayoutVars>
          <dgm:chMax val="1"/>
          <dgm:chPref val="1"/>
        </dgm:presLayoutVars>
      </dgm:prSet>
      <dgm:spPr/>
    </dgm:pt>
  </dgm:ptLst>
  <dgm:cxnLst>
    <dgm:cxn modelId="{53544B19-C3DC-4B48-99EE-F0A6C97DFE54}" srcId="{0E655742-9558-435A-A743-8C6DD326ED14}" destId="{4DE6F5F9-18FE-4B73-A6CC-CE49104B3992}" srcOrd="3" destOrd="0" parTransId="{5185EE38-E572-44FC-AD8C-FB745A19C42B}" sibTransId="{46602047-3187-4E89-8847-1F89BEAB0CE8}"/>
    <dgm:cxn modelId="{B3281A3E-0E10-41FE-9EA2-269F2FE608A6}" srcId="{0E655742-9558-435A-A743-8C6DD326ED14}" destId="{AB8EBB8F-73E4-4052-9B91-22AB558A03E8}" srcOrd="0" destOrd="0" parTransId="{532BF29C-456F-4342-B350-D2D87E25126D}" sibTransId="{CB3831BC-7F2B-4274-BFDE-E0028C05C40D}"/>
    <dgm:cxn modelId="{FF425144-1F1A-44F7-8716-0307E78E35F1}" type="presOf" srcId="{AB8EBB8F-73E4-4052-9B91-22AB558A03E8}" destId="{4658B34E-3D36-455C-88BE-EBFCBF0471F1}" srcOrd="0" destOrd="0" presId="urn:microsoft.com/office/officeart/2018/2/layout/IconLabelList"/>
    <dgm:cxn modelId="{79F24F77-E246-4A51-8C81-BE6F3B77A5B6}" type="presOf" srcId="{0E655742-9558-435A-A743-8C6DD326ED14}" destId="{CDF893AC-65AE-4233-A4A5-DA126BDA51D5}" srcOrd="0" destOrd="0" presId="urn:microsoft.com/office/officeart/2018/2/layout/IconLabelList"/>
    <dgm:cxn modelId="{CC6BDF9D-1A39-4EC6-A2C7-55C2934A4917}" type="presOf" srcId="{F3217AF3-DAF5-4F1C-B5B6-462215E8EDCB}" destId="{6F553398-46B5-4937-B236-2FEBF2098FE5}" srcOrd="0" destOrd="0" presId="urn:microsoft.com/office/officeart/2018/2/layout/IconLabelList"/>
    <dgm:cxn modelId="{6DCCCEBA-A08D-46E8-AA01-C9AF69AA47E8}" type="presOf" srcId="{4DE6F5F9-18FE-4B73-A6CC-CE49104B3992}" destId="{AE52FEFD-D7FF-4F16-9EE8-7F2047EDB6A8}" srcOrd="0" destOrd="0" presId="urn:microsoft.com/office/officeart/2018/2/layout/IconLabelList"/>
    <dgm:cxn modelId="{66B524BD-79C7-419A-873B-2367740CF8F1}" srcId="{0E655742-9558-435A-A743-8C6DD326ED14}" destId="{F3217AF3-DAF5-4F1C-B5B6-462215E8EDCB}" srcOrd="1" destOrd="0" parTransId="{43EFC8D7-435B-4378-A10B-806C1148282B}" sibTransId="{A02B6444-EFAA-4B57-A261-39A6E6EA5D21}"/>
    <dgm:cxn modelId="{4F119FCF-AE9C-4F56-8D43-F00F004B45B9}" type="presOf" srcId="{393B18DD-9FDE-4A52-AD2A-C6ECB63F59D0}" destId="{8A3DDFAF-8DD2-4579-92E8-964CCD47A360}" srcOrd="0" destOrd="0" presId="urn:microsoft.com/office/officeart/2018/2/layout/IconLabelList"/>
    <dgm:cxn modelId="{478928F8-74D3-409F-9733-FFD100BAE8FB}" srcId="{0E655742-9558-435A-A743-8C6DD326ED14}" destId="{393B18DD-9FDE-4A52-AD2A-C6ECB63F59D0}" srcOrd="2" destOrd="0" parTransId="{771ECBC7-8550-4BFA-94B0-7D976D0625C9}" sibTransId="{597BF950-9E96-4192-8AEE-CCD223147B70}"/>
    <dgm:cxn modelId="{3828CB99-AD52-4E16-92A4-9FDEC70A6C3D}" type="presParOf" srcId="{CDF893AC-65AE-4233-A4A5-DA126BDA51D5}" destId="{1BAE5D5F-2423-46C6-945E-3410DA3C4AFC}" srcOrd="0" destOrd="0" presId="urn:microsoft.com/office/officeart/2018/2/layout/IconLabelList"/>
    <dgm:cxn modelId="{E568F4ED-4479-458A-B596-9DE7D81BED6C}" type="presParOf" srcId="{1BAE5D5F-2423-46C6-945E-3410DA3C4AFC}" destId="{EAE9B1C0-E7F3-4808-AEEE-25E911B64345}" srcOrd="0" destOrd="0" presId="urn:microsoft.com/office/officeart/2018/2/layout/IconLabelList"/>
    <dgm:cxn modelId="{E92E8B2F-D757-4952-80A1-F0B4D831DF84}" type="presParOf" srcId="{1BAE5D5F-2423-46C6-945E-3410DA3C4AFC}" destId="{7DD7E9BC-DC50-4597-9318-40BEEDA19E7A}" srcOrd="1" destOrd="0" presId="urn:microsoft.com/office/officeart/2018/2/layout/IconLabelList"/>
    <dgm:cxn modelId="{DC409F2E-866A-4396-B587-F27BB86C8358}" type="presParOf" srcId="{1BAE5D5F-2423-46C6-945E-3410DA3C4AFC}" destId="{4658B34E-3D36-455C-88BE-EBFCBF0471F1}" srcOrd="2" destOrd="0" presId="urn:microsoft.com/office/officeart/2018/2/layout/IconLabelList"/>
    <dgm:cxn modelId="{72A136FB-C794-4E06-993F-2D0576618CA2}" type="presParOf" srcId="{CDF893AC-65AE-4233-A4A5-DA126BDA51D5}" destId="{6813C72C-56F6-488A-85D9-EC51A49381E3}" srcOrd="1" destOrd="0" presId="urn:microsoft.com/office/officeart/2018/2/layout/IconLabelList"/>
    <dgm:cxn modelId="{F4244D3C-48FA-4F00-BB8A-58B7F180DAC8}" type="presParOf" srcId="{CDF893AC-65AE-4233-A4A5-DA126BDA51D5}" destId="{67C0021C-CED1-43CB-9ED8-253189F92148}" srcOrd="2" destOrd="0" presId="urn:microsoft.com/office/officeart/2018/2/layout/IconLabelList"/>
    <dgm:cxn modelId="{DB7373BB-D516-47CE-BB56-DDDE21820790}" type="presParOf" srcId="{67C0021C-CED1-43CB-9ED8-253189F92148}" destId="{E1209B58-648B-40A9-9A20-10D1574BEE18}" srcOrd="0" destOrd="0" presId="urn:microsoft.com/office/officeart/2018/2/layout/IconLabelList"/>
    <dgm:cxn modelId="{99F5AE82-03BE-4E77-A407-0468BF3DDA11}" type="presParOf" srcId="{67C0021C-CED1-43CB-9ED8-253189F92148}" destId="{6D624466-DF35-4D1D-B17E-F738E5D55D9E}" srcOrd="1" destOrd="0" presId="urn:microsoft.com/office/officeart/2018/2/layout/IconLabelList"/>
    <dgm:cxn modelId="{8CC09E90-26CC-48BC-9A80-45FC9787FC5B}" type="presParOf" srcId="{67C0021C-CED1-43CB-9ED8-253189F92148}" destId="{6F553398-46B5-4937-B236-2FEBF2098FE5}" srcOrd="2" destOrd="0" presId="urn:microsoft.com/office/officeart/2018/2/layout/IconLabelList"/>
    <dgm:cxn modelId="{BC9B1C26-EC2C-4E50-996F-C7AE3CF0D990}" type="presParOf" srcId="{CDF893AC-65AE-4233-A4A5-DA126BDA51D5}" destId="{8D6A46B1-54EB-49C3-BBB9-F934E175D283}" srcOrd="3" destOrd="0" presId="urn:microsoft.com/office/officeart/2018/2/layout/IconLabelList"/>
    <dgm:cxn modelId="{247279B9-267E-4FFA-8664-24B96B0744E4}" type="presParOf" srcId="{CDF893AC-65AE-4233-A4A5-DA126BDA51D5}" destId="{17130200-65A4-4D25-8F16-EFA3EC5C9513}" srcOrd="4" destOrd="0" presId="urn:microsoft.com/office/officeart/2018/2/layout/IconLabelList"/>
    <dgm:cxn modelId="{C9122B75-CF88-4F91-99C1-75DFFB24EFF4}" type="presParOf" srcId="{17130200-65A4-4D25-8F16-EFA3EC5C9513}" destId="{B504F483-EC8B-43EE-A8BC-B31E61BEA662}" srcOrd="0" destOrd="0" presId="urn:microsoft.com/office/officeart/2018/2/layout/IconLabelList"/>
    <dgm:cxn modelId="{75F2D62D-9DCB-440A-BBA0-24B4FF3663C3}" type="presParOf" srcId="{17130200-65A4-4D25-8F16-EFA3EC5C9513}" destId="{D9CA6326-4C07-4507-9D52-32BD4AE5A020}" srcOrd="1" destOrd="0" presId="urn:microsoft.com/office/officeart/2018/2/layout/IconLabelList"/>
    <dgm:cxn modelId="{FCDB0107-6730-4E9C-A7DA-983756DCC716}" type="presParOf" srcId="{17130200-65A4-4D25-8F16-EFA3EC5C9513}" destId="{8A3DDFAF-8DD2-4579-92E8-964CCD47A360}" srcOrd="2" destOrd="0" presId="urn:microsoft.com/office/officeart/2018/2/layout/IconLabelList"/>
    <dgm:cxn modelId="{64156F73-129A-43F3-9148-AE3EC5530864}" type="presParOf" srcId="{CDF893AC-65AE-4233-A4A5-DA126BDA51D5}" destId="{EF79450B-D479-427B-A1C0-610DB6A0B401}" srcOrd="5" destOrd="0" presId="urn:microsoft.com/office/officeart/2018/2/layout/IconLabelList"/>
    <dgm:cxn modelId="{E7F07C0B-A178-479A-99BC-EAA0A7FE4A1D}" type="presParOf" srcId="{CDF893AC-65AE-4233-A4A5-DA126BDA51D5}" destId="{EFBF0A7E-311E-4591-BB87-68168319C7C5}" srcOrd="6" destOrd="0" presId="urn:microsoft.com/office/officeart/2018/2/layout/IconLabelList"/>
    <dgm:cxn modelId="{B5AF702B-45B7-46BA-A065-BA1D2D785946}" type="presParOf" srcId="{EFBF0A7E-311E-4591-BB87-68168319C7C5}" destId="{53888DE4-5893-4D21-9A6B-AEA35705A8F5}" srcOrd="0" destOrd="0" presId="urn:microsoft.com/office/officeart/2018/2/layout/IconLabelList"/>
    <dgm:cxn modelId="{5EA34600-E622-45AB-AC29-3AEFAD4F88A8}" type="presParOf" srcId="{EFBF0A7E-311E-4591-BB87-68168319C7C5}" destId="{B9A47C28-27F2-4759-B433-F145630FCB79}" srcOrd="1" destOrd="0" presId="urn:microsoft.com/office/officeart/2018/2/layout/IconLabelList"/>
    <dgm:cxn modelId="{47C67701-B9B9-4EC9-BB9D-B7168E13B334}" type="presParOf" srcId="{EFBF0A7E-311E-4591-BB87-68168319C7C5}" destId="{AE52FEFD-D7FF-4F16-9EE8-7F2047EDB6A8}"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DDE8E4-2A80-422A-A3E2-17DD91A0DAE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819C70D-9184-42A2-A939-D12FF8EB9B35}">
      <dgm:prSet/>
      <dgm:spPr/>
      <dgm:t>
        <a:bodyPr/>
        <a:lstStyle/>
        <a:p>
          <a:pPr>
            <a:lnSpc>
              <a:spcPct val="100000"/>
            </a:lnSpc>
            <a:defRPr cap="all"/>
          </a:pPr>
          <a:r>
            <a:rPr lang="en-US" dirty="0"/>
            <a:t>Graduate school allows you to work with researchers who are top in their field and have publishing and teaching experience.</a:t>
          </a:r>
        </a:p>
      </dgm:t>
    </dgm:pt>
    <dgm:pt modelId="{3CB7FD20-C31D-437D-A8EC-CFDBC66BED89}" type="parTrans" cxnId="{97B9BB1A-BED1-416D-97E9-B1A6483B78D6}">
      <dgm:prSet/>
      <dgm:spPr/>
      <dgm:t>
        <a:bodyPr/>
        <a:lstStyle/>
        <a:p>
          <a:endParaRPr lang="en-US"/>
        </a:p>
      </dgm:t>
    </dgm:pt>
    <dgm:pt modelId="{8C7B75CF-AF3C-45E6-A2C9-57B935A25273}" type="sibTrans" cxnId="{97B9BB1A-BED1-416D-97E9-B1A6483B78D6}">
      <dgm:prSet/>
      <dgm:spPr/>
      <dgm:t>
        <a:bodyPr/>
        <a:lstStyle/>
        <a:p>
          <a:endParaRPr lang="en-US"/>
        </a:p>
      </dgm:t>
    </dgm:pt>
    <dgm:pt modelId="{45224756-3B27-4759-AB8F-C5DA2848AB28}">
      <dgm:prSet/>
      <dgm:spPr/>
      <dgm:t>
        <a:bodyPr/>
        <a:lstStyle/>
        <a:p>
          <a:pPr>
            <a:lnSpc>
              <a:spcPct val="100000"/>
            </a:lnSpc>
            <a:defRPr cap="all"/>
          </a:pPr>
          <a:r>
            <a:rPr lang="en-US"/>
            <a:t>You learn from those who have worked in the field and can let you know what to expect in interviews and what the field is genuinely like (about 50% of Ph.D. students drop out before completion because it is not what they want to do. That is a lot of work for not fully knowing the job). </a:t>
          </a:r>
        </a:p>
      </dgm:t>
    </dgm:pt>
    <dgm:pt modelId="{72345DD6-CC98-4DD1-9E05-069EAF8507E1}" type="parTrans" cxnId="{3CD911B5-8E69-4C98-800A-FBCD747B7314}">
      <dgm:prSet/>
      <dgm:spPr/>
      <dgm:t>
        <a:bodyPr/>
        <a:lstStyle/>
        <a:p>
          <a:endParaRPr lang="en-US"/>
        </a:p>
      </dgm:t>
    </dgm:pt>
    <dgm:pt modelId="{DA18B64B-C5C0-49DD-AADA-6C6397F3F092}" type="sibTrans" cxnId="{3CD911B5-8E69-4C98-800A-FBCD747B7314}">
      <dgm:prSet/>
      <dgm:spPr/>
      <dgm:t>
        <a:bodyPr/>
        <a:lstStyle/>
        <a:p>
          <a:endParaRPr lang="en-US"/>
        </a:p>
      </dgm:t>
    </dgm:pt>
    <dgm:pt modelId="{99E9F2AE-18C8-45FC-A379-0CA02FF977AD}">
      <dgm:prSet/>
      <dgm:spPr/>
      <dgm:t>
        <a:bodyPr/>
        <a:lstStyle/>
        <a:p>
          <a:pPr>
            <a:lnSpc>
              <a:spcPct val="100000"/>
            </a:lnSpc>
            <a:defRPr cap="all"/>
          </a:pPr>
          <a:r>
            <a:rPr lang="en-US" dirty="0"/>
            <a:t>The opportunity for internships as part of your education to give you work experience while you are still early in your career. </a:t>
          </a:r>
        </a:p>
        <a:p>
          <a:pPr>
            <a:lnSpc>
              <a:spcPct val="100000"/>
            </a:lnSpc>
            <a:defRPr cap="all"/>
          </a:pPr>
          <a:r>
            <a:rPr lang="en-US" b="0" i="0" dirty="0"/>
            <a:t>Over 80% of college students complete internships before graduation, giving them valuable employment experience before entering the job market.</a:t>
          </a:r>
          <a:endParaRPr lang="en-US" dirty="0"/>
        </a:p>
      </dgm:t>
    </dgm:pt>
    <dgm:pt modelId="{ADDCD188-3764-4DFF-B3C2-EC0DE9A52780}" type="parTrans" cxnId="{2DA4CE47-715F-486B-B155-376C35496D1E}">
      <dgm:prSet/>
      <dgm:spPr/>
      <dgm:t>
        <a:bodyPr/>
        <a:lstStyle/>
        <a:p>
          <a:endParaRPr lang="en-US"/>
        </a:p>
      </dgm:t>
    </dgm:pt>
    <dgm:pt modelId="{3739EE20-A943-41E6-A44F-E00547D1C5CC}" type="sibTrans" cxnId="{2DA4CE47-715F-486B-B155-376C35496D1E}">
      <dgm:prSet/>
      <dgm:spPr/>
      <dgm:t>
        <a:bodyPr/>
        <a:lstStyle/>
        <a:p>
          <a:endParaRPr lang="en-US"/>
        </a:p>
      </dgm:t>
    </dgm:pt>
    <dgm:pt modelId="{2A5D745F-F9EE-4C13-B5DB-90EAFC64ABAC}" type="pres">
      <dgm:prSet presAssocID="{35DDE8E4-2A80-422A-A3E2-17DD91A0DAEA}" presName="root" presStyleCnt="0">
        <dgm:presLayoutVars>
          <dgm:dir/>
          <dgm:resizeHandles val="exact"/>
        </dgm:presLayoutVars>
      </dgm:prSet>
      <dgm:spPr/>
    </dgm:pt>
    <dgm:pt modelId="{AD5EF8A7-8D54-4551-BA46-045B487B7A78}" type="pres">
      <dgm:prSet presAssocID="{5819C70D-9184-42A2-A939-D12FF8EB9B35}" presName="compNode" presStyleCnt="0"/>
      <dgm:spPr/>
    </dgm:pt>
    <dgm:pt modelId="{1AF43A86-4AC2-466E-916B-B2258DFACCA1}" type="pres">
      <dgm:prSet presAssocID="{5819C70D-9184-42A2-A939-D12FF8EB9B35}" presName="iconBgRect" presStyleLbl="bgShp" presStyleIdx="0" presStyleCnt="3"/>
      <dgm:spPr/>
    </dgm:pt>
    <dgm:pt modelId="{23CB9296-9393-4182-A2E9-38DB2AE4F03B}" type="pres">
      <dgm:prSet presAssocID="{5819C70D-9184-42A2-A939-D12FF8EB9B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EBBC5513-8471-4C12-97E8-6469CB41A853}" type="pres">
      <dgm:prSet presAssocID="{5819C70D-9184-42A2-A939-D12FF8EB9B35}" presName="spaceRect" presStyleCnt="0"/>
      <dgm:spPr/>
    </dgm:pt>
    <dgm:pt modelId="{9DA8A9F5-513D-4AD5-B3C3-DADDCBC89051}" type="pres">
      <dgm:prSet presAssocID="{5819C70D-9184-42A2-A939-D12FF8EB9B35}" presName="textRect" presStyleLbl="revTx" presStyleIdx="0" presStyleCnt="3">
        <dgm:presLayoutVars>
          <dgm:chMax val="1"/>
          <dgm:chPref val="1"/>
        </dgm:presLayoutVars>
      </dgm:prSet>
      <dgm:spPr/>
    </dgm:pt>
    <dgm:pt modelId="{7ED4B5A4-85D5-425C-B10B-ED1530998A39}" type="pres">
      <dgm:prSet presAssocID="{8C7B75CF-AF3C-45E6-A2C9-57B935A25273}" presName="sibTrans" presStyleCnt="0"/>
      <dgm:spPr/>
    </dgm:pt>
    <dgm:pt modelId="{64895DD3-3248-414A-973A-D99FF2BD6B4E}" type="pres">
      <dgm:prSet presAssocID="{45224756-3B27-4759-AB8F-C5DA2848AB28}" presName="compNode" presStyleCnt="0"/>
      <dgm:spPr/>
    </dgm:pt>
    <dgm:pt modelId="{7AEEE27B-D80C-4D58-8CFC-DC32030D963F}" type="pres">
      <dgm:prSet presAssocID="{45224756-3B27-4759-AB8F-C5DA2848AB28}" presName="iconBgRect" presStyleLbl="bgShp" presStyleIdx="1" presStyleCnt="3"/>
      <dgm:spPr/>
    </dgm:pt>
    <dgm:pt modelId="{108D85A6-06EF-4437-941A-78F155C49791}" type="pres">
      <dgm:prSet presAssocID="{45224756-3B27-4759-AB8F-C5DA2848AB2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ard Room"/>
        </a:ext>
      </dgm:extLst>
    </dgm:pt>
    <dgm:pt modelId="{2381CC1F-34F3-4089-92D1-70F56C5322B6}" type="pres">
      <dgm:prSet presAssocID="{45224756-3B27-4759-AB8F-C5DA2848AB28}" presName="spaceRect" presStyleCnt="0"/>
      <dgm:spPr/>
    </dgm:pt>
    <dgm:pt modelId="{BE40DA6A-4F7E-4882-8766-112541089585}" type="pres">
      <dgm:prSet presAssocID="{45224756-3B27-4759-AB8F-C5DA2848AB28}" presName="textRect" presStyleLbl="revTx" presStyleIdx="1" presStyleCnt="3">
        <dgm:presLayoutVars>
          <dgm:chMax val="1"/>
          <dgm:chPref val="1"/>
        </dgm:presLayoutVars>
      </dgm:prSet>
      <dgm:spPr/>
    </dgm:pt>
    <dgm:pt modelId="{0DA62346-4ECD-49C3-A95C-5005DA4D47CD}" type="pres">
      <dgm:prSet presAssocID="{DA18B64B-C5C0-49DD-AADA-6C6397F3F092}" presName="sibTrans" presStyleCnt="0"/>
      <dgm:spPr/>
    </dgm:pt>
    <dgm:pt modelId="{01B4892C-1B88-478E-9730-7537792972C5}" type="pres">
      <dgm:prSet presAssocID="{99E9F2AE-18C8-45FC-A379-0CA02FF977AD}" presName="compNode" presStyleCnt="0"/>
      <dgm:spPr/>
    </dgm:pt>
    <dgm:pt modelId="{861689E8-CB00-4345-9A48-529C03729978}" type="pres">
      <dgm:prSet presAssocID="{99E9F2AE-18C8-45FC-A379-0CA02FF977AD}" presName="iconBgRect" presStyleLbl="bgShp" presStyleIdx="2" presStyleCnt="3"/>
      <dgm:spPr/>
    </dgm:pt>
    <dgm:pt modelId="{47F3E193-15EC-4450-B94B-C5C82E9AC045}" type="pres">
      <dgm:prSet presAssocID="{99E9F2AE-18C8-45FC-A379-0CA02FF977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efcase"/>
        </a:ext>
      </dgm:extLst>
    </dgm:pt>
    <dgm:pt modelId="{1A7E3D0A-131B-4133-9AC4-BF822821605F}" type="pres">
      <dgm:prSet presAssocID="{99E9F2AE-18C8-45FC-A379-0CA02FF977AD}" presName="spaceRect" presStyleCnt="0"/>
      <dgm:spPr/>
    </dgm:pt>
    <dgm:pt modelId="{9F1C55C7-FC97-4992-8B04-BE8F240D7D81}" type="pres">
      <dgm:prSet presAssocID="{99E9F2AE-18C8-45FC-A379-0CA02FF977AD}" presName="textRect" presStyleLbl="revTx" presStyleIdx="2" presStyleCnt="3">
        <dgm:presLayoutVars>
          <dgm:chMax val="1"/>
          <dgm:chPref val="1"/>
        </dgm:presLayoutVars>
      </dgm:prSet>
      <dgm:spPr/>
    </dgm:pt>
  </dgm:ptLst>
  <dgm:cxnLst>
    <dgm:cxn modelId="{393E6A04-442D-440B-86FC-9557D28C716B}" type="presOf" srcId="{5819C70D-9184-42A2-A939-D12FF8EB9B35}" destId="{9DA8A9F5-513D-4AD5-B3C3-DADDCBC89051}" srcOrd="0" destOrd="0" presId="urn:microsoft.com/office/officeart/2018/5/layout/IconCircleLabelList"/>
    <dgm:cxn modelId="{97B9BB1A-BED1-416D-97E9-B1A6483B78D6}" srcId="{35DDE8E4-2A80-422A-A3E2-17DD91A0DAEA}" destId="{5819C70D-9184-42A2-A939-D12FF8EB9B35}" srcOrd="0" destOrd="0" parTransId="{3CB7FD20-C31D-437D-A8EC-CFDBC66BED89}" sibTransId="{8C7B75CF-AF3C-45E6-A2C9-57B935A25273}"/>
    <dgm:cxn modelId="{99F8C93C-D0D2-490B-9516-26B0AE4A8E00}" type="presOf" srcId="{99E9F2AE-18C8-45FC-A379-0CA02FF977AD}" destId="{9F1C55C7-FC97-4992-8B04-BE8F240D7D81}" srcOrd="0" destOrd="0" presId="urn:microsoft.com/office/officeart/2018/5/layout/IconCircleLabelList"/>
    <dgm:cxn modelId="{2DA4CE47-715F-486B-B155-376C35496D1E}" srcId="{35DDE8E4-2A80-422A-A3E2-17DD91A0DAEA}" destId="{99E9F2AE-18C8-45FC-A379-0CA02FF977AD}" srcOrd="2" destOrd="0" parTransId="{ADDCD188-3764-4DFF-B3C2-EC0DE9A52780}" sibTransId="{3739EE20-A943-41E6-A44F-E00547D1C5CC}"/>
    <dgm:cxn modelId="{5FF528AE-9BAC-4E17-956A-A346273BE875}" type="presOf" srcId="{35DDE8E4-2A80-422A-A3E2-17DD91A0DAEA}" destId="{2A5D745F-F9EE-4C13-B5DB-90EAFC64ABAC}" srcOrd="0" destOrd="0" presId="urn:microsoft.com/office/officeart/2018/5/layout/IconCircleLabelList"/>
    <dgm:cxn modelId="{3CD911B5-8E69-4C98-800A-FBCD747B7314}" srcId="{35DDE8E4-2A80-422A-A3E2-17DD91A0DAEA}" destId="{45224756-3B27-4759-AB8F-C5DA2848AB28}" srcOrd="1" destOrd="0" parTransId="{72345DD6-CC98-4DD1-9E05-069EAF8507E1}" sibTransId="{DA18B64B-C5C0-49DD-AADA-6C6397F3F092}"/>
    <dgm:cxn modelId="{EC4664F2-81FB-4780-B852-53D8966CCC78}" type="presOf" srcId="{45224756-3B27-4759-AB8F-C5DA2848AB28}" destId="{BE40DA6A-4F7E-4882-8766-112541089585}" srcOrd="0" destOrd="0" presId="urn:microsoft.com/office/officeart/2018/5/layout/IconCircleLabelList"/>
    <dgm:cxn modelId="{81B19370-B0C9-4646-BABA-3BB8EE812459}" type="presParOf" srcId="{2A5D745F-F9EE-4C13-B5DB-90EAFC64ABAC}" destId="{AD5EF8A7-8D54-4551-BA46-045B487B7A78}" srcOrd="0" destOrd="0" presId="urn:microsoft.com/office/officeart/2018/5/layout/IconCircleLabelList"/>
    <dgm:cxn modelId="{33A09AD0-EC88-4A70-967A-7B2E8F6EDB0A}" type="presParOf" srcId="{AD5EF8A7-8D54-4551-BA46-045B487B7A78}" destId="{1AF43A86-4AC2-466E-916B-B2258DFACCA1}" srcOrd="0" destOrd="0" presId="urn:microsoft.com/office/officeart/2018/5/layout/IconCircleLabelList"/>
    <dgm:cxn modelId="{0ABF7E7B-69B4-4CFE-9D14-2370A6B7AC8F}" type="presParOf" srcId="{AD5EF8A7-8D54-4551-BA46-045B487B7A78}" destId="{23CB9296-9393-4182-A2E9-38DB2AE4F03B}" srcOrd="1" destOrd="0" presId="urn:microsoft.com/office/officeart/2018/5/layout/IconCircleLabelList"/>
    <dgm:cxn modelId="{17D24DD5-F54B-45F9-832B-388DDBD6FE84}" type="presParOf" srcId="{AD5EF8A7-8D54-4551-BA46-045B487B7A78}" destId="{EBBC5513-8471-4C12-97E8-6469CB41A853}" srcOrd="2" destOrd="0" presId="urn:microsoft.com/office/officeart/2018/5/layout/IconCircleLabelList"/>
    <dgm:cxn modelId="{20D141D6-1522-46F5-9EA7-A9C908E24B8F}" type="presParOf" srcId="{AD5EF8A7-8D54-4551-BA46-045B487B7A78}" destId="{9DA8A9F5-513D-4AD5-B3C3-DADDCBC89051}" srcOrd="3" destOrd="0" presId="urn:microsoft.com/office/officeart/2018/5/layout/IconCircleLabelList"/>
    <dgm:cxn modelId="{087CA209-B97A-42F2-8695-4D62666A5665}" type="presParOf" srcId="{2A5D745F-F9EE-4C13-B5DB-90EAFC64ABAC}" destId="{7ED4B5A4-85D5-425C-B10B-ED1530998A39}" srcOrd="1" destOrd="0" presId="urn:microsoft.com/office/officeart/2018/5/layout/IconCircleLabelList"/>
    <dgm:cxn modelId="{21378BD9-424F-404D-8FC5-F9318E5254A8}" type="presParOf" srcId="{2A5D745F-F9EE-4C13-B5DB-90EAFC64ABAC}" destId="{64895DD3-3248-414A-973A-D99FF2BD6B4E}" srcOrd="2" destOrd="0" presId="urn:microsoft.com/office/officeart/2018/5/layout/IconCircleLabelList"/>
    <dgm:cxn modelId="{CCD494D9-54B6-4EA8-9C26-74F2141DB3B4}" type="presParOf" srcId="{64895DD3-3248-414A-973A-D99FF2BD6B4E}" destId="{7AEEE27B-D80C-4D58-8CFC-DC32030D963F}" srcOrd="0" destOrd="0" presId="urn:microsoft.com/office/officeart/2018/5/layout/IconCircleLabelList"/>
    <dgm:cxn modelId="{EE3ED9F4-5732-409C-9E9C-F826456EF4F3}" type="presParOf" srcId="{64895DD3-3248-414A-973A-D99FF2BD6B4E}" destId="{108D85A6-06EF-4437-941A-78F155C49791}" srcOrd="1" destOrd="0" presId="urn:microsoft.com/office/officeart/2018/5/layout/IconCircleLabelList"/>
    <dgm:cxn modelId="{279E4478-2FFE-4FFC-B7DB-F733459E6550}" type="presParOf" srcId="{64895DD3-3248-414A-973A-D99FF2BD6B4E}" destId="{2381CC1F-34F3-4089-92D1-70F56C5322B6}" srcOrd="2" destOrd="0" presId="urn:microsoft.com/office/officeart/2018/5/layout/IconCircleLabelList"/>
    <dgm:cxn modelId="{36CFDA6D-3D62-40E0-BC57-C6637F32F626}" type="presParOf" srcId="{64895DD3-3248-414A-973A-D99FF2BD6B4E}" destId="{BE40DA6A-4F7E-4882-8766-112541089585}" srcOrd="3" destOrd="0" presId="urn:microsoft.com/office/officeart/2018/5/layout/IconCircleLabelList"/>
    <dgm:cxn modelId="{FEBB8C7E-1CF0-4845-A3AA-D41E941F7E44}" type="presParOf" srcId="{2A5D745F-F9EE-4C13-B5DB-90EAFC64ABAC}" destId="{0DA62346-4ECD-49C3-A95C-5005DA4D47CD}" srcOrd="3" destOrd="0" presId="urn:microsoft.com/office/officeart/2018/5/layout/IconCircleLabelList"/>
    <dgm:cxn modelId="{D6925CD2-D6A7-46D7-AFCA-FA5CFF6EE2E3}" type="presParOf" srcId="{2A5D745F-F9EE-4C13-B5DB-90EAFC64ABAC}" destId="{01B4892C-1B88-478E-9730-7537792972C5}" srcOrd="4" destOrd="0" presId="urn:microsoft.com/office/officeart/2018/5/layout/IconCircleLabelList"/>
    <dgm:cxn modelId="{78B28F09-510B-4053-9A11-DC5992C8A3D7}" type="presParOf" srcId="{01B4892C-1B88-478E-9730-7537792972C5}" destId="{861689E8-CB00-4345-9A48-529C03729978}" srcOrd="0" destOrd="0" presId="urn:microsoft.com/office/officeart/2018/5/layout/IconCircleLabelList"/>
    <dgm:cxn modelId="{5FC3B5C3-6BE5-4041-AC15-E11C66A7DA6C}" type="presParOf" srcId="{01B4892C-1B88-478E-9730-7537792972C5}" destId="{47F3E193-15EC-4450-B94B-C5C82E9AC045}" srcOrd="1" destOrd="0" presId="urn:microsoft.com/office/officeart/2018/5/layout/IconCircleLabelList"/>
    <dgm:cxn modelId="{E10D3FDE-5B27-4989-A429-D175EED56F1F}" type="presParOf" srcId="{01B4892C-1B88-478E-9730-7537792972C5}" destId="{1A7E3D0A-131B-4133-9AC4-BF822821605F}" srcOrd="2" destOrd="0" presId="urn:microsoft.com/office/officeart/2018/5/layout/IconCircleLabelList"/>
    <dgm:cxn modelId="{DDA422D0-3456-478F-889B-3E7B518228E5}" type="presParOf" srcId="{01B4892C-1B88-478E-9730-7537792972C5}" destId="{9F1C55C7-FC97-4992-8B04-BE8F240D7D8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D13081-1E05-4E53-A495-8E4FE66E809D}"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EA2C9445-8AC7-4FE3-883A-7D47003E6C69}">
      <dgm:prSet/>
      <dgm:spPr/>
      <dgm:t>
        <a:bodyPr/>
        <a:lstStyle/>
        <a:p>
          <a:r>
            <a:rPr lang="en-US"/>
            <a:t>Student Success Counselors</a:t>
          </a:r>
        </a:p>
      </dgm:t>
    </dgm:pt>
    <dgm:pt modelId="{E08199C6-48EC-4B8B-A003-B4533DBF7F72}" type="parTrans" cxnId="{B2A1D4CD-E6E9-416D-8331-C9B34674446B}">
      <dgm:prSet/>
      <dgm:spPr/>
      <dgm:t>
        <a:bodyPr/>
        <a:lstStyle/>
        <a:p>
          <a:endParaRPr lang="en-US"/>
        </a:p>
      </dgm:t>
    </dgm:pt>
    <dgm:pt modelId="{67BB5664-6F46-4B22-9429-D8A7188E677B}" type="sibTrans" cxnId="{B2A1D4CD-E6E9-416D-8331-C9B34674446B}">
      <dgm:prSet/>
      <dgm:spPr/>
      <dgm:t>
        <a:bodyPr/>
        <a:lstStyle/>
        <a:p>
          <a:endParaRPr lang="en-US"/>
        </a:p>
      </dgm:t>
    </dgm:pt>
    <dgm:pt modelId="{80E30EDB-F4A1-4465-B952-E2255285C8F6}">
      <dgm:prSet/>
      <dgm:spPr/>
      <dgm:t>
        <a:bodyPr/>
        <a:lstStyle/>
        <a:p>
          <a:r>
            <a:rPr lang="en-US"/>
            <a:t>University Tutoring Services</a:t>
          </a:r>
        </a:p>
      </dgm:t>
    </dgm:pt>
    <dgm:pt modelId="{65382B3E-A667-4076-96BA-C9DEE8587105}" type="parTrans" cxnId="{9F5EC219-0E43-4850-BA9E-A630D5D8149C}">
      <dgm:prSet/>
      <dgm:spPr/>
      <dgm:t>
        <a:bodyPr/>
        <a:lstStyle/>
        <a:p>
          <a:endParaRPr lang="en-US"/>
        </a:p>
      </dgm:t>
    </dgm:pt>
    <dgm:pt modelId="{E52730B4-3701-4560-A953-3141D8B2E0D1}" type="sibTrans" cxnId="{9F5EC219-0E43-4850-BA9E-A630D5D8149C}">
      <dgm:prSet/>
      <dgm:spPr/>
      <dgm:t>
        <a:bodyPr/>
        <a:lstStyle/>
        <a:p>
          <a:endParaRPr lang="en-US"/>
        </a:p>
      </dgm:t>
    </dgm:pt>
    <dgm:pt modelId="{8674B394-713B-445F-A32A-74F526918C74}">
      <dgm:prSet/>
      <dgm:spPr/>
      <dgm:t>
        <a:bodyPr/>
        <a:lstStyle/>
        <a:p>
          <a:r>
            <a:rPr lang="en-US"/>
            <a:t>University Health Services</a:t>
          </a:r>
        </a:p>
      </dgm:t>
    </dgm:pt>
    <dgm:pt modelId="{1A868411-1C01-4C7A-B056-0F718480CE50}" type="parTrans" cxnId="{2292B4FE-8526-4D96-B868-50417183F7C6}">
      <dgm:prSet/>
      <dgm:spPr/>
      <dgm:t>
        <a:bodyPr/>
        <a:lstStyle/>
        <a:p>
          <a:endParaRPr lang="en-US"/>
        </a:p>
      </dgm:t>
    </dgm:pt>
    <dgm:pt modelId="{E3710CFB-6FAE-4148-A8FE-1D840E0BF554}" type="sibTrans" cxnId="{2292B4FE-8526-4D96-B868-50417183F7C6}">
      <dgm:prSet/>
      <dgm:spPr/>
      <dgm:t>
        <a:bodyPr/>
        <a:lstStyle/>
        <a:p>
          <a:endParaRPr lang="en-US"/>
        </a:p>
      </dgm:t>
    </dgm:pt>
    <dgm:pt modelId="{182484A8-E1CD-4010-968F-4163EF265BAE}">
      <dgm:prSet/>
      <dgm:spPr/>
      <dgm:t>
        <a:bodyPr/>
        <a:lstStyle/>
        <a:p>
          <a:r>
            <a:rPr lang="en-US"/>
            <a:t>Adjunct Professors (Professional Experience)</a:t>
          </a:r>
        </a:p>
      </dgm:t>
    </dgm:pt>
    <dgm:pt modelId="{E9FE01A4-D132-441E-94F6-0BAAFEA62AA3}" type="parTrans" cxnId="{043C93B2-DE42-4E58-8AB4-6F2ABAF3553E}">
      <dgm:prSet/>
      <dgm:spPr/>
      <dgm:t>
        <a:bodyPr/>
        <a:lstStyle/>
        <a:p>
          <a:endParaRPr lang="en-US"/>
        </a:p>
      </dgm:t>
    </dgm:pt>
    <dgm:pt modelId="{E61AFA70-2081-4026-AF7F-EFADE0D0A816}" type="sibTrans" cxnId="{043C93B2-DE42-4E58-8AB4-6F2ABAF3553E}">
      <dgm:prSet/>
      <dgm:spPr/>
      <dgm:t>
        <a:bodyPr/>
        <a:lstStyle/>
        <a:p>
          <a:endParaRPr lang="en-US"/>
        </a:p>
      </dgm:t>
    </dgm:pt>
    <dgm:pt modelId="{CEB107FB-3F03-464F-9966-81D7D8F03A3D}">
      <dgm:prSet/>
      <dgm:spPr/>
      <dgm:t>
        <a:bodyPr/>
        <a:lstStyle/>
        <a:p>
          <a:r>
            <a:rPr lang="en-US"/>
            <a:t>Full Time Professors (Academics)</a:t>
          </a:r>
        </a:p>
      </dgm:t>
    </dgm:pt>
    <dgm:pt modelId="{A45D7193-2B4F-464D-96E7-5F621FBA9ABF}" type="parTrans" cxnId="{08C5EFFD-39B1-4DA7-B738-8F64DDC798CD}">
      <dgm:prSet/>
      <dgm:spPr/>
      <dgm:t>
        <a:bodyPr/>
        <a:lstStyle/>
        <a:p>
          <a:endParaRPr lang="en-US"/>
        </a:p>
      </dgm:t>
    </dgm:pt>
    <dgm:pt modelId="{206AECCB-C0F7-42B1-A836-B4305B9F7ABA}" type="sibTrans" cxnId="{08C5EFFD-39B1-4DA7-B738-8F64DDC798CD}">
      <dgm:prSet/>
      <dgm:spPr/>
      <dgm:t>
        <a:bodyPr/>
        <a:lstStyle/>
        <a:p>
          <a:endParaRPr lang="en-US"/>
        </a:p>
      </dgm:t>
    </dgm:pt>
    <dgm:pt modelId="{4C92A045-913D-402D-8B60-3293DB96401C}">
      <dgm:prSet/>
      <dgm:spPr/>
      <dgm:t>
        <a:bodyPr/>
        <a:lstStyle/>
        <a:p>
          <a:r>
            <a:rPr lang="en-US" dirty="0"/>
            <a:t>Career Resources</a:t>
          </a:r>
        </a:p>
      </dgm:t>
    </dgm:pt>
    <dgm:pt modelId="{EC948045-BC37-4727-99E0-71C3EF1A7746}" type="parTrans" cxnId="{B982760C-6E28-46B8-B02B-3DADDD9BD8FE}">
      <dgm:prSet/>
      <dgm:spPr/>
      <dgm:t>
        <a:bodyPr/>
        <a:lstStyle/>
        <a:p>
          <a:endParaRPr lang="en-US"/>
        </a:p>
      </dgm:t>
    </dgm:pt>
    <dgm:pt modelId="{CF14F71D-FCC5-4106-BD05-BB7DB8DE05E9}" type="sibTrans" cxnId="{B982760C-6E28-46B8-B02B-3DADDD9BD8FE}">
      <dgm:prSet/>
      <dgm:spPr/>
      <dgm:t>
        <a:bodyPr/>
        <a:lstStyle/>
        <a:p>
          <a:endParaRPr lang="en-US"/>
        </a:p>
      </dgm:t>
    </dgm:pt>
    <dgm:pt modelId="{658267E3-C1C5-4BE8-BA43-1416CAA700B9}" type="pres">
      <dgm:prSet presAssocID="{B2D13081-1E05-4E53-A495-8E4FE66E809D}" presName="Name0" presStyleCnt="0">
        <dgm:presLayoutVars>
          <dgm:dir/>
          <dgm:resizeHandles val="exact"/>
        </dgm:presLayoutVars>
      </dgm:prSet>
      <dgm:spPr/>
    </dgm:pt>
    <dgm:pt modelId="{6F0248B5-87C8-4A58-B4E5-AEA04510BC3E}" type="pres">
      <dgm:prSet presAssocID="{EA2C9445-8AC7-4FE3-883A-7D47003E6C69}" presName="node" presStyleLbl="node1" presStyleIdx="0" presStyleCnt="6">
        <dgm:presLayoutVars>
          <dgm:bulletEnabled val="1"/>
        </dgm:presLayoutVars>
      </dgm:prSet>
      <dgm:spPr/>
    </dgm:pt>
    <dgm:pt modelId="{9FC759AA-1B57-4BD6-B38F-3AA052C226B5}" type="pres">
      <dgm:prSet presAssocID="{67BB5664-6F46-4B22-9429-D8A7188E677B}" presName="sibTrans" presStyleLbl="sibTrans1D1" presStyleIdx="0" presStyleCnt="5"/>
      <dgm:spPr/>
    </dgm:pt>
    <dgm:pt modelId="{E04C51AB-147D-4E2E-9BB1-9CD9FC3182E1}" type="pres">
      <dgm:prSet presAssocID="{67BB5664-6F46-4B22-9429-D8A7188E677B}" presName="connectorText" presStyleLbl="sibTrans1D1" presStyleIdx="0" presStyleCnt="5"/>
      <dgm:spPr/>
    </dgm:pt>
    <dgm:pt modelId="{C9C625A6-154A-4F9D-AB6F-8489E4D89CF7}" type="pres">
      <dgm:prSet presAssocID="{80E30EDB-F4A1-4465-B952-E2255285C8F6}" presName="node" presStyleLbl="node1" presStyleIdx="1" presStyleCnt="6">
        <dgm:presLayoutVars>
          <dgm:bulletEnabled val="1"/>
        </dgm:presLayoutVars>
      </dgm:prSet>
      <dgm:spPr/>
    </dgm:pt>
    <dgm:pt modelId="{B31EA068-2AD6-4EB0-BDE9-F3D0102D6AD9}" type="pres">
      <dgm:prSet presAssocID="{E52730B4-3701-4560-A953-3141D8B2E0D1}" presName="sibTrans" presStyleLbl="sibTrans1D1" presStyleIdx="1" presStyleCnt="5"/>
      <dgm:spPr/>
    </dgm:pt>
    <dgm:pt modelId="{7184170F-65C8-4FE4-837A-8DBCD9C13081}" type="pres">
      <dgm:prSet presAssocID="{E52730B4-3701-4560-A953-3141D8B2E0D1}" presName="connectorText" presStyleLbl="sibTrans1D1" presStyleIdx="1" presStyleCnt="5"/>
      <dgm:spPr/>
    </dgm:pt>
    <dgm:pt modelId="{99DCE7D0-397F-427C-B11A-6691424BABE4}" type="pres">
      <dgm:prSet presAssocID="{8674B394-713B-445F-A32A-74F526918C74}" presName="node" presStyleLbl="node1" presStyleIdx="2" presStyleCnt="6">
        <dgm:presLayoutVars>
          <dgm:bulletEnabled val="1"/>
        </dgm:presLayoutVars>
      </dgm:prSet>
      <dgm:spPr/>
    </dgm:pt>
    <dgm:pt modelId="{DB1852C7-3560-4B52-904D-B5B45C2EF926}" type="pres">
      <dgm:prSet presAssocID="{E3710CFB-6FAE-4148-A8FE-1D840E0BF554}" presName="sibTrans" presStyleLbl="sibTrans1D1" presStyleIdx="2" presStyleCnt="5"/>
      <dgm:spPr/>
    </dgm:pt>
    <dgm:pt modelId="{A610D00F-84D3-4710-8555-387A49C25DE9}" type="pres">
      <dgm:prSet presAssocID="{E3710CFB-6FAE-4148-A8FE-1D840E0BF554}" presName="connectorText" presStyleLbl="sibTrans1D1" presStyleIdx="2" presStyleCnt="5"/>
      <dgm:spPr/>
    </dgm:pt>
    <dgm:pt modelId="{C2EB4D31-AFD1-44B2-A4E3-3C04C3E0CA3B}" type="pres">
      <dgm:prSet presAssocID="{182484A8-E1CD-4010-968F-4163EF265BAE}" presName="node" presStyleLbl="node1" presStyleIdx="3" presStyleCnt="6">
        <dgm:presLayoutVars>
          <dgm:bulletEnabled val="1"/>
        </dgm:presLayoutVars>
      </dgm:prSet>
      <dgm:spPr/>
    </dgm:pt>
    <dgm:pt modelId="{C6E972B7-A91A-4D7C-A1D7-00DA29B92195}" type="pres">
      <dgm:prSet presAssocID="{E61AFA70-2081-4026-AF7F-EFADE0D0A816}" presName="sibTrans" presStyleLbl="sibTrans1D1" presStyleIdx="3" presStyleCnt="5"/>
      <dgm:spPr/>
    </dgm:pt>
    <dgm:pt modelId="{779EFBA7-FF96-4551-A663-80AA88FB315D}" type="pres">
      <dgm:prSet presAssocID="{E61AFA70-2081-4026-AF7F-EFADE0D0A816}" presName="connectorText" presStyleLbl="sibTrans1D1" presStyleIdx="3" presStyleCnt="5"/>
      <dgm:spPr/>
    </dgm:pt>
    <dgm:pt modelId="{133887CD-43A5-41CF-91DC-E23B4561B98A}" type="pres">
      <dgm:prSet presAssocID="{CEB107FB-3F03-464F-9966-81D7D8F03A3D}" presName="node" presStyleLbl="node1" presStyleIdx="4" presStyleCnt="6">
        <dgm:presLayoutVars>
          <dgm:bulletEnabled val="1"/>
        </dgm:presLayoutVars>
      </dgm:prSet>
      <dgm:spPr/>
    </dgm:pt>
    <dgm:pt modelId="{4B408F73-9BCE-490F-ACD6-7BF8DEAED9A5}" type="pres">
      <dgm:prSet presAssocID="{206AECCB-C0F7-42B1-A836-B4305B9F7ABA}" presName="sibTrans" presStyleLbl="sibTrans1D1" presStyleIdx="4" presStyleCnt="5"/>
      <dgm:spPr/>
    </dgm:pt>
    <dgm:pt modelId="{A8C037E4-1869-469D-93F0-5A02BAE4BDB0}" type="pres">
      <dgm:prSet presAssocID="{206AECCB-C0F7-42B1-A836-B4305B9F7ABA}" presName="connectorText" presStyleLbl="sibTrans1D1" presStyleIdx="4" presStyleCnt="5"/>
      <dgm:spPr/>
    </dgm:pt>
    <dgm:pt modelId="{BC4FC087-CA08-4465-9D92-3ED500814724}" type="pres">
      <dgm:prSet presAssocID="{4C92A045-913D-402D-8B60-3293DB96401C}" presName="node" presStyleLbl="node1" presStyleIdx="5" presStyleCnt="6">
        <dgm:presLayoutVars>
          <dgm:bulletEnabled val="1"/>
        </dgm:presLayoutVars>
      </dgm:prSet>
      <dgm:spPr/>
    </dgm:pt>
  </dgm:ptLst>
  <dgm:cxnLst>
    <dgm:cxn modelId="{B982760C-6E28-46B8-B02B-3DADDD9BD8FE}" srcId="{B2D13081-1E05-4E53-A495-8E4FE66E809D}" destId="{4C92A045-913D-402D-8B60-3293DB96401C}" srcOrd="5" destOrd="0" parTransId="{EC948045-BC37-4727-99E0-71C3EF1A7746}" sibTransId="{CF14F71D-FCC5-4106-BD05-BB7DB8DE05E9}"/>
    <dgm:cxn modelId="{4055530F-6A97-4590-AE13-F82ACB3B84B4}" type="presOf" srcId="{67BB5664-6F46-4B22-9429-D8A7188E677B}" destId="{9FC759AA-1B57-4BD6-B38F-3AA052C226B5}" srcOrd="0" destOrd="0" presId="urn:microsoft.com/office/officeart/2016/7/layout/RepeatingBendingProcessNew"/>
    <dgm:cxn modelId="{465A5414-1919-4BE6-A55E-1B98BC485BDB}" type="presOf" srcId="{B2D13081-1E05-4E53-A495-8E4FE66E809D}" destId="{658267E3-C1C5-4BE8-BA43-1416CAA700B9}" srcOrd="0" destOrd="0" presId="urn:microsoft.com/office/officeart/2016/7/layout/RepeatingBendingProcessNew"/>
    <dgm:cxn modelId="{9F5EC219-0E43-4850-BA9E-A630D5D8149C}" srcId="{B2D13081-1E05-4E53-A495-8E4FE66E809D}" destId="{80E30EDB-F4A1-4465-B952-E2255285C8F6}" srcOrd="1" destOrd="0" parTransId="{65382B3E-A667-4076-96BA-C9DEE8587105}" sibTransId="{E52730B4-3701-4560-A953-3141D8B2E0D1}"/>
    <dgm:cxn modelId="{9BF53E1E-9809-4473-AB48-FD2B89C492D9}" type="presOf" srcId="{E3710CFB-6FAE-4148-A8FE-1D840E0BF554}" destId="{DB1852C7-3560-4B52-904D-B5B45C2EF926}" srcOrd="0" destOrd="0" presId="urn:microsoft.com/office/officeart/2016/7/layout/RepeatingBendingProcessNew"/>
    <dgm:cxn modelId="{DC1AC62F-1ED7-4F69-8924-4048B14B2B7B}" type="presOf" srcId="{E3710CFB-6FAE-4148-A8FE-1D840E0BF554}" destId="{A610D00F-84D3-4710-8555-387A49C25DE9}" srcOrd="1" destOrd="0" presId="urn:microsoft.com/office/officeart/2016/7/layout/RepeatingBendingProcessNew"/>
    <dgm:cxn modelId="{E244933C-710B-48E2-8BF4-00A35A859CD5}" type="presOf" srcId="{E61AFA70-2081-4026-AF7F-EFADE0D0A816}" destId="{779EFBA7-FF96-4551-A663-80AA88FB315D}" srcOrd="1" destOrd="0" presId="urn:microsoft.com/office/officeart/2016/7/layout/RepeatingBendingProcessNew"/>
    <dgm:cxn modelId="{0F4FEA3C-4164-4165-869D-42AE2D58F37E}" type="presOf" srcId="{206AECCB-C0F7-42B1-A836-B4305B9F7ABA}" destId="{A8C037E4-1869-469D-93F0-5A02BAE4BDB0}" srcOrd="1" destOrd="0" presId="urn:microsoft.com/office/officeart/2016/7/layout/RepeatingBendingProcessNew"/>
    <dgm:cxn modelId="{83393A6D-0D79-41B6-BDCA-CE072C453D0F}" type="presOf" srcId="{EA2C9445-8AC7-4FE3-883A-7D47003E6C69}" destId="{6F0248B5-87C8-4A58-B4E5-AEA04510BC3E}" srcOrd="0" destOrd="0" presId="urn:microsoft.com/office/officeart/2016/7/layout/RepeatingBendingProcessNew"/>
    <dgm:cxn modelId="{08C95D71-D72F-4818-8BD6-A7BC5D619EC8}" type="presOf" srcId="{206AECCB-C0F7-42B1-A836-B4305B9F7ABA}" destId="{4B408F73-9BCE-490F-ACD6-7BF8DEAED9A5}" srcOrd="0" destOrd="0" presId="urn:microsoft.com/office/officeart/2016/7/layout/RepeatingBendingProcessNew"/>
    <dgm:cxn modelId="{C554DD72-180A-4325-9C69-9285351D7914}" type="presOf" srcId="{67BB5664-6F46-4B22-9429-D8A7188E677B}" destId="{E04C51AB-147D-4E2E-9BB1-9CD9FC3182E1}" srcOrd="1" destOrd="0" presId="urn:microsoft.com/office/officeart/2016/7/layout/RepeatingBendingProcessNew"/>
    <dgm:cxn modelId="{1DC7BE94-3FD9-45D5-B3C5-69335A7CC161}" type="presOf" srcId="{4C92A045-913D-402D-8B60-3293DB96401C}" destId="{BC4FC087-CA08-4465-9D92-3ED500814724}" srcOrd="0" destOrd="0" presId="urn:microsoft.com/office/officeart/2016/7/layout/RepeatingBendingProcessNew"/>
    <dgm:cxn modelId="{FC3242A9-59EF-4090-8164-BB05ADFA5139}" type="presOf" srcId="{E61AFA70-2081-4026-AF7F-EFADE0D0A816}" destId="{C6E972B7-A91A-4D7C-A1D7-00DA29B92195}" srcOrd="0" destOrd="0" presId="urn:microsoft.com/office/officeart/2016/7/layout/RepeatingBendingProcessNew"/>
    <dgm:cxn modelId="{538486B2-850D-459D-AA9D-5AAFB116AE06}" type="presOf" srcId="{8674B394-713B-445F-A32A-74F526918C74}" destId="{99DCE7D0-397F-427C-B11A-6691424BABE4}" srcOrd="0" destOrd="0" presId="urn:microsoft.com/office/officeart/2016/7/layout/RepeatingBendingProcessNew"/>
    <dgm:cxn modelId="{043C93B2-DE42-4E58-8AB4-6F2ABAF3553E}" srcId="{B2D13081-1E05-4E53-A495-8E4FE66E809D}" destId="{182484A8-E1CD-4010-968F-4163EF265BAE}" srcOrd="3" destOrd="0" parTransId="{E9FE01A4-D132-441E-94F6-0BAAFEA62AA3}" sibTransId="{E61AFA70-2081-4026-AF7F-EFADE0D0A816}"/>
    <dgm:cxn modelId="{B2A1D4CD-E6E9-416D-8331-C9B34674446B}" srcId="{B2D13081-1E05-4E53-A495-8E4FE66E809D}" destId="{EA2C9445-8AC7-4FE3-883A-7D47003E6C69}" srcOrd="0" destOrd="0" parTransId="{E08199C6-48EC-4B8B-A003-B4533DBF7F72}" sibTransId="{67BB5664-6F46-4B22-9429-D8A7188E677B}"/>
    <dgm:cxn modelId="{92A68DCE-1C32-4A46-A198-9A766E4BBDC3}" type="presOf" srcId="{80E30EDB-F4A1-4465-B952-E2255285C8F6}" destId="{C9C625A6-154A-4F9D-AB6F-8489E4D89CF7}" srcOrd="0" destOrd="0" presId="urn:microsoft.com/office/officeart/2016/7/layout/RepeatingBendingProcessNew"/>
    <dgm:cxn modelId="{08935ED5-02E3-4F5D-B764-53747BD5AB30}" type="presOf" srcId="{E52730B4-3701-4560-A953-3141D8B2E0D1}" destId="{B31EA068-2AD6-4EB0-BDE9-F3D0102D6AD9}" srcOrd="0" destOrd="0" presId="urn:microsoft.com/office/officeart/2016/7/layout/RepeatingBendingProcessNew"/>
    <dgm:cxn modelId="{DDC995D9-F69E-4A2F-B3B4-0F8F5755D725}" type="presOf" srcId="{CEB107FB-3F03-464F-9966-81D7D8F03A3D}" destId="{133887CD-43A5-41CF-91DC-E23B4561B98A}" srcOrd="0" destOrd="0" presId="urn:microsoft.com/office/officeart/2016/7/layout/RepeatingBendingProcessNew"/>
    <dgm:cxn modelId="{D59824EE-77A6-43F5-BD4E-42A2493390D8}" type="presOf" srcId="{E52730B4-3701-4560-A953-3141D8B2E0D1}" destId="{7184170F-65C8-4FE4-837A-8DBCD9C13081}" srcOrd="1" destOrd="0" presId="urn:microsoft.com/office/officeart/2016/7/layout/RepeatingBendingProcessNew"/>
    <dgm:cxn modelId="{F51A9DF9-D778-4151-AFB2-96AF0C221C94}" type="presOf" srcId="{182484A8-E1CD-4010-968F-4163EF265BAE}" destId="{C2EB4D31-AFD1-44B2-A4E3-3C04C3E0CA3B}" srcOrd="0" destOrd="0" presId="urn:microsoft.com/office/officeart/2016/7/layout/RepeatingBendingProcessNew"/>
    <dgm:cxn modelId="{08C5EFFD-39B1-4DA7-B738-8F64DDC798CD}" srcId="{B2D13081-1E05-4E53-A495-8E4FE66E809D}" destId="{CEB107FB-3F03-464F-9966-81D7D8F03A3D}" srcOrd="4" destOrd="0" parTransId="{A45D7193-2B4F-464D-96E7-5F621FBA9ABF}" sibTransId="{206AECCB-C0F7-42B1-A836-B4305B9F7ABA}"/>
    <dgm:cxn modelId="{2292B4FE-8526-4D96-B868-50417183F7C6}" srcId="{B2D13081-1E05-4E53-A495-8E4FE66E809D}" destId="{8674B394-713B-445F-A32A-74F526918C74}" srcOrd="2" destOrd="0" parTransId="{1A868411-1C01-4C7A-B056-0F718480CE50}" sibTransId="{E3710CFB-6FAE-4148-A8FE-1D840E0BF554}"/>
    <dgm:cxn modelId="{554417F6-E510-4DDB-9269-96F950C75F28}" type="presParOf" srcId="{658267E3-C1C5-4BE8-BA43-1416CAA700B9}" destId="{6F0248B5-87C8-4A58-B4E5-AEA04510BC3E}" srcOrd="0" destOrd="0" presId="urn:microsoft.com/office/officeart/2016/7/layout/RepeatingBendingProcessNew"/>
    <dgm:cxn modelId="{678F487D-5EC6-4E43-A89F-F34C7399ED45}" type="presParOf" srcId="{658267E3-C1C5-4BE8-BA43-1416CAA700B9}" destId="{9FC759AA-1B57-4BD6-B38F-3AA052C226B5}" srcOrd="1" destOrd="0" presId="urn:microsoft.com/office/officeart/2016/7/layout/RepeatingBendingProcessNew"/>
    <dgm:cxn modelId="{8A387D6A-33D1-4080-8B66-B40B93270B4A}" type="presParOf" srcId="{9FC759AA-1B57-4BD6-B38F-3AA052C226B5}" destId="{E04C51AB-147D-4E2E-9BB1-9CD9FC3182E1}" srcOrd="0" destOrd="0" presId="urn:microsoft.com/office/officeart/2016/7/layout/RepeatingBendingProcessNew"/>
    <dgm:cxn modelId="{E7D67EE2-C2E2-44CF-8F49-AFA2C690A422}" type="presParOf" srcId="{658267E3-C1C5-4BE8-BA43-1416CAA700B9}" destId="{C9C625A6-154A-4F9D-AB6F-8489E4D89CF7}" srcOrd="2" destOrd="0" presId="urn:microsoft.com/office/officeart/2016/7/layout/RepeatingBendingProcessNew"/>
    <dgm:cxn modelId="{0A235C91-52FD-4248-A09A-C3354406F178}" type="presParOf" srcId="{658267E3-C1C5-4BE8-BA43-1416CAA700B9}" destId="{B31EA068-2AD6-4EB0-BDE9-F3D0102D6AD9}" srcOrd="3" destOrd="0" presId="urn:microsoft.com/office/officeart/2016/7/layout/RepeatingBendingProcessNew"/>
    <dgm:cxn modelId="{AF5CE5F5-EAC2-49D3-99F6-021499FFCCA4}" type="presParOf" srcId="{B31EA068-2AD6-4EB0-BDE9-F3D0102D6AD9}" destId="{7184170F-65C8-4FE4-837A-8DBCD9C13081}" srcOrd="0" destOrd="0" presId="urn:microsoft.com/office/officeart/2016/7/layout/RepeatingBendingProcessNew"/>
    <dgm:cxn modelId="{C8D18911-4F86-433B-9546-3D52FC84A792}" type="presParOf" srcId="{658267E3-C1C5-4BE8-BA43-1416CAA700B9}" destId="{99DCE7D0-397F-427C-B11A-6691424BABE4}" srcOrd="4" destOrd="0" presId="urn:microsoft.com/office/officeart/2016/7/layout/RepeatingBendingProcessNew"/>
    <dgm:cxn modelId="{ED093773-4074-4D0C-9108-34BF6A5B9855}" type="presParOf" srcId="{658267E3-C1C5-4BE8-BA43-1416CAA700B9}" destId="{DB1852C7-3560-4B52-904D-B5B45C2EF926}" srcOrd="5" destOrd="0" presId="urn:microsoft.com/office/officeart/2016/7/layout/RepeatingBendingProcessNew"/>
    <dgm:cxn modelId="{BE1C5A07-58AB-4582-BABB-7AA9B529C612}" type="presParOf" srcId="{DB1852C7-3560-4B52-904D-B5B45C2EF926}" destId="{A610D00F-84D3-4710-8555-387A49C25DE9}" srcOrd="0" destOrd="0" presId="urn:microsoft.com/office/officeart/2016/7/layout/RepeatingBendingProcessNew"/>
    <dgm:cxn modelId="{763925B8-BBED-4B01-A196-DDDC990556FC}" type="presParOf" srcId="{658267E3-C1C5-4BE8-BA43-1416CAA700B9}" destId="{C2EB4D31-AFD1-44B2-A4E3-3C04C3E0CA3B}" srcOrd="6" destOrd="0" presId="urn:microsoft.com/office/officeart/2016/7/layout/RepeatingBendingProcessNew"/>
    <dgm:cxn modelId="{22469612-1268-46B0-B77F-60F1780C3436}" type="presParOf" srcId="{658267E3-C1C5-4BE8-BA43-1416CAA700B9}" destId="{C6E972B7-A91A-4D7C-A1D7-00DA29B92195}" srcOrd="7" destOrd="0" presId="urn:microsoft.com/office/officeart/2016/7/layout/RepeatingBendingProcessNew"/>
    <dgm:cxn modelId="{1B97DAA8-E8D1-49FB-8861-E948850B40D0}" type="presParOf" srcId="{C6E972B7-A91A-4D7C-A1D7-00DA29B92195}" destId="{779EFBA7-FF96-4551-A663-80AA88FB315D}" srcOrd="0" destOrd="0" presId="urn:microsoft.com/office/officeart/2016/7/layout/RepeatingBendingProcessNew"/>
    <dgm:cxn modelId="{456FE848-6628-4AAB-9D70-842A9C0EA444}" type="presParOf" srcId="{658267E3-C1C5-4BE8-BA43-1416CAA700B9}" destId="{133887CD-43A5-41CF-91DC-E23B4561B98A}" srcOrd="8" destOrd="0" presId="urn:microsoft.com/office/officeart/2016/7/layout/RepeatingBendingProcessNew"/>
    <dgm:cxn modelId="{A8079D1E-BF19-434F-BC1B-AE09F65DDB01}" type="presParOf" srcId="{658267E3-C1C5-4BE8-BA43-1416CAA700B9}" destId="{4B408F73-9BCE-490F-ACD6-7BF8DEAED9A5}" srcOrd="9" destOrd="0" presId="urn:microsoft.com/office/officeart/2016/7/layout/RepeatingBendingProcessNew"/>
    <dgm:cxn modelId="{01D8B827-279E-4E31-8FE2-E9C2D11C2F57}" type="presParOf" srcId="{4B408F73-9BCE-490F-ACD6-7BF8DEAED9A5}" destId="{A8C037E4-1869-469D-93F0-5A02BAE4BDB0}" srcOrd="0" destOrd="0" presId="urn:microsoft.com/office/officeart/2016/7/layout/RepeatingBendingProcessNew"/>
    <dgm:cxn modelId="{CA2DB869-228A-4094-BFCB-3A08694D1382}" type="presParOf" srcId="{658267E3-C1C5-4BE8-BA43-1416CAA700B9}" destId="{BC4FC087-CA08-4465-9D92-3ED500814724}"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255347-B494-466F-BCEC-1DA15C6BEEFF}"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2F1EBB41-04B8-4C33-A7EA-0750AF951C11}">
      <dgm:prSet/>
      <dgm:spPr/>
      <dgm:t>
        <a:bodyPr/>
        <a:lstStyle/>
        <a:p>
          <a:r>
            <a:rPr lang="en-US" b="0" i="0"/>
            <a:t>“[M]ost students who finish a U.S. higher education have trained minds that can handle a variety of positions and occupations. While that may not materialize for every student, it’s simply folly to argue that we should discourage higher ed aspirations for millions because there are unfilled jobs in service fields. Meanwhile, China knows that higher ed attainment is directly correlated to thriving economies. That’s why they export their students here and import our universities’ practices…</a:t>
          </a:r>
          <a:endParaRPr lang="en-US"/>
        </a:p>
      </dgm:t>
    </dgm:pt>
    <dgm:pt modelId="{5BDB1174-3C67-4E19-8B30-1B49EA0D8031}" type="parTrans" cxnId="{A01A8523-E60F-4795-BBD6-F466598D34D7}">
      <dgm:prSet/>
      <dgm:spPr/>
      <dgm:t>
        <a:bodyPr/>
        <a:lstStyle/>
        <a:p>
          <a:endParaRPr lang="en-US"/>
        </a:p>
      </dgm:t>
    </dgm:pt>
    <dgm:pt modelId="{CDFADDF7-DAC0-4712-BE91-D18E7FFDE874}" type="sibTrans" cxnId="{A01A8523-E60F-4795-BBD6-F466598D34D7}">
      <dgm:prSet/>
      <dgm:spPr/>
      <dgm:t>
        <a:bodyPr/>
        <a:lstStyle/>
        <a:p>
          <a:endParaRPr lang="en-US"/>
        </a:p>
      </dgm:t>
    </dgm:pt>
    <dgm:pt modelId="{077B1604-F27B-4F88-AF7F-A92DAEDADEC7}">
      <dgm:prSet/>
      <dgm:spPr/>
      <dgm:t>
        <a:bodyPr/>
        <a:lstStyle/>
        <a:p>
          <a:r>
            <a:rPr lang="en-US" b="0" i="0"/>
            <a:t>Our society loses the ability to function when its citizens do not know history, cannot and are not trained to read complicated texts, and cannot weigh decisions for themselves, their world…</a:t>
          </a:r>
          <a:endParaRPr lang="en-US"/>
        </a:p>
      </dgm:t>
    </dgm:pt>
    <dgm:pt modelId="{F25E6151-0C02-4608-ACAD-F8EA9D5EFD44}" type="parTrans" cxnId="{932B4A05-02B8-4832-B6DA-36487D19DADE}">
      <dgm:prSet/>
      <dgm:spPr/>
      <dgm:t>
        <a:bodyPr/>
        <a:lstStyle/>
        <a:p>
          <a:endParaRPr lang="en-US"/>
        </a:p>
      </dgm:t>
    </dgm:pt>
    <dgm:pt modelId="{9DC6DFB7-A591-414F-902A-06EBB262F6CD}" type="sibTrans" cxnId="{932B4A05-02B8-4832-B6DA-36487D19DADE}">
      <dgm:prSet/>
      <dgm:spPr/>
      <dgm:t>
        <a:bodyPr/>
        <a:lstStyle/>
        <a:p>
          <a:endParaRPr lang="en-US"/>
        </a:p>
      </dgm:t>
    </dgm:pt>
    <dgm:pt modelId="{4E43461F-48DD-47FF-8A52-8FE2EF83ABCE}">
      <dgm:prSet/>
      <dgm:spPr/>
      <dgm:t>
        <a:bodyPr/>
        <a:lstStyle/>
        <a:p>
          <a:r>
            <a:rPr lang="en-US" b="0" i="0"/>
            <a:t>Any employer wants employees who can problem-solve and know how to learn. There are many paths to those attributes, but college – or some modern evolution— is the most likely equalizer for these soft skills.”</a:t>
          </a:r>
          <a:endParaRPr lang="en-US"/>
        </a:p>
      </dgm:t>
    </dgm:pt>
    <dgm:pt modelId="{4D1564C0-497E-42E9-83A0-22A2E13EFEC6}" type="parTrans" cxnId="{966105BD-56B0-472A-BF6E-0BC765C508AC}">
      <dgm:prSet/>
      <dgm:spPr/>
      <dgm:t>
        <a:bodyPr/>
        <a:lstStyle/>
        <a:p>
          <a:endParaRPr lang="en-US"/>
        </a:p>
      </dgm:t>
    </dgm:pt>
    <dgm:pt modelId="{40E4C18E-C0BE-46EE-A471-83625D8E8B08}" type="sibTrans" cxnId="{966105BD-56B0-472A-BF6E-0BC765C508AC}">
      <dgm:prSet/>
      <dgm:spPr/>
      <dgm:t>
        <a:bodyPr/>
        <a:lstStyle/>
        <a:p>
          <a:endParaRPr lang="en-US"/>
        </a:p>
      </dgm:t>
    </dgm:pt>
    <dgm:pt modelId="{CB8CE8F6-12EA-49C7-9F7A-580046EE0BA5}" type="pres">
      <dgm:prSet presAssocID="{11255347-B494-466F-BCEC-1DA15C6BEEFF}" presName="Name0" presStyleCnt="0">
        <dgm:presLayoutVars>
          <dgm:dir/>
          <dgm:resizeHandles val="exact"/>
        </dgm:presLayoutVars>
      </dgm:prSet>
      <dgm:spPr/>
    </dgm:pt>
    <dgm:pt modelId="{354E9007-BE7A-4386-8D7A-E2EC2C68E2F6}" type="pres">
      <dgm:prSet presAssocID="{2F1EBB41-04B8-4C33-A7EA-0750AF951C11}" presName="node" presStyleLbl="node1" presStyleIdx="0" presStyleCnt="3">
        <dgm:presLayoutVars>
          <dgm:bulletEnabled val="1"/>
        </dgm:presLayoutVars>
      </dgm:prSet>
      <dgm:spPr/>
    </dgm:pt>
    <dgm:pt modelId="{2A8D9B83-6A27-419E-911B-BC2BEC9376FB}" type="pres">
      <dgm:prSet presAssocID="{CDFADDF7-DAC0-4712-BE91-D18E7FFDE874}" presName="sibTrans" presStyleLbl="sibTrans2D1" presStyleIdx="0" presStyleCnt="2"/>
      <dgm:spPr/>
    </dgm:pt>
    <dgm:pt modelId="{D89E6DE9-A117-40FF-8E1E-A3ABE9BD711A}" type="pres">
      <dgm:prSet presAssocID="{CDFADDF7-DAC0-4712-BE91-D18E7FFDE874}" presName="connectorText" presStyleLbl="sibTrans2D1" presStyleIdx="0" presStyleCnt="2"/>
      <dgm:spPr/>
    </dgm:pt>
    <dgm:pt modelId="{610C3C1F-64D3-4FDE-A471-401AF35404CA}" type="pres">
      <dgm:prSet presAssocID="{077B1604-F27B-4F88-AF7F-A92DAEDADEC7}" presName="node" presStyleLbl="node1" presStyleIdx="1" presStyleCnt="3">
        <dgm:presLayoutVars>
          <dgm:bulletEnabled val="1"/>
        </dgm:presLayoutVars>
      </dgm:prSet>
      <dgm:spPr/>
    </dgm:pt>
    <dgm:pt modelId="{E580F976-10A9-4693-B8C5-F922D92920D8}" type="pres">
      <dgm:prSet presAssocID="{9DC6DFB7-A591-414F-902A-06EBB262F6CD}" presName="sibTrans" presStyleLbl="sibTrans2D1" presStyleIdx="1" presStyleCnt="2"/>
      <dgm:spPr/>
    </dgm:pt>
    <dgm:pt modelId="{04312B9F-79E2-4859-A007-38D70AD2D960}" type="pres">
      <dgm:prSet presAssocID="{9DC6DFB7-A591-414F-902A-06EBB262F6CD}" presName="connectorText" presStyleLbl="sibTrans2D1" presStyleIdx="1" presStyleCnt="2"/>
      <dgm:spPr/>
    </dgm:pt>
    <dgm:pt modelId="{96106F59-C76A-4914-8B4A-B59E51DB2978}" type="pres">
      <dgm:prSet presAssocID="{4E43461F-48DD-47FF-8A52-8FE2EF83ABCE}" presName="node" presStyleLbl="node1" presStyleIdx="2" presStyleCnt="3">
        <dgm:presLayoutVars>
          <dgm:bulletEnabled val="1"/>
        </dgm:presLayoutVars>
      </dgm:prSet>
      <dgm:spPr/>
    </dgm:pt>
  </dgm:ptLst>
  <dgm:cxnLst>
    <dgm:cxn modelId="{932B4A05-02B8-4832-B6DA-36487D19DADE}" srcId="{11255347-B494-466F-BCEC-1DA15C6BEEFF}" destId="{077B1604-F27B-4F88-AF7F-A92DAEDADEC7}" srcOrd="1" destOrd="0" parTransId="{F25E6151-0C02-4608-ACAD-F8EA9D5EFD44}" sibTransId="{9DC6DFB7-A591-414F-902A-06EBB262F6CD}"/>
    <dgm:cxn modelId="{A01A8523-E60F-4795-BBD6-F466598D34D7}" srcId="{11255347-B494-466F-BCEC-1DA15C6BEEFF}" destId="{2F1EBB41-04B8-4C33-A7EA-0750AF951C11}" srcOrd="0" destOrd="0" parTransId="{5BDB1174-3C67-4E19-8B30-1B49EA0D8031}" sibTransId="{CDFADDF7-DAC0-4712-BE91-D18E7FFDE874}"/>
    <dgm:cxn modelId="{7E21663C-BBEB-43E3-A583-6CFBC3B7625E}" type="presOf" srcId="{CDFADDF7-DAC0-4712-BE91-D18E7FFDE874}" destId="{2A8D9B83-6A27-419E-911B-BC2BEC9376FB}" srcOrd="0" destOrd="0" presId="urn:microsoft.com/office/officeart/2005/8/layout/process1"/>
    <dgm:cxn modelId="{6DBDBE60-F7AF-4FF1-B046-6AE4E6FD8988}" type="presOf" srcId="{077B1604-F27B-4F88-AF7F-A92DAEDADEC7}" destId="{610C3C1F-64D3-4FDE-A471-401AF35404CA}" srcOrd="0" destOrd="0" presId="urn:microsoft.com/office/officeart/2005/8/layout/process1"/>
    <dgm:cxn modelId="{B4A02C67-64D7-40E2-85B9-6CB6F719A8A1}" type="presOf" srcId="{4E43461F-48DD-47FF-8A52-8FE2EF83ABCE}" destId="{96106F59-C76A-4914-8B4A-B59E51DB2978}" srcOrd="0" destOrd="0" presId="urn:microsoft.com/office/officeart/2005/8/layout/process1"/>
    <dgm:cxn modelId="{8C27044A-B52B-481A-960E-CD83D05824CF}" type="presOf" srcId="{2F1EBB41-04B8-4C33-A7EA-0750AF951C11}" destId="{354E9007-BE7A-4386-8D7A-E2EC2C68E2F6}" srcOrd="0" destOrd="0" presId="urn:microsoft.com/office/officeart/2005/8/layout/process1"/>
    <dgm:cxn modelId="{9AF97655-2A5C-43AD-A9D5-51369D6FEF61}" type="presOf" srcId="{11255347-B494-466F-BCEC-1DA15C6BEEFF}" destId="{CB8CE8F6-12EA-49C7-9F7A-580046EE0BA5}" srcOrd="0" destOrd="0" presId="urn:microsoft.com/office/officeart/2005/8/layout/process1"/>
    <dgm:cxn modelId="{CAAFF6AA-469D-4DFC-8D10-E0B77BEEDA99}" type="presOf" srcId="{9DC6DFB7-A591-414F-902A-06EBB262F6CD}" destId="{E580F976-10A9-4693-B8C5-F922D92920D8}" srcOrd="0" destOrd="0" presId="urn:microsoft.com/office/officeart/2005/8/layout/process1"/>
    <dgm:cxn modelId="{7A5E6BAB-C724-4F6A-9821-5F9BC367A384}" type="presOf" srcId="{9DC6DFB7-A591-414F-902A-06EBB262F6CD}" destId="{04312B9F-79E2-4859-A007-38D70AD2D960}" srcOrd="1" destOrd="0" presId="urn:microsoft.com/office/officeart/2005/8/layout/process1"/>
    <dgm:cxn modelId="{966105BD-56B0-472A-BF6E-0BC765C508AC}" srcId="{11255347-B494-466F-BCEC-1DA15C6BEEFF}" destId="{4E43461F-48DD-47FF-8A52-8FE2EF83ABCE}" srcOrd="2" destOrd="0" parTransId="{4D1564C0-497E-42E9-83A0-22A2E13EFEC6}" sibTransId="{40E4C18E-C0BE-46EE-A471-83625D8E8B08}"/>
    <dgm:cxn modelId="{211F36C2-F920-4BC6-8430-F988A56D204C}" type="presOf" srcId="{CDFADDF7-DAC0-4712-BE91-D18E7FFDE874}" destId="{D89E6DE9-A117-40FF-8E1E-A3ABE9BD711A}" srcOrd="1" destOrd="0" presId="urn:microsoft.com/office/officeart/2005/8/layout/process1"/>
    <dgm:cxn modelId="{1A99118C-826A-43F2-9ADD-035B6E8BABB6}" type="presParOf" srcId="{CB8CE8F6-12EA-49C7-9F7A-580046EE0BA5}" destId="{354E9007-BE7A-4386-8D7A-E2EC2C68E2F6}" srcOrd="0" destOrd="0" presId="urn:microsoft.com/office/officeart/2005/8/layout/process1"/>
    <dgm:cxn modelId="{7373C2F0-44B2-4684-A2A6-E0AAE4717C6B}" type="presParOf" srcId="{CB8CE8F6-12EA-49C7-9F7A-580046EE0BA5}" destId="{2A8D9B83-6A27-419E-911B-BC2BEC9376FB}" srcOrd="1" destOrd="0" presId="urn:microsoft.com/office/officeart/2005/8/layout/process1"/>
    <dgm:cxn modelId="{3ACCE57C-90DB-43E7-B6AB-CCB39A7C79FC}" type="presParOf" srcId="{2A8D9B83-6A27-419E-911B-BC2BEC9376FB}" destId="{D89E6DE9-A117-40FF-8E1E-A3ABE9BD711A}" srcOrd="0" destOrd="0" presId="urn:microsoft.com/office/officeart/2005/8/layout/process1"/>
    <dgm:cxn modelId="{48625EAF-1703-4977-B102-264723F2A9BB}" type="presParOf" srcId="{CB8CE8F6-12EA-49C7-9F7A-580046EE0BA5}" destId="{610C3C1F-64D3-4FDE-A471-401AF35404CA}" srcOrd="2" destOrd="0" presId="urn:microsoft.com/office/officeart/2005/8/layout/process1"/>
    <dgm:cxn modelId="{8A41C1B0-82B8-46C9-9577-29BA500B8F10}" type="presParOf" srcId="{CB8CE8F6-12EA-49C7-9F7A-580046EE0BA5}" destId="{E580F976-10A9-4693-B8C5-F922D92920D8}" srcOrd="3" destOrd="0" presId="urn:microsoft.com/office/officeart/2005/8/layout/process1"/>
    <dgm:cxn modelId="{3E960058-045B-4AEF-97FD-EAA235CDBEA5}" type="presParOf" srcId="{E580F976-10A9-4693-B8C5-F922D92920D8}" destId="{04312B9F-79E2-4859-A007-38D70AD2D960}" srcOrd="0" destOrd="0" presId="urn:microsoft.com/office/officeart/2005/8/layout/process1"/>
    <dgm:cxn modelId="{73143087-600B-46D4-A403-98C7669A8E8D}" type="presParOf" srcId="{CB8CE8F6-12EA-49C7-9F7A-580046EE0BA5}" destId="{96106F59-C76A-4914-8B4A-B59E51DB297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6DB68-EEB9-42DC-B346-572BE41E7723}">
      <dsp:nvSpPr>
        <dsp:cNvPr id="0" name=""/>
        <dsp:cNvSpPr/>
      </dsp:nvSpPr>
      <dsp:spPr>
        <a:xfrm>
          <a:off x="0" y="0"/>
          <a:ext cx="9288654" cy="12578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Those with a graduate or college degree are more likely to have a retirement program, insurance, and other forms of additional compensation (stock options, etc.). </a:t>
          </a:r>
        </a:p>
      </dsp:txBody>
      <dsp:txXfrm>
        <a:off x="36841" y="36841"/>
        <a:ext cx="7931345" cy="1184159"/>
      </dsp:txXfrm>
    </dsp:sp>
    <dsp:sp modelId="{42EE5730-8139-4EFA-93FD-2AAA28A0C664}">
      <dsp:nvSpPr>
        <dsp:cNvPr id="0" name=""/>
        <dsp:cNvSpPr/>
      </dsp:nvSpPr>
      <dsp:spPr>
        <a:xfrm>
          <a:off x="819587" y="1467481"/>
          <a:ext cx="9288654" cy="1257841"/>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longer you stay in school, the longer you live (likely due to health insurance benefits). </a:t>
          </a:r>
        </a:p>
      </dsp:txBody>
      <dsp:txXfrm>
        <a:off x="856428" y="1504322"/>
        <a:ext cx="7577788" cy="1184159"/>
      </dsp:txXfrm>
    </dsp:sp>
    <dsp:sp modelId="{31CB1C48-33AA-4D95-8805-96CA37A162A3}">
      <dsp:nvSpPr>
        <dsp:cNvPr id="0" name=""/>
        <dsp:cNvSpPr/>
      </dsp:nvSpPr>
      <dsp:spPr>
        <a:xfrm>
          <a:off x="1639174" y="2934963"/>
          <a:ext cx="9288654" cy="1257841"/>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effectLst/>
              <a:latin typeface="Roboto" panose="02000000000000000000" pitchFamily="2" charset="0"/>
            </a:rPr>
            <a:t>According to the US Census Bureau, 1% of higher education graduates participated in social support programs like Medicaid or National School Lunch Program.</a:t>
          </a:r>
          <a:endParaRPr lang="en-US" sz="2200" kern="1200" dirty="0"/>
        </a:p>
      </dsp:txBody>
      <dsp:txXfrm>
        <a:off x="1676015" y="2971804"/>
        <a:ext cx="7577788" cy="1184159"/>
      </dsp:txXfrm>
    </dsp:sp>
    <dsp:sp modelId="{99D7C6C8-389C-4263-8727-84A762F0EE75}">
      <dsp:nvSpPr>
        <dsp:cNvPr id="0" name=""/>
        <dsp:cNvSpPr/>
      </dsp:nvSpPr>
      <dsp:spPr>
        <a:xfrm>
          <a:off x="8471057" y="953863"/>
          <a:ext cx="817596" cy="81759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5016" y="953863"/>
        <a:ext cx="449678" cy="615241"/>
      </dsp:txXfrm>
    </dsp:sp>
    <dsp:sp modelId="{9E386650-FD79-40AF-B8AD-740A8A7923B0}">
      <dsp:nvSpPr>
        <dsp:cNvPr id="0" name=""/>
        <dsp:cNvSpPr/>
      </dsp:nvSpPr>
      <dsp:spPr>
        <a:xfrm>
          <a:off x="9290644" y="2412959"/>
          <a:ext cx="817596" cy="817596"/>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74603" y="2412959"/>
        <a:ext cx="449678" cy="6152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9B1C0-E7F3-4808-AEEE-25E911B64345}">
      <dsp:nvSpPr>
        <dsp:cNvPr id="0" name=""/>
        <dsp:cNvSpPr/>
      </dsp:nvSpPr>
      <dsp:spPr>
        <a:xfrm>
          <a:off x="1134743" y="372824"/>
          <a:ext cx="806835" cy="806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58B34E-3D36-455C-88BE-EBFCBF0471F1}">
      <dsp:nvSpPr>
        <dsp:cNvPr id="0" name=""/>
        <dsp:cNvSpPr/>
      </dsp:nvSpPr>
      <dsp:spPr>
        <a:xfrm>
          <a:off x="641676" y="1511669"/>
          <a:ext cx="1792968" cy="1030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Students can interact with other students and faculty, join student organizations and clubs, and participate in discussions and debates (like this one).</a:t>
          </a:r>
          <a:endParaRPr lang="en-US" sz="1100" kern="1200"/>
        </a:p>
      </dsp:txBody>
      <dsp:txXfrm>
        <a:off x="641676" y="1511669"/>
        <a:ext cx="1792968" cy="1030957"/>
      </dsp:txXfrm>
    </dsp:sp>
    <dsp:sp modelId="{E1209B58-648B-40A9-9A20-10D1574BEE18}">
      <dsp:nvSpPr>
        <dsp:cNvPr id="0" name=""/>
        <dsp:cNvSpPr/>
      </dsp:nvSpPr>
      <dsp:spPr>
        <a:xfrm>
          <a:off x="3241481" y="372824"/>
          <a:ext cx="806835" cy="806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553398-46B5-4937-B236-2FEBF2098FE5}">
      <dsp:nvSpPr>
        <dsp:cNvPr id="0" name=""/>
        <dsp:cNvSpPr/>
      </dsp:nvSpPr>
      <dsp:spPr>
        <a:xfrm>
          <a:off x="2748415" y="1511669"/>
          <a:ext cx="1792968" cy="1030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Learning to work with people unlike you. </a:t>
          </a:r>
          <a:endParaRPr lang="en-US" sz="1100" kern="1200"/>
        </a:p>
      </dsp:txBody>
      <dsp:txXfrm>
        <a:off x="2748415" y="1511669"/>
        <a:ext cx="1792968" cy="1030957"/>
      </dsp:txXfrm>
    </dsp:sp>
    <dsp:sp modelId="{B504F483-EC8B-43EE-A8BC-B31E61BEA662}">
      <dsp:nvSpPr>
        <dsp:cNvPr id="0" name=""/>
        <dsp:cNvSpPr/>
      </dsp:nvSpPr>
      <dsp:spPr>
        <a:xfrm>
          <a:off x="5348219" y="372824"/>
          <a:ext cx="806835" cy="806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3DDFAF-8DD2-4579-92E8-964CCD47A360}">
      <dsp:nvSpPr>
        <dsp:cNvPr id="0" name=""/>
        <dsp:cNvSpPr/>
      </dsp:nvSpPr>
      <dsp:spPr>
        <a:xfrm>
          <a:off x="4855153" y="1511669"/>
          <a:ext cx="1792968" cy="1030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Raise your hand if you have ever had a difficult team member?</a:t>
          </a:r>
        </a:p>
      </dsp:txBody>
      <dsp:txXfrm>
        <a:off x="4855153" y="1511669"/>
        <a:ext cx="1792968" cy="1030957"/>
      </dsp:txXfrm>
    </dsp:sp>
    <dsp:sp modelId="{53888DE4-5893-4D21-9A6B-AEA35705A8F5}">
      <dsp:nvSpPr>
        <dsp:cNvPr id="0" name=""/>
        <dsp:cNvSpPr/>
      </dsp:nvSpPr>
      <dsp:spPr>
        <a:xfrm>
          <a:off x="3241481" y="2990869"/>
          <a:ext cx="806835" cy="8068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52FEFD-D7FF-4F16-9EE8-7F2047EDB6A8}">
      <dsp:nvSpPr>
        <dsp:cNvPr id="0" name=""/>
        <dsp:cNvSpPr/>
      </dsp:nvSpPr>
      <dsp:spPr>
        <a:xfrm>
          <a:off x="2748415" y="4129714"/>
          <a:ext cx="1792968" cy="1030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Arthur Chickering, "The Seven Vectors: An Overview," cabrini.edu (accessed Sep. 5, 2013)</a:t>
          </a:r>
          <a:endParaRPr lang="en-US" sz="1100" kern="1200"/>
        </a:p>
      </dsp:txBody>
      <dsp:txXfrm>
        <a:off x="2748415" y="4129714"/>
        <a:ext cx="1792968" cy="1030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43A86-4AC2-466E-916B-B2258DFACCA1}">
      <dsp:nvSpPr>
        <dsp:cNvPr id="0" name=""/>
        <dsp:cNvSpPr/>
      </dsp:nvSpPr>
      <dsp:spPr>
        <a:xfrm>
          <a:off x="674477" y="403134"/>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CB9296-9393-4182-A2E9-38DB2AE4F03B}">
      <dsp:nvSpPr>
        <dsp:cNvPr id="0" name=""/>
        <dsp:cNvSpPr/>
      </dsp:nvSpPr>
      <dsp:spPr>
        <a:xfrm>
          <a:off x="1076665" y="805321"/>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A8A9F5-513D-4AD5-B3C3-DADDCBC89051}">
      <dsp:nvSpPr>
        <dsp:cNvPr id="0" name=""/>
        <dsp:cNvSpPr/>
      </dsp:nvSpPr>
      <dsp:spPr>
        <a:xfrm>
          <a:off x="71196" y="2878134"/>
          <a:ext cx="3093750" cy="125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Graduate school allows you to work with researchers who are top in their field and have publishing and teaching experience.</a:t>
          </a:r>
        </a:p>
      </dsp:txBody>
      <dsp:txXfrm>
        <a:off x="71196" y="2878134"/>
        <a:ext cx="3093750" cy="1254155"/>
      </dsp:txXfrm>
    </dsp:sp>
    <dsp:sp modelId="{7AEEE27B-D80C-4D58-8CFC-DC32030D963F}">
      <dsp:nvSpPr>
        <dsp:cNvPr id="0" name=""/>
        <dsp:cNvSpPr/>
      </dsp:nvSpPr>
      <dsp:spPr>
        <a:xfrm>
          <a:off x="4309634" y="403134"/>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8D85A6-06EF-4437-941A-78F155C49791}">
      <dsp:nvSpPr>
        <dsp:cNvPr id="0" name=""/>
        <dsp:cNvSpPr/>
      </dsp:nvSpPr>
      <dsp:spPr>
        <a:xfrm>
          <a:off x="4711821" y="805321"/>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40DA6A-4F7E-4882-8766-112541089585}">
      <dsp:nvSpPr>
        <dsp:cNvPr id="0" name=""/>
        <dsp:cNvSpPr/>
      </dsp:nvSpPr>
      <dsp:spPr>
        <a:xfrm>
          <a:off x="3706353" y="2878134"/>
          <a:ext cx="3093750" cy="125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You learn from those who have worked in the field and can let you know what to expect in interviews and what the field is genuinely like (about 50% of Ph.D. students drop out before completion because it is not what they want to do. That is a lot of work for not fully knowing the job). </a:t>
          </a:r>
        </a:p>
      </dsp:txBody>
      <dsp:txXfrm>
        <a:off x="3706353" y="2878134"/>
        <a:ext cx="3093750" cy="1254155"/>
      </dsp:txXfrm>
    </dsp:sp>
    <dsp:sp modelId="{861689E8-CB00-4345-9A48-529C03729978}">
      <dsp:nvSpPr>
        <dsp:cNvPr id="0" name=""/>
        <dsp:cNvSpPr/>
      </dsp:nvSpPr>
      <dsp:spPr>
        <a:xfrm>
          <a:off x="7944790" y="403134"/>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F3E193-15EC-4450-B94B-C5C82E9AC045}">
      <dsp:nvSpPr>
        <dsp:cNvPr id="0" name=""/>
        <dsp:cNvSpPr/>
      </dsp:nvSpPr>
      <dsp:spPr>
        <a:xfrm>
          <a:off x="8346978" y="805321"/>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1C55C7-FC97-4992-8B04-BE8F240D7D81}">
      <dsp:nvSpPr>
        <dsp:cNvPr id="0" name=""/>
        <dsp:cNvSpPr/>
      </dsp:nvSpPr>
      <dsp:spPr>
        <a:xfrm>
          <a:off x="7341509" y="2878134"/>
          <a:ext cx="3093750" cy="125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The opportunity for internships as part of your education to give you work experience while you are still early in your career. </a:t>
          </a:r>
        </a:p>
        <a:p>
          <a:pPr marL="0" lvl="0" indent="0" algn="ctr" defTabSz="488950">
            <a:lnSpc>
              <a:spcPct val="100000"/>
            </a:lnSpc>
            <a:spcBef>
              <a:spcPct val="0"/>
            </a:spcBef>
            <a:spcAft>
              <a:spcPct val="35000"/>
            </a:spcAft>
            <a:buNone/>
            <a:defRPr cap="all"/>
          </a:pPr>
          <a:r>
            <a:rPr lang="en-US" sz="1100" b="0" i="0" kern="1200" dirty="0"/>
            <a:t>Over 80% of college students complete internships before graduation, giving them valuable employment experience before entering the job market.</a:t>
          </a:r>
          <a:endParaRPr lang="en-US" sz="1100" kern="1200" dirty="0"/>
        </a:p>
      </dsp:txBody>
      <dsp:txXfrm>
        <a:off x="7341509" y="2878134"/>
        <a:ext cx="3093750" cy="12541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759AA-1B57-4BD6-B38F-3AA052C226B5}">
      <dsp:nvSpPr>
        <dsp:cNvPr id="0" name=""/>
        <dsp:cNvSpPr/>
      </dsp:nvSpPr>
      <dsp:spPr>
        <a:xfrm>
          <a:off x="3578798" y="728330"/>
          <a:ext cx="562773" cy="91440"/>
        </a:xfrm>
        <a:custGeom>
          <a:avLst/>
          <a:gdLst/>
          <a:ahLst/>
          <a:cxnLst/>
          <a:rect l="0" t="0" r="0" b="0"/>
          <a:pathLst>
            <a:path>
              <a:moveTo>
                <a:pt x="0" y="45720"/>
              </a:moveTo>
              <a:lnTo>
                <a:pt x="56277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45350" y="771083"/>
        <a:ext cx="29668" cy="5933"/>
      </dsp:txXfrm>
    </dsp:sp>
    <dsp:sp modelId="{6F0248B5-87C8-4A58-B4E5-AEA04510BC3E}">
      <dsp:nvSpPr>
        <dsp:cNvPr id="0" name=""/>
        <dsp:cNvSpPr/>
      </dsp:nvSpPr>
      <dsp:spPr>
        <a:xfrm>
          <a:off x="1000712" y="84"/>
          <a:ext cx="2579885" cy="15479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417" tIns="132696" rIns="126417" bIns="132696" numCol="1" spcCol="1270" anchor="ctr" anchorCtr="0">
          <a:noAutofit/>
        </a:bodyPr>
        <a:lstStyle/>
        <a:p>
          <a:pPr marL="0" lvl="0" indent="0" algn="ctr" defTabSz="1066800">
            <a:lnSpc>
              <a:spcPct val="90000"/>
            </a:lnSpc>
            <a:spcBef>
              <a:spcPct val="0"/>
            </a:spcBef>
            <a:spcAft>
              <a:spcPct val="35000"/>
            </a:spcAft>
            <a:buNone/>
          </a:pPr>
          <a:r>
            <a:rPr lang="en-US" sz="2400" kern="1200"/>
            <a:t>Student Success Counselors</a:t>
          </a:r>
        </a:p>
      </dsp:txBody>
      <dsp:txXfrm>
        <a:off x="1000712" y="84"/>
        <a:ext cx="2579885" cy="1547931"/>
      </dsp:txXfrm>
    </dsp:sp>
    <dsp:sp modelId="{B31EA068-2AD6-4EB0-BDE9-F3D0102D6AD9}">
      <dsp:nvSpPr>
        <dsp:cNvPr id="0" name=""/>
        <dsp:cNvSpPr/>
      </dsp:nvSpPr>
      <dsp:spPr>
        <a:xfrm>
          <a:off x="6752057" y="728330"/>
          <a:ext cx="562773" cy="91440"/>
        </a:xfrm>
        <a:custGeom>
          <a:avLst/>
          <a:gdLst/>
          <a:ahLst/>
          <a:cxnLst/>
          <a:rect l="0" t="0" r="0" b="0"/>
          <a:pathLst>
            <a:path>
              <a:moveTo>
                <a:pt x="0" y="45720"/>
              </a:moveTo>
              <a:lnTo>
                <a:pt x="562773" y="45720"/>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18609" y="771083"/>
        <a:ext cx="29668" cy="5933"/>
      </dsp:txXfrm>
    </dsp:sp>
    <dsp:sp modelId="{C9C625A6-154A-4F9D-AB6F-8489E4D89CF7}">
      <dsp:nvSpPr>
        <dsp:cNvPr id="0" name=""/>
        <dsp:cNvSpPr/>
      </dsp:nvSpPr>
      <dsp:spPr>
        <a:xfrm>
          <a:off x="4173971" y="84"/>
          <a:ext cx="2579885" cy="1547931"/>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417" tIns="132696" rIns="126417" bIns="132696" numCol="1" spcCol="1270" anchor="ctr" anchorCtr="0">
          <a:noAutofit/>
        </a:bodyPr>
        <a:lstStyle/>
        <a:p>
          <a:pPr marL="0" lvl="0" indent="0" algn="ctr" defTabSz="1066800">
            <a:lnSpc>
              <a:spcPct val="90000"/>
            </a:lnSpc>
            <a:spcBef>
              <a:spcPct val="0"/>
            </a:spcBef>
            <a:spcAft>
              <a:spcPct val="35000"/>
            </a:spcAft>
            <a:buNone/>
          </a:pPr>
          <a:r>
            <a:rPr lang="en-US" sz="2400" kern="1200"/>
            <a:t>University Tutoring Services</a:t>
          </a:r>
        </a:p>
      </dsp:txBody>
      <dsp:txXfrm>
        <a:off x="4173971" y="84"/>
        <a:ext cx="2579885" cy="1547931"/>
      </dsp:txXfrm>
    </dsp:sp>
    <dsp:sp modelId="{DB1852C7-3560-4B52-904D-B5B45C2EF926}">
      <dsp:nvSpPr>
        <dsp:cNvPr id="0" name=""/>
        <dsp:cNvSpPr/>
      </dsp:nvSpPr>
      <dsp:spPr>
        <a:xfrm>
          <a:off x="2290655" y="1546215"/>
          <a:ext cx="6346518" cy="562773"/>
        </a:xfrm>
        <a:custGeom>
          <a:avLst/>
          <a:gdLst/>
          <a:ahLst/>
          <a:cxnLst/>
          <a:rect l="0" t="0" r="0" b="0"/>
          <a:pathLst>
            <a:path>
              <a:moveTo>
                <a:pt x="6346518" y="0"/>
              </a:moveTo>
              <a:lnTo>
                <a:pt x="6346518" y="298486"/>
              </a:lnTo>
              <a:lnTo>
                <a:pt x="0" y="298486"/>
              </a:lnTo>
              <a:lnTo>
                <a:pt x="0" y="562773"/>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4559" y="1824635"/>
        <a:ext cx="318709" cy="5933"/>
      </dsp:txXfrm>
    </dsp:sp>
    <dsp:sp modelId="{99DCE7D0-397F-427C-B11A-6691424BABE4}">
      <dsp:nvSpPr>
        <dsp:cNvPr id="0" name=""/>
        <dsp:cNvSpPr/>
      </dsp:nvSpPr>
      <dsp:spPr>
        <a:xfrm>
          <a:off x="7347230" y="84"/>
          <a:ext cx="2579885" cy="1547931"/>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417" tIns="132696" rIns="126417" bIns="132696" numCol="1" spcCol="1270" anchor="ctr" anchorCtr="0">
          <a:noAutofit/>
        </a:bodyPr>
        <a:lstStyle/>
        <a:p>
          <a:pPr marL="0" lvl="0" indent="0" algn="ctr" defTabSz="1066800">
            <a:lnSpc>
              <a:spcPct val="90000"/>
            </a:lnSpc>
            <a:spcBef>
              <a:spcPct val="0"/>
            </a:spcBef>
            <a:spcAft>
              <a:spcPct val="35000"/>
            </a:spcAft>
            <a:buNone/>
          </a:pPr>
          <a:r>
            <a:rPr lang="en-US" sz="2400" kern="1200"/>
            <a:t>University Health Services</a:t>
          </a:r>
        </a:p>
      </dsp:txBody>
      <dsp:txXfrm>
        <a:off x="7347230" y="84"/>
        <a:ext cx="2579885" cy="1547931"/>
      </dsp:txXfrm>
    </dsp:sp>
    <dsp:sp modelId="{C6E972B7-A91A-4D7C-A1D7-00DA29B92195}">
      <dsp:nvSpPr>
        <dsp:cNvPr id="0" name=""/>
        <dsp:cNvSpPr/>
      </dsp:nvSpPr>
      <dsp:spPr>
        <a:xfrm>
          <a:off x="3578798" y="2869634"/>
          <a:ext cx="562773" cy="91440"/>
        </a:xfrm>
        <a:custGeom>
          <a:avLst/>
          <a:gdLst/>
          <a:ahLst/>
          <a:cxnLst/>
          <a:rect l="0" t="0" r="0" b="0"/>
          <a:pathLst>
            <a:path>
              <a:moveTo>
                <a:pt x="0" y="45720"/>
              </a:moveTo>
              <a:lnTo>
                <a:pt x="562773" y="45720"/>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45350" y="2912388"/>
        <a:ext cx="29668" cy="5933"/>
      </dsp:txXfrm>
    </dsp:sp>
    <dsp:sp modelId="{C2EB4D31-AFD1-44B2-A4E3-3C04C3E0CA3B}">
      <dsp:nvSpPr>
        <dsp:cNvPr id="0" name=""/>
        <dsp:cNvSpPr/>
      </dsp:nvSpPr>
      <dsp:spPr>
        <a:xfrm>
          <a:off x="1000712" y="2141389"/>
          <a:ext cx="2579885" cy="1547931"/>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417" tIns="132696" rIns="126417" bIns="132696" numCol="1" spcCol="1270" anchor="ctr" anchorCtr="0">
          <a:noAutofit/>
        </a:bodyPr>
        <a:lstStyle/>
        <a:p>
          <a:pPr marL="0" lvl="0" indent="0" algn="ctr" defTabSz="1066800">
            <a:lnSpc>
              <a:spcPct val="90000"/>
            </a:lnSpc>
            <a:spcBef>
              <a:spcPct val="0"/>
            </a:spcBef>
            <a:spcAft>
              <a:spcPct val="35000"/>
            </a:spcAft>
            <a:buNone/>
          </a:pPr>
          <a:r>
            <a:rPr lang="en-US" sz="2400" kern="1200"/>
            <a:t>Adjunct Professors (Professional Experience)</a:t>
          </a:r>
        </a:p>
      </dsp:txBody>
      <dsp:txXfrm>
        <a:off x="1000712" y="2141389"/>
        <a:ext cx="2579885" cy="1547931"/>
      </dsp:txXfrm>
    </dsp:sp>
    <dsp:sp modelId="{4B408F73-9BCE-490F-ACD6-7BF8DEAED9A5}">
      <dsp:nvSpPr>
        <dsp:cNvPr id="0" name=""/>
        <dsp:cNvSpPr/>
      </dsp:nvSpPr>
      <dsp:spPr>
        <a:xfrm>
          <a:off x="6752057" y="2869634"/>
          <a:ext cx="562773" cy="91440"/>
        </a:xfrm>
        <a:custGeom>
          <a:avLst/>
          <a:gdLst/>
          <a:ahLst/>
          <a:cxnLst/>
          <a:rect l="0" t="0" r="0" b="0"/>
          <a:pathLst>
            <a:path>
              <a:moveTo>
                <a:pt x="0" y="45720"/>
              </a:moveTo>
              <a:lnTo>
                <a:pt x="562773"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18609" y="2912388"/>
        <a:ext cx="29668" cy="5933"/>
      </dsp:txXfrm>
    </dsp:sp>
    <dsp:sp modelId="{133887CD-43A5-41CF-91DC-E23B4561B98A}">
      <dsp:nvSpPr>
        <dsp:cNvPr id="0" name=""/>
        <dsp:cNvSpPr/>
      </dsp:nvSpPr>
      <dsp:spPr>
        <a:xfrm>
          <a:off x="4173971" y="2141389"/>
          <a:ext cx="2579885" cy="1547931"/>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417" tIns="132696" rIns="126417" bIns="132696" numCol="1" spcCol="1270" anchor="ctr" anchorCtr="0">
          <a:noAutofit/>
        </a:bodyPr>
        <a:lstStyle/>
        <a:p>
          <a:pPr marL="0" lvl="0" indent="0" algn="ctr" defTabSz="1066800">
            <a:lnSpc>
              <a:spcPct val="90000"/>
            </a:lnSpc>
            <a:spcBef>
              <a:spcPct val="0"/>
            </a:spcBef>
            <a:spcAft>
              <a:spcPct val="35000"/>
            </a:spcAft>
            <a:buNone/>
          </a:pPr>
          <a:r>
            <a:rPr lang="en-US" sz="2400" kern="1200"/>
            <a:t>Full Time Professors (Academics)</a:t>
          </a:r>
        </a:p>
      </dsp:txBody>
      <dsp:txXfrm>
        <a:off x="4173971" y="2141389"/>
        <a:ext cx="2579885" cy="1547931"/>
      </dsp:txXfrm>
    </dsp:sp>
    <dsp:sp modelId="{BC4FC087-CA08-4465-9D92-3ED500814724}">
      <dsp:nvSpPr>
        <dsp:cNvPr id="0" name=""/>
        <dsp:cNvSpPr/>
      </dsp:nvSpPr>
      <dsp:spPr>
        <a:xfrm>
          <a:off x="7347230" y="2141389"/>
          <a:ext cx="2579885" cy="1547931"/>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417" tIns="132696" rIns="126417" bIns="132696" numCol="1" spcCol="1270" anchor="ctr" anchorCtr="0">
          <a:noAutofit/>
        </a:bodyPr>
        <a:lstStyle/>
        <a:p>
          <a:pPr marL="0" lvl="0" indent="0" algn="ctr" defTabSz="1066800">
            <a:lnSpc>
              <a:spcPct val="90000"/>
            </a:lnSpc>
            <a:spcBef>
              <a:spcPct val="0"/>
            </a:spcBef>
            <a:spcAft>
              <a:spcPct val="35000"/>
            </a:spcAft>
            <a:buNone/>
          </a:pPr>
          <a:r>
            <a:rPr lang="en-US" sz="2400" kern="1200" dirty="0"/>
            <a:t>Career Resources</a:t>
          </a:r>
        </a:p>
      </dsp:txBody>
      <dsp:txXfrm>
        <a:off x="7347230" y="2141389"/>
        <a:ext cx="2579885" cy="15479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E9007-BE7A-4386-8D7A-E2EC2C68E2F6}">
      <dsp:nvSpPr>
        <dsp:cNvPr id="0" name=""/>
        <dsp:cNvSpPr/>
      </dsp:nvSpPr>
      <dsp:spPr>
        <a:xfrm>
          <a:off x="9604" y="145230"/>
          <a:ext cx="2870689" cy="390234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“[M]ost students who finish a U.S. higher education have trained minds that can handle a variety of positions and occupations. While that may not materialize for every student, it’s simply folly to argue that we should discourage higher ed aspirations for millions because there are unfilled jobs in service fields. Meanwhile, China knows that higher ed attainment is directly correlated to thriving economies. That’s why they export their students here and import our universities’ practices…</a:t>
          </a:r>
          <a:endParaRPr lang="en-US" sz="1500" kern="1200"/>
        </a:p>
      </dsp:txBody>
      <dsp:txXfrm>
        <a:off x="93684" y="229310"/>
        <a:ext cx="2702529" cy="3734183"/>
      </dsp:txXfrm>
    </dsp:sp>
    <dsp:sp modelId="{2A8D9B83-6A27-419E-911B-BC2BEC9376FB}">
      <dsp:nvSpPr>
        <dsp:cNvPr id="0" name=""/>
        <dsp:cNvSpPr/>
      </dsp:nvSpPr>
      <dsp:spPr>
        <a:xfrm>
          <a:off x="3167362" y="1740437"/>
          <a:ext cx="608586" cy="71193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167362" y="1882823"/>
        <a:ext cx="426010" cy="427158"/>
      </dsp:txXfrm>
    </dsp:sp>
    <dsp:sp modelId="{610C3C1F-64D3-4FDE-A471-401AF35404CA}">
      <dsp:nvSpPr>
        <dsp:cNvPr id="0" name=""/>
        <dsp:cNvSpPr/>
      </dsp:nvSpPr>
      <dsp:spPr>
        <a:xfrm>
          <a:off x="4028569" y="145230"/>
          <a:ext cx="2870689" cy="3902343"/>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Our society loses the ability to function when its citizens do not know history, cannot and are not trained to read complicated texts, and cannot weigh decisions for themselves, their world…</a:t>
          </a:r>
          <a:endParaRPr lang="en-US" sz="1500" kern="1200"/>
        </a:p>
      </dsp:txBody>
      <dsp:txXfrm>
        <a:off x="4112649" y="229310"/>
        <a:ext cx="2702529" cy="3734183"/>
      </dsp:txXfrm>
    </dsp:sp>
    <dsp:sp modelId="{E580F976-10A9-4693-B8C5-F922D92920D8}">
      <dsp:nvSpPr>
        <dsp:cNvPr id="0" name=""/>
        <dsp:cNvSpPr/>
      </dsp:nvSpPr>
      <dsp:spPr>
        <a:xfrm>
          <a:off x="7186328" y="1740437"/>
          <a:ext cx="608586" cy="711930"/>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186328" y="1882823"/>
        <a:ext cx="426010" cy="427158"/>
      </dsp:txXfrm>
    </dsp:sp>
    <dsp:sp modelId="{96106F59-C76A-4914-8B4A-B59E51DB2978}">
      <dsp:nvSpPr>
        <dsp:cNvPr id="0" name=""/>
        <dsp:cNvSpPr/>
      </dsp:nvSpPr>
      <dsp:spPr>
        <a:xfrm>
          <a:off x="8047535" y="145230"/>
          <a:ext cx="2870689" cy="3902343"/>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Any employer wants employees who can problem-solve and know how to learn. There are many paths to those attributes, but college – or some modern evolution— is the most likely equalizer for these soft skills.”</a:t>
          </a:r>
          <a:endParaRPr lang="en-US" sz="1500" kern="1200"/>
        </a:p>
      </dsp:txBody>
      <dsp:txXfrm>
        <a:off x="8131615" y="229310"/>
        <a:ext cx="2702529" cy="373418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10/23/2022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Sandy Baum, Jennifer Ma, and Kathleen Pays, "Education Pays 2010: The Benefits of Higher Education for Individuals and Society," collegeboard.com, 2010</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788986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effectLst/>
              </a:rPr>
            </a:br>
            <a:r>
              <a:rPr lang="en-US" dirty="0">
                <a:effectLst/>
              </a:rPr>
              <a:t>Indiana University at Bloomington, "Internship Experiences of IUB Psychology Majors – 50+ Examples," indiana.edu (accessed Sep. 26, 2013)</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760166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“The Dangerous Message in Telling Low-Income Students to Skip College,” available at hechingerreport.org 2019</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2848455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059741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Jeanne Allen, MS, founder of the Center for Education Reform, wrote in a Mar. 28, 2019 article titled “College Isn’t For Whom?,” available at forbes.com:</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239393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Carl Hollingsworth (208-450-9353)</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360529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10/23/2022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10/23/2022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10/23/2022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10/23/2022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10/23/2022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10/23/2022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10/23/2022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10/23/2022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10/23/2022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10/23/2022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10/23/2022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10/23/2022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2.sv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svg"/><Relationship Id="rId7" Type="http://schemas.openxmlformats.org/officeDocument/2006/relationships/diagramColors" Target="../diagrams/colors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800" dirty="0">
                <a:latin typeface="Franklin Gothic Book" panose="020B0503020102020204" pitchFamily="34" charset="0"/>
                <a:cs typeface="Segoe UI" panose="020B0502040204020203" pitchFamily="34" charset="0"/>
              </a:rPr>
              <a:t>Degree Debate</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      Allison R. Deming (IST 618)</a:t>
            </a:r>
          </a:p>
        </p:txBody>
      </p:sp>
      <p:sp>
        <p:nvSpPr>
          <p:cNvPr id="61" name="Freeform: Shape 60">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Freeform: Shape 64">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69" name="Oval 68">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73" name="Freeform: Shape 72">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BE4A48-420A-4BBC-B66D-6747DF754AC9}"/>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Access To University Resources</a:t>
            </a:r>
          </a:p>
        </p:txBody>
      </p:sp>
      <p:graphicFrame>
        <p:nvGraphicFramePr>
          <p:cNvPr id="5" name="Content Placeholder 2">
            <a:extLst>
              <a:ext uri="{FF2B5EF4-FFF2-40B4-BE49-F238E27FC236}">
                <a16:creationId xmlns:a16="http://schemas.microsoft.com/office/drawing/2014/main" id="{1B37819C-3751-0572-E6D7-17D5FD71106F}"/>
              </a:ext>
            </a:extLst>
          </p:cNvPr>
          <p:cNvGraphicFramePr>
            <a:graphicFrameLocks noGrp="1"/>
          </p:cNvGraphicFramePr>
          <p:nvPr>
            <p:ph idx="1"/>
            <p:extLst>
              <p:ext uri="{D42A27DB-BD31-4B8C-83A1-F6EECF244321}">
                <p14:modId xmlns:p14="http://schemas.microsoft.com/office/powerpoint/2010/main" val="99883969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270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CDE5F3-BD97-4F06-85A2-40E617EAC84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Better For The Economy</a:t>
            </a:r>
          </a:p>
        </p:txBody>
      </p:sp>
      <p:graphicFrame>
        <p:nvGraphicFramePr>
          <p:cNvPr id="5" name="Content Placeholder 2">
            <a:extLst>
              <a:ext uri="{FF2B5EF4-FFF2-40B4-BE49-F238E27FC236}">
                <a16:creationId xmlns:a16="http://schemas.microsoft.com/office/drawing/2014/main" id="{459B3E99-9F93-B1AD-35A0-6CA5C03D829B}"/>
              </a:ext>
            </a:extLst>
          </p:cNvPr>
          <p:cNvGraphicFramePr>
            <a:graphicFrameLocks noGrp="1"/>
          </p:cNvGraphicFramePr>
          <p:nvPr>
            <p:ph idx="1"/>
            <p:extLst>
              <p:ext uri="{D42A27DB-BD31-4B8C-83A1-F6EECF244321}">
                <p14:modId xmlns:p14="http://schemas.microsoft.com/office/powerpoint/2010/main" val="364150122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9788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87CF3-36F6-4370-9AE4-CBDF7FBC08CD}"/>
              </a:ext>
            </a:extLst>
          </p:cNvPr>
          <p:cNvSpPr>
            <a:spLocks noGrp="1"/>
          </p:cNvSpPr>
          <p:nvPr>
            <p:ph type="title"/>
          </p:nvPr>
        </p:nvSpPr>
        <p:spPr>
          <a:xfrm>
            <a:off x="686834" y="1153572"/>
            <a:ext cx="3200400" cy="4461163"/>
          </a:xfrm>
        </p:spPr>
        <p:txBody>
          <a:bodyPr>
            <a:normAutofit/>
          </a:bodyPr>
          <a:lstStyle/>
          <a:p>
            <a:r>
              <a:rPr lang="en-US">
                <a:solidFill>
                  <a:srgbClr val="FFFFFF"/>
                </a:solidFill>
              </a:rPr>
              <a:t>A Quote From My Dad…..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D82F8C5-CF78-42B5-A973-94A28E0EF1A9}"/>
              </a:ext>
            </a:extLst>
          </p:cNvPr>
          <p:cNvSpPr>
            <a:spLocks noGrp="1"/>
          </p:cNvSpPr>
          <p:nvPr>
            <p:ph idx="1"/>
          </p:nvPr>
        </p:nvSpPr>
        <p:spPr>
          <a:xfrm>
            <a:off x="4447308" y="591344"/>
            <a:ext cx="6906491" cy="5585619"/>
          </a:xfrm>
        </p:spPr>
        <p:txBody>
          <a:bodyPr anchor="ctr">
            <a:normAutofit/>
          </a:bodyPr>
          <a:lstStyle/>
          <a:p>
            <a:r>
              <a:rPr lang="en-US" sz="2400" dirty="0"/>
              <a:t>He was a hospital administrator for </a:t>
            </a:r>
            <a:r>
              <a:rPr lang="en-US" sz="2400" b="1" dirty="0"/>
              <a:t>45 years </a:t>
            </a:r>
            <a:r>
              <a:rPr lang="en-US" sz="2400" dirty="0"/>
              <a:t>and has recently retired and did a lot of hiring and firing.</a:t>
            </a:r>
          </a:p>
          <a:p>
            <a:pPr marL="0" indent="0">
              <a:buNone/>
            </a:pPr>
            <a:endParaRPr lang="en-US" sz="2400" dirty="0"/>
          </a:p>
          <a:p>
            <a:r>
              <a:rPr lang="en-US" sz="2400" dirty="0"/>
              <a:t>“</a:t>
            </a:r>
            <a:r>
              <a:rPr lang="en-US" sz="2400" i="1" dirty="0"/>
              <a:t>I remember hiring one guy for the administrative offices with a Certificate from the University of Wisconsin. They have extensive online programs and a good reputation in the field. He worked out well, but the newer things I see commercials for concern me as there are so many, and it is hard to know what you are truly getting from an employer standpoint.  Where I can see utility is within your job, the lesser-known aspects to you as an employee – that could be considered continuing education. Additionally, no one knows the entire job as well as their core skill set.</a:t>
            </a:r>
            <a:r>
              <a:rPr lang="en-US" sz="2400" dirty="0"/>
              <a:t>”. </a:t>
            </a:r>
          </a:p>
          <a:p>
            <a:endParaRPr lang="en-US" sz="2400" dirty="0"/>
          </a:p>
          <a:p>
            <a:endParaRPr lang="en-US" sz="2400" dirty="0"/>
          </a:p>
        </p:txBody>
      </p:sp>
    </p:spTree>
    <p:extLst>
      <p:ext uri="{BB962C8B-B14F-4D97-AF65-F5344CB8AC3E}">
        <p14:creationId xmlns:p14="http://schemas.microsoft.com/office/powerpoint/2010/main" val="3055061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6742382" y="1227166"/>
            <a:ext cx="4952793" cy="3197937"/>
          </a:xfrm>
        </p:spPr>
        <p:txBody>
          <a:bodyPr>
            <a:normAutofit/>
          </a:bodyPr>
          <a:lstStyle/>
          <a:p>
            <a:pPr algn="l"/>
            <a:r>
              <a:rPr lang="en-US" sz="7200" dirty="0">
                <a:latin typeface="Franklin Gothic Book" panose="020B0503020102020204" pitchFamily="34" charset="0"/>
                <a:cs typeface="Segoe UI" panose="020B0502040204020203" pitchFamily="34" charset="0"/>
              </a:rPr>
              <a:t>The End: Questions?</a:t>
            </a:r>
          </a:p>
        </p:txBody>
      </p:sp>
      <p:sp>
        <p:nvSpPr>
          <p:cNvPr id="31" name="Freeform: Shape 30">
            <a:extLst>
              <a:ext uri="{FF2B5EF4-FFF2-40B4-BE49-F238E27FC236}">
                <a16:creationId xmlns:a16="http://schemas.microsoft.com/office/drawing/2014/main" id="{1B4300A5-BDF0-4AC1-B637-40BC04A6E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842" y="398899"/>
            <a:ext cx="5941672" cy="6060202"/>
          </a:xfrm>
          <a:custGeom>
            <a:avLst/>
            <a:gdLst>
              <a:gd name="connsiteX0" fmla="*/ 4515496 w 5599176"/>
              <a:gd name="connsiteY0" fmla="*/ 4528466 h 5837866"/>
              <a:gd name="connsiteX1" fmla="*/ 5109352 w 5599176"/>
              <a:gd name="connsiteY1" fmla="*/ 4528466 h 5837866"/>
              <a:gd name="connsiteX2" fmla="*/ 5137310 w 5599176"/>
              <a:gd name="connsiteY2" fmla="*/ 4532179 h 5837866"/>
              <a:gd name="connsiteX3" fmla="*/ 5156538 w 5599176"/>
              <a:gd name="connsiteY3" fmla="*/ 4540242 h 5837866"/>
              <a:gd name="connsiteX4" fmla="*/ 5144787 w 5599176"/>
              <a:gd name="connsiteY4" fmla="*/ 4560566 h 5837866"/>
              <a:gd name="connsiteX5" fmla="*/ 4728451 w 5599176"/>
              <a:gd name="connsiteY5" fmla="*/ 5280629 h 5837866"/>
              <a:gd name="connsiteX6" fmla="*/ 4480407 w 5599176"/>
              <a:gd name="connsiteY6" fmla="*/ 5424788 h 5837866"/>
              <a:gd name="connsiteX7" fmla="*/ 4281024 w 5599176"/>
              <a:gd name="connsiteY7" fmla="*/ 5424788 h 5837866"/>
              <a:gd name="connsiteX8" fmla="*/ 4257765 w 5599176"/>
              <a:gd name="connsiteY8" fmla="*/ 5424788 h 5837866"/>
              <a:gd name="connsiteX9" fmla="*/ 4235569 w 5599176"/>
              <a:gd name="connsiteY9" fmla="*/ 5386568 h 5837866"/>
              <a:gd name="connsiteX10" fmla="*/ 4126859 w 5599176"/>
              <a:gd name="connsiteY10" fmla="*/ 5199359 h 5837866"/>
              <a:gd name="connsiteX11" fmla="*/ 4126859 w 5599176"/>
              <a:gd name="connsiteY11" fmla="*/ 5094573 h 5837866"/>
              <a:gd name="connsiteX12" fmla="*/ 4424429 w 5599176"/>
              <a:gd name="connsiteY12" fmla="*/ 4582137 h 5837866"/>
              <a:gd name="connsiteX13" fmla="*/ 4515496 w 5599176"/>
              <a:gd name="connsiteY13" fmla="*/ 4528466 h 5837866"/>
              <a:gd name="connsiteX14" fmla="*/ 627252 w 5599176"/>
              <a:gd name="connsiteY14" fmla="*/ 3856590 h 5837866"/>
              <a:gd name="connsiteX15" fmla="*/ 1573411 w 5599176"/>
              <a:gd name="connsiteY15" fmla="*/ 3856590 h 5837866"/>
              <a:gd name="connsiteX16" fmla="*/ 1708576 w 5599176"/>
              <a:gd name="connsiteY16" fmla="*/ 3931724 h 5837866"/>
              <a:gd name="connsiteX17" fmla="*/ 2181655 w 5599176"/>
              <a:gd name="connsiteY17" fmla="*/ 4741500 h 5837866"/>
              <a:gd name="connsiteX18" fmla="*/ 2181655 w 5599176"/>
              <a:gd name="connsiteY18" fmla="*/ 4897334 h 5837866"/>
              <a:gd name="connsiteX19" fmla="*/ 1708576 w 5599176"/>
              <a:gd name="connsiteY19" fmla="*/ 5707109 h 5837866"/>
              <a:gd name="connsiteX20" fmla="*/ 1573411 w 5599176"/>
              <a:gd name="connsiteY20" fmla="*/ 5782243 h 5837866"/>
              <a:gd name="connsiteX21" fmla="*/ 627252 w 5599176"/>
              <a:gd name="connsiteY21" fmla="*/ 5782243 h 5837866"/>
              <a:gd name="connsiteX22" fmla="*/ 492087 w 5599176"/>
              <a:gd name="connsiteY22" fmla="*/ 5707109 h 5837866"/>
              <a:gd name="connsiteX23" fmla="*/ 19008 w 5599176"/>
              <a:gd name="connsiteY23" fmla="*/ 4897334 h 5837866"/>
              <a:gd name="connsiteX24" fmla="*/ 19008 w 5599176"/>
              <a:gd name="connsiteY24" fmla="*/ 4741500 h 5837866"/>
              <a:gd name="connsiteX25" fmla="*/ 492087 w 5599176"/>
              <a:gd name="connsiteY25" fmla="*/ 3931724 h 5837866"/>
              <a:gd name="connsiteX26" fmla="*/ 627252 w 5599176"/>
              <a:gd name="connsiteY26" fmla="*/ 3856590 h 5837866"/>
              <a:gd name="connsiteX27" fmla="*/ 2885347 w 5599176"/>
              <a:gd name="connsiteY27" fmla="*/ 2102288 h 5837866"/>
              <a:gd name="connsiteX28" fmla="*/ 4480407 w 5599176"/>
              <a:gd name="connsiteY28" fmla="*/ 2102288 h 5837866"/>
              <a:gd name="connsiteX29" fmla="*/ 4728451 w 5599176"/>
              <a:gd name="connsiteY29" fmla="*/ 2246446 h 5837866"/>
              <a:gd name="connsiteX30" fmla="*/ 5524258 w 5599176"/>
              <a:gd name="connsiteY30" fmla="*/ 3622812 h 5837866"/>
              <a:gd name="connsiteX31" fmla="*/ 5524258 w 5599176"/>
              <a:gd name="connsiteY31" fmla="*/ 3904264 h 5837866"/>
              <a:gd name="connsiteX32" fmla="*/ 5228769 w 5599176"/>
              <a:gd name="connsiteY32" fmla="*/ 4415318 h 5837866"/>
              <a:gd name="connsiteX33" fmla="*/ 5203866 w 5599176"/>
              <a:gd name="connsiteY33" fmla="*/ 4458387 h 5837866"/>
              <a:gd name="connsiteX34" fmla="*/ 5204742 w 5599176"/>
              <a:gd name="connsiteY34" fmla="*/ 4458755 h 5837866"/>
              <a:gd name="connsiteX35" fmla="*/ 5248690 w 5599176"/>
              <a:gd name="connsiteY35" fmla="*/ 4503079 h 5837866"/>
              <a:gd name="connsiteX36" fmla="*/ 5582899 w 5599176"/>
              <a:gd name="connsiteY36" fmla="*/ 5081103 h 5837866"/>
              <a:gd name="connsiteX37" fmla="*/ 5582899 w 5599176"/>
              <a:gd name="connsiteY37" fmla="*/ 5199302 h 5837866"/>
              <a:gd name="connsiteX38" fmla="*/ 5248690 w 5599176"/>
              <a:gd name="connsiteY38" fmla="*/ 5777325 h 5837866"/>
              <a:gd name="connsiteX39" fmla="*/ 5144519 w 5599176"/>
              <a:gd name="connsiteY39" fmla="*/ 5837866 h 5837866"/>
              <a:gd name="connsiteX40" fmla="*/ 4474653 w 5599176"/>
              <a:gd name="connsiteY40" fmla="*/ 5837866 h 5837866"/>
              <a:gd name="connsiteX41" fmla="*/ 4371930 w 5599176"/>
              <a:gd name="connsiteY41" fmla="*/ 5777325 h 5837866"/>
              <a:gd name="connsiteX42" fmla="*/ 4191892 w 5599176"/>
              <a:gd name="connsiteY42" fmla="*/ 5467287 h 5837866"/>
              <a:gd name="connsiteX43" fmla="*/ 4171554 w 5599176"/>
              <a:gd name="connsiteY43" fmla="*/ 5432262 h 5837866"/>
              <a:gd name="connsiteX44" fmla="*/ 4187556 w 5599176"/>
              <a:gd name="connsiteY44" fmla="*/ 5432262 h 5837866"/>
              <a:gd name="connsiteX45" fmla="*/ 4263195 w 5599176"/>
              <a:gd name="connsiteY45" fmla="*/ 5432262 h 5837866"/>
              <a:gd name="connsiteX46" fmla="*/ 4296053 w 5599176"/>
              <a:gd name="connsiteY46" fmla="*/ 5488847 h 5837866"/>
              <a:gd name="connsiteX47" fmla="*/ 4421590 w 5599176"/>
              <a:gd name="connsiteY47" fmla="*/ 5705031 h 5837866"/>
              <a:gd name="connsiteX48" fmla="*/ 4512658 w 5599176"/>
              <a:gd name="connsiteY48" fmla="*/ 5758703 h 5837866"/>
              <a:gd name="connsiteX49" fmla="*/ 5106515 w 5599176"/>
              <a:gd name="connsiteY49" fmla="*/ 5758703 h 5837866"/>
              <a:gd name="connsiteX50" fmla="*/ 5198863 w 5599176"/>
              <a:gd name="connsiteY50" fmla="*/ 5705031 h 5837866"/>
              <a:gd name="connsiteX51" fmla="*/ 5495151 w 5599176"/>
              <a:gd name="connsiteY51" fmla="*/ 5192597 h 5837866"/>
              <a:gd name="connsiteX52" fmla="*/ 5495151 w 5599176"/>
              <a:gd name="connsiteY52" fmla="*/ 5087808 h 5837866"/>
              <a:gd name="connsiteX53" fmla="*/ 5198863 w 5599176"/>
              <a:gd name="connsiteY53" fmla="*/ 4575374 h 5837866"/>
              <a:gd name="connsiteX54" fmla="*/ 5159904 w 5599176"/>
              <a:gd name="connsiteY54" fmla="*/ 4536079 h 5837866"/>
              <a:gd name="connsiteX55" fmla="*/ 5155395 w 5599176"/>
              <a:gd name="connsiteY55" fmla="*/ 4534190 h 5837866"/>
              <a:gd name="connsiteX56" fmla="*/ 5179563 w 5599176"/>
              <a:gd name="connsiteY56" fmla="*/ 4492393 h 5837866"/>
              <a:gd name="connsiteX57" fmla="*/ 5197535 w 5599176"/>
              <a:gd name="connsiteY57" fmla="*/ 4461308 h 5837866"/>
              <a:gd name="connsiteX58" fmla="*/ 5178894 w 5599176"/>
              <a:gd name="connsiteY58" fmla="*/ 4453491 h 5837866"/>
              <a:gd name="connsiteX59" fmla="*/ 5147358 w 5599176"/>
              <a:gd name="connsiteY59" fmla="*/ 4449302 h 5837866"/>
              <a:gd name="connsiteX60" fmla="*/ 4477491 w 5599176"/>
              <a:gd name="connsiteY60" fmla="*/ 4449302 h 5837866"/>
              <a:gd name="connsiteX61" fmla="*/ 4374769 w 5599176"/>
              <a:gd name="connsiteY61" fmla="*/ 4509842 h 5837866"/>
              <a:gd name="connsiteX62" fmla="*/ 4039112 w 5599176"/>
              <a:gd name="connsiteY62" fmla="*/ 5087866 h 5837866"/>
              <a:gd name="connsiteX63" fmla="*/ 4039112 w 5599176"/>
              <a:gd name="connsiteY63" fmla="*/ 5206066 h 5837866"/>
              <a:gd name="connsiteX64" fmla="*/ 4149904 w 5599176"/>
              <a:gd name="connsiteY64" fmla="*/ 5396858 h 5837866"/>
              <a:gd name="connsiteX65" fmla="*/ 4166123 w 5599176"/>
              <a:gd name="connsiteY65" fmla="*/ 5424788 h 5837866"/>
              <a:gd name="connsiteX66" fmla="*/ 4090989 w 5599176"/>
              <a:gd name="connsiteY66" fmla="*/ 5424788 h 5837866"/>
              <a:gd name="connsiteX67" fmla="*/ 2885347 w 5599176"/>
              <a:gd name="connsiteY67" fmla="*/ 5424788 h 5837866"/>
              <a:gd name="connsiteX68" fmla="*/ 2640748 w 5599176"/>
              <a:gd name="connsiteY68" fmla="*/ 5280629 h 5837866"/>
              <a:gd name="connsiteX69" fmla="*/ 1841498 w 5599176"/>
              <a:gd name="connsiteY69" fmla="*/ 3904264 h 5837866"/>
              <a:gd name="connsiteX70" fmla="*/ 1841498 w 5599176"/>
              <a:gd name="connsiteY70" fmla="*/ 3622812 h 5837866"/>
              <a:gd name="connsiteX71" fmla="*/ 2640748 w 5599176"/>
              <a:gd name="connsiteY71" fmla="*/ 2246446 h 5837866"/>
              <a:gd name="connsiteX72" fmla="*/ 2885347 w 5599176"/>
              <a:gd name="connsiteY72" fmla="*/ 2102288 h 5837866"/>
              <a:gd name="connsiteX73" fmla="*/ 1398966 w 5599176"/>
              <a:gd name="connsiteY73" fmla="*/ 1296578 h 5837866"/>
              <a:gd name="connsiteX74" fmla="*/ 2124510 w 5599176"/>
              <a:gd name="connsiteY74" fmla="*/ 1296578 h 5837866"/>
              <a:gd name="connsiteX75" fmla="*/ 2228158 w 5599176"/>
              <a:gd name="connsiteY75" fmla="*/ 1355876 h 5837866"/>
              <a:gd name="connsiteX76" fmla="*/ 2590929 w 5599176"/>
              <a:gd name="connsiteY76" fmla="*/ 1994969 h 5837866"/>
              <a:gd name="connsiteX77" fmla="*/ 2590929 w 5599176"/>
              <a:gd name="connsiteY77" fmla="*/ 2117956 h 5837866"/>
              <a:gd name="connsiteX78" fmla="*/ 2228158 w 5599176"/>
              <a:gd name="connsiteY78" fmla="*/ 2757048 h 5837866"/>
              <a:gd name="connsiteX79" fmla="*/ 2124510 w 5599176"/>
              <a:gd name="connsiteY79" fmla="*/ 2816345 h 5837866"/>
              <a:gd name="connsiteX80" fmla="*/ 1398966 w 5599176"/>
              <a:gd name="connsiteY80" fmla="*/ 2816345 h 5837866"/>
              <a:gd name="connsiteX81" fmla="*/ 1295319 w 5599176"/>
              <a:gd name="connsiteY81" fmla="*/ 2757048 h 5837866"/>
              <a:gd name="connsiteX82" fmla="*/ 932547 w 5599176"/>
              <a:gd name="connsiteY82" fmla="*/ 2117956 h 5837866"/>
              <a:gd name="connsiteX83" fmla="*/ 932547 w 5599176"/>
              <a:gd name="connsiteY83" fmla="*/ 1994969 h 5837866"/>
              <a:gd name="connsiteX84" fmla="*/ 1295319 w 5599176"/>
              <a:gd name="connsiteY84" fmla="*/ 1355876 h 5837866"/>
              <a:gd name="connsiteX85" fmla="*/ 1398966 w 5599176"/>
              <a:gd name="connsiteY85" fmla="*/ 1296578 h 5837866"/>
              <a:gd name="connsiteX86" fmla="*/ 2833339 w 5599176"/>
              <a:gd name="connsiteY86" fmla="*/ 0 h 5837866"/>
              <a:gd name="connsiteX87" fmla="*/ 3790866 w 5599176"/>
              <a:gd name="connsiteY87" fmla="*/ 0 h 5837866"/>
              <a:gd name="connsiteX88" fmla="*/ 3927655 w 5599176"/>
              <a:gd name="connsiteY88" fmla="*/ 78257 h 5837866"/>
              <a:gd name="connsiteX89" fmla="*/ 4406417 w 5599176"/>
              <a:gd name="connsiteY89" fmla="*/ 921691 h 5837866"/>
              <a:gd name="connsiteX90" fmla="*/ 4406417 w 5599176"/>
              <a:gd name="connsiteY90" fmla="*/ 1084002 h 5837866"/>
              <a:gd name="connsiteX91" fmla="*/ 3927655 w 5599176"/>
              <a:gd name="connsiteY91" fmla="*/ 1927435 h 5837866"/>
              <a:gd name="connsiteX92" fmla="*/ 3790866 w 5599176"/>
              <a:gd name="connsiteY92" fmla="*/ 2005692 h 5837866"/>
              <a:gd name="connsiteX93" fmla="*/ 2833339 w 5599176"/>
              <a:gd name="connsiteY93" fmla="*/ 2005692 h 5837866"/>
              <a:gd name="connsiteX94" fmla="*/ 2696552 w 5599176"/>
              <a:gd name="connsiteY94" fmla="*/ 1927435 h 5837866"/>
              <a:gd name="connsiteX95" fmla="*/ 2217788 w 5599176"/>
              <a:gd name="connsiteY95" fmla="*/ 1084002 h 5837866"/>
              <a:gd name="connsiteX96" fmla="*/ 2217788 w 5599176"/>
              <a:gd name="connsiteY96" fmla="*/ 921691 h 5837866"/>
              <a:gd name="connsiteX97" fmla="*/ 2696552 w 5599176"/>
              <a:gd name="connsiteY97" fmla="*/ 78257 h 5837866"/>
              <a:gd name="connsiteX98" fmla="*/ 2833339 w 5599176"/>
              <a:gd name="connsiteY98" fmla="*/ 0 h 58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599176" h="5837866">
                <a:moveTo>
                  <a:pt x="4515496" y="4528466"/>
                </a:moveTo>
                <a:cubicBezTo>
                  <a:pt x="4515496" y="4528466"/>
                  <a:pt x="4515496" y="4528466"/>
                  <a:pt x="5109352" y="4528466"/>
                </a:cubicBezTo>
                <a:cubicBezTo>
                  <a:pt x="5118972" y="4528466"/>
                  <a:pt x="5128352" y="4529744"/>
                  <a:pt x="5137310" y="4532179"/>
                </a:cubicBezTo>
                <a:lnTo>
                  <a:pt x="5156538" y="4540242"/>
                </a:lnTo>
                <a:lnTo>
                  <a:pt x="5144787" y="4560566"/>
                </a:lnTo>
                <a:cubicBezTo>
                  <a:pt x="5038535" y="4744330"/>
                  <a:pt x="4902533" y="4979549"/>
                  <a:pt x="4728451" y="5280629"/>
                </a:cubicBezTo>
                <a:cubicBezTo>
                  <a:pt x="4676776" y="5369869"/>
                  <a:pt x="4583758" y="5424788"/>
                  <a:pt x="4480407" y="5424788"/>
                </a:cubicBezTo>
                <a:cubicBezTo>
                  <a:pt x="4480407" y="5424788"/>
                  <a:pt x="4480407" y="5424788"/>
                  <a:pt x="4281024" y="5424788"/>
                </a:cubicBezTo>
                <a:lnTo>
                  <a:pt x="4257765" y="5424788"/>
                </a:lnTo>
                <a:lnTo>
                  <a:pt x="4235569" y="5386568"/>
                </a:lnTo>
                <a:cubicBezTo>
                  <a:pt x="4204665" y="5333348"/>
                  <a:pt x="4168705" y="5271421"/>
                  <a:pt x="4126859" y="5199359"/>
                </a:cubicBezTo>
                <a:cubicBezTo>
                  <a:pt x="4107621" y="5167412"/>
                  <a:pt x="4107621" y="5126520"/>
                  <a:pt x="4126859" y="5094573"/>
                </a:cubicBezTo>
                <a:cubicBezTo>
                  <a:pt x="4126859" y="5094573"/>
                  <a:pt x="4126859" y="5094573"/>
                  <a:pt x="4424429" y="4582137"/>
                </a:cubicBezTo>
                <a:cubicBezTo>
                  <a:pt x="4442387" y="4548913"/>
                  <a:pt x="4478299" y="4528466"/>
                  <a:pt x="4515496" y="4528466"/>
                </a:cubicBezTo>
                <a:close/>
                <a:moveTo>
                  <a:pt x="627252" y="3856590"/>
                </a:moveTo>
                <a:cubicBezTo>
                  <a:pt x="1573411" y="3856590"/>
                  <a:pt x="1573411" y="3856590"/>
                  <a:pt x="1573411" y="3856590"/>
                </a:cubicBezTo>
                <a:cubicBezTo>
                  <a:pt x="1621281" y="3856590"/>
                  <a:pt x="1683233" y="3889983"/>
                  <a:pt x="1708576" y="3931724"/>
                </a:cubicBezTo>
                <a:cubicBezTo>
                  <a:pt x="2181655" y="4741500"/>
                  <a:pt x="2181655" y="4741500"/>
                  <a:pt x="2181655" y="4741500"/>
                </a:cubicBezTo>
                <a:cubicBezTo>
                  <a:pt x="2204183" y="4786024"/>
                  <a:pt x="2204183" y="4852809"/>
                  <a:pt x="2181655" y="4897334"/>
                </a:cubicBezTo>
                <a:cubicBezTo>
                  <a:pt x="1708576" y="5707109"/>
                  <a:pt x="1708576" y="5707109"/>
                  <a:pt x="1708576" y="5707109"/>
                </a:cubicBezTo>
                <a:cubicBezTo>
                  <a:pt x="1683233" y="5748851"/>
                  <a:pt x="1621281" y="5782243"/>
                  <a:pt x="1573411" y="5782243"/>
                </a:cubicBezTo>
                <a:lnTo>
                  <a:pt x="627252" y="5782243"/>
                </a:lnTo>
                <a:cubicBezTo>
                  <a:pt x="576565" y="5782243"/>
                  <a:pt x="514614" y="5748851"/>
                  <a:pt x="492087" y="5707109"/>
                </a:cubicBezTo>
                <a:cubicBezTo>
                  <a:pt x="19008" y="4897334"/>
                  <a:pt x="19008" y="4897334"/>
                  <a:pt x="19008" y="4897334"/>
                </a:cubicBezTo>
                <a:cubicBezTo>
                  <a:pt x="-6336" y="4852809"/>
                  <a:pt x="-6336" y="4786024"/>
                  <a:pt x="19008" y="4741500"/>
                </a:cubicBezTo>
                <a:cubicBezTo>
                  <a:pt x="492087" y="3931724"/>
                  <a:pt x="492087" y="3931724"/>
                  <a:pt x="492087" y="3931724"/>
                </a:cubicBezTo>
                <a:cubicBezTo>
                  <a:pt x="514614" y="3889983"/>
                  <a:pt x="576565" y="3856590"/>
                  <a:pt x="627252" y="3856590"/>
                </a:cubicBezTo>
                <a:close/>
                <a:moveTo>
                  <a:pt x="2885347" y="2102288"/>
                </a:moveTo>
                <a:cubicBezTo>
                  <a:pt x="2885347" y="2102288"/>
                  <a:pt x="2885347" y="2102288"/>
                  <a:pt x="4480407" y="2102288"/>
                </a:cubicBezTo>
                <a:cubicBezTo>
                  <a:pt x="4583758" y="2102288"/>
                  <a:pt x="4676776" y="2157205"/>
                  <a:pt x="4728451" y="2246446"/>
                </a:cubicBezTo>
                <a:cubicBezTo>
                  <a:pt x="4728451" y="2246446"/>
                  <a:pt x="4728451" y="2246446"/>
                  <a:pt x="5524258" y="3622812"/>
                </a:cubicBezTo>
                <a:cubicBezTo>
                  <a:pt x="5575934" y="3708621"/>
                  <a:pt x="5575934" y="3818455"/>
                  <a:pt x="5524258" y="3904264"/>
                </a:cubicBezTo>
                <a:cubicBezTo>
                  <a:pt x="5524258" y="3904264"/>
                  <a:pt x="5524258" y="3904264"/>
                  <a:pt x="5228769" y="4415318"/>
                </a:cubicBezTo>
                <a:lnTo>
                  <a:pt x="5203866" y="4458387"/>
                </a:lnTo>
                <a:lnTo>
                  <a:pt x="5204742" y="4458755"/>
                </a:lnTo>
                <a:cubicBezTo>
                  <a:pt x="5222647" y="4469206"/>
                  <a:pt x="5237838" y="4484340"/>
                  <a:pt x="5248690" y="4503079"/>
                </a:cubicBezTo>
                <a:cubicBezTo>
                  <a:pt x="5248690" y="4503079"/>
                  <a:pt x="5248690" y="4503079"/>
                  <a:pt x="5582899" y="5081103"/>
                </a:cubicBezTo>
                <a:cubicBezTo>
                  <a:pt x="5604602" y="5117139"/>
                  <a:pt x="5604602" y="5163265"/>
                  <a:pt x="5582899" y="5199302"/>
                </a:cubicBezTo>
                <a:cubicBezTo>
                  <a:pt x="5582899" y="5199302"/>
                  <a:pt x="5582899" y="5199302"/>
                  <a:pt x="5248690" y="5777325"/>
                </a:cubicBezTo>
                <a:cubicBezTo>
                  <a:pt x="5226987" y="5814802"/>
                  <a:pt x="5187924" y="5837866"/>
                  <a:pt x="5144519" y="5837866"/>
                </a:cubicBezTo>
                <a:cubicBezTo>
                  <a:pt x="5144519" y="5837866"/>
                  <a:pt x="5144519" y="5837866"/>
                  <a:pt x="4474653" y="5837866"/>
                </a:cubicBezTo>
                <a:cubicBezTo>
                  <a:pt x="4432695" y="5837866"/>
                  <a:pt x="4392186" y="5814802"/>
                  <a:pt x="4371930" y="5777325"/>
                </a:cubicBezTo>
                <a:cubicBezTo>
                  <a:pt x="4371930" y="5777325"/>
                  <a:pt x="4371930" y="5777325"/>
                  <a:pt x="4191892" y="5467287"/>
                </a:cubicBezTo>
                <a:lnTo>
                  <a:pt x="4171554" y="5432262"/>
                </a:lnTo>
                <a:lnTo>
                  <a:pt x="4187556" y="5432262"/>
                </a:lnTo>
                <a:lnTo>
                  <a:pt x="4263195" y="5432262"/>
                </a:lnTo>
                <a:lnTo>
                  <a:pt x="4296053" y="5488847"/>
                </a:lnTo>
                <a:cubicBezTo>
                  <a:pt x="4421590" y="5705031"/>
                  <a:pt x="4421590" y="5705031"/>
                  <a:pt x="4421590" y="5705031"/>
                </a:cubicBezTo>
                <a:cubicBezTo>
                  <a:pt x="4439548" y="5738256"/>
                  <a:pt x="4475462" y="5758703"/>
                  <a:pt x="4512658" y="5758703"/>
                </a:cubicBezTo>
                <a:cubicBezTo>
                  <a:pt x="5106515" y="5758703"/>
                  <a:pt x="5106515" y="5758703"/>
                  <a:pt x="5106515" y="5758703"/>
                </a:cubicBezTo>
                <a:cubicBezTo>
                  <a:pt x="5144993" y="5758703"/>
                  <a:pt x="5179624" y="5738256"/>
                  <a:pt x="5198863" y="5705031"/>
                </a:cubicBezTo>
                <a:cubicBezTo>
                  <a:pt x="5495151" y="5192597"/>
                  <a:pt x="5495151" y="5192597"/>
                  <a:pt x="5495151" y="5192597"/>
                </a:cubicBezTo>
                <a:cubicBezTo>
                  <a:pt x="5514390" y="5160648"/>
                  <a:pt x="5514390" y="5119756"/>
                  <a:pt x="5495151" y="5087808"/>
                </a:cubicBezTo>
                <a:cubicBezTo>
                  <a:pt x="5198863" y="4575374"/>
                  <a:pt x="5198863" y="4575374"/>
                  <a:pt x="5198863" y="4575374"/>
                </a:cubicBezTo>
                <a:cubicBezTo>
                  <a:pt x="5189244" y="4558761"/>
                  <a:pt x="5175776" y="4545343"/>
                  <a:pt x="5159904" y="4536079"/>
                </a:cubicBezTo>
                <a:lnTo>
                  <a:pt x="5155395" y="4534190"/>
                </a:lnTo>
                <a:lnTo>
                  <a:pt x="5179563" y="4492393"/>
                </a:lnTo>
                <a:lnTo>
                  <a:pt x="5197535" y="4461308"/>
                </a:lnTo>
                <a:lnTo>
                  <a:pt x="5178894" y="4453491"/>
                </a:lnTo>
                <a:cubicBezTo>
                  <a:pt x="5168788" y="4450743"/>
                  <a:pt x="5158209" y="4449302"/>
                  <a:pt x="5147358" y="4449302"/>
                </a:cubicBezTo>
                <a:cubicBezTo>
                  <a:pt x="4477491" y="4449302"/>
                  <a:pt x="4477491" y="4449302"/>
                  <a:pt x="4477491" y="4449302"/>
                </a:cubicBezTo>
                <a:cubicBezTo>
                  <a:pt x="4435534" y="4449302"/>
                  <a:pt x="4395024" y="4472365"/>
                  <a:pt x="4374769" y="4509842"/>
                </a:cubicBezTo>
                <a:cubicBezTo>
                  <a:pt x="4039112" y="5087866"/>
                  <a:pt x="4039112" y="5087866"/>
                  <a:pt x="4039112" y="5087866"/>
                </a:cubicBezTo>
                <a:cubicBezTo>
                  <a:pt x="4017409" y="5123902"/>
                  <a:pt x="4017409" y="5170028"/>
                  <a:pt x="4039112" y="5206066"/>
                </a:cubicBezTo>
                <a:cubicBezTo>
                  <a:pt x="4081068" y="5278318"/>
                  <a:pt x="4117780" y="5341539"/>
                  <a:pt x="4149904" y="5396858"/>
                </a:cubicBezTo>
                <a:lnTo>
                  <a:pt x="4166123" y="5424788"/>
                </a:lnTo>
                <a:lnTo>
                  <a:pt x="4090989" y="5424788"/>
                </a:lnTo>
                <a:cubicBezTo>
                  <a:pt x="3857338" y="5424788"/>
                  <a:pt x="3483496" y="5424788"/>
                  <a:pt x="2885347" y="5424788"/>
                </a:cubicBezTo>
                <a:cubicBezTo>
                  <a:pt x="2785442" y="5424788"/>
                  <a:pt x="2688979" y="5369869"/>
                  <a:pt x="2640748" y="5280629"/>
                </a:cubicBezTo>
                <a:cubicBezTo>
                  <a:pt x="2640748" y="5280629"/>
                  <a:pt x="2640748" y="5280629"/>
                  <a:pt x="1841498" y="3904264"/>
                </a:cubicBezTo>
                <a:cubicBezTo>
                  <a:pt x="1789821" y="3818455"/>
                  <a:pt x="1789821" y="3708621"/>
                  <a:pt x="1841498" y="3622812"/>
                </a:cubicBezTo>
                <a:cubicBezTo>
                  <a:pt x="1841498" y="3622812"/>
                  <a:pt x="1841498" y="3622812"/>
                  <a:pt x="2640748" y="2246446"/>
                </a:cubicBezTo>
                <a:cubicBezTo>
                  <a:pt x="2688979" y="2157205"/>
                  <a:pt x="2785442" y="2102288"/>
                  <a:pt x="2885347" y="2102288"/>
                </a:cubicBezTo>
                <a:close/>
                <a:moveTo>
                  <a:pt x="1398966" y="1296578"/>
                </a:moveTo>
                <a:cubicBezTo>
                  <a:pt x="2124510" y="1296578"/>
                  <a:pt x="2124510" y="1296578"/>
                  <a:pt x="2124510" y="1296578"/>
                </a:cubicBezTo>
                <a:cubicBezTo>
                  <a:pt x="2161218" y="1296578"/>
                  <a:pt x="2208725" y="1322933"/>
                  <a:pt x="2228158" y="1355876"/>
                </a:cubicBezTo>
                <a:cubicBezTo>
                  <a:pt x="2590929" y="1994969"/>
                  <a:pt x="2590929" y="1994969"/>
                  <a:pt x="2590929" y="1994969"/>
                </a:cubicBezTo>
                <a:cubicBezTo>
                  <a:pt x="2608205" y="2030108"/>
                  <a:pt x="2608205" y="2082816"/>
                  <a:pt x="2590929" y="2117956"/>
                </a:cubicBezTo>
                <a:cubicBezTo>
                  <a:pt x="2228158" y="2757048"/>
                  <a:pt x="2228158" y="2757048"/>
                  <a:pt x="2228158" y="2757048"/>
                </a:cubicBezTo>
                <a:cubicBezTo>
                  <a:pt x="2208725" y="2789992"/>
                  <a:pt x="2161218" y="2816345"/>
                  <a:pt x="2124510" y="2816345"/>
                </a:cubicBezTo>
                <a:lnTo>
                  <a:pt x="1398966" y="2816345"/>
                </a:lnTo>
                <a:cubicBezTo>
                  <a:pt x="1360099" y="2816345"/>
                  <a:pt x="1312593" y="2789992"/>
                  <a:pt x="1295319" y="2757048"/>
                </a:cubicBezTo>
                <a:cubicBezTo>
                  <a:pt x="932547" y="2117956"/>
                  <a:pt x="932547" y="2117956"/>
                  <a:pt x="932547" y="2117956"/>
                </a:cubicBezTo>
                <a:cubicBezTo>
                  <a:pt x="913112" y="2082816"/>
                  <a:pt x="913112" y="2030108"/>
                  <a:pt x="932547" y="1994969"/>
                </a:cubicBezTo>
                <a:cubicBezTo>
                  <a:pt x="1295319" y="1355876"/>
                  <a:pt x="1295319" y="1355876"/>
                  <a:pt x="1295319" y="1355876"/>
                </a:cubicBezTo>
                <a:cubicBezTo>
                  <a:pt x="1312593" y="1322933"/>
                  <a:pt x="1360099" y="1296578"/>
                  <a:pt x="1398966" y="1296578"/>
                </a:cubicBezTo>
                <a:close/>
                <a:moveTo>
                  <a:pt x="2833339" y="0"/>
                </a:moveTo>
                <a:cubicBezTo>
                  <a:pt x="3790866" y="0"/>
                  <a:pt x="3790866" y="0"/>
                  <a:pt x="3790866" y="0"/>
                </a:cubicBezTo>
                <a:cubicBezTo>
                  <a:pt x="3839312" y="0"/>
                  <a:pt x="3902008" y="34781"/>
                  <a:pt x="3927655" y="78257"/>
                </a:cubicBezTo>
                <a:cubicBezTo>
                  <a:pt x="4406417" y="921691"/>
                  <a:pt x="4406417" y="921691"/>
                  <a:pt x="4406417" y="921691"/>
                </a:cubicBezTo>
                <a:cubicBezTo>
                  <a:pt x="4429216" y="968065"/>
                  <a:pt x="4429216" y="1037627"/>
                  <a:pt x="4406417" y="1084002"/>
                </a:cubicBezTo>
                <a:cubicBezTo>
                  <a:pt x="3927655" y="1927435"/>
                  <a:pt x="3927655" y="1927435"/>
                  <a:pt x="3927655" y="1927435"/>
                </a:cubicBezTo>
                <a:cubicBezTo>
                  <a:pt x="3902008" y="1970913"/>
                  <a:pt x="3839312" y="2005692"/>
                  <a:pt x="3790866" y="2005692"/>
                </a:cubicBezTo>
                <a:lnTo>
                  <a:pt x="2833339" y="2005692"/>
                </a:lnTo>
                <a:cubicBezTo>
                  <a:pt x="2782044" y="2005692"/>
                  <a:pt x="2719350" y="1970913"/>
                  <a:pt x="2696552" y="1927435"/>
                </a:cubicBezTo>
                <a:cubicBezTo>
                  <a:pt x="2217788" y="1084002"/>
                  <a:pt x="2217788" y="1084002"/>
                  <a:pt x="2217788" y="1084002"/>
                </a:cubicBezTo>
                <a:cubicBezTo>
                  <a:pt x="2192139" y="1037627"/>
                  <a:pt x="2192139" y="968065"/>
                  <a:pt x="2217788" y="921691"/>
                </a:cubicBezTo>
                <a:cubicBezTo>
                  <a:pt x="2696552" y="78257"/>
                  <a:pt x="2696552" y="78257"/>
                  <a:pt x="2696552" y="78257"/>
                </a:cubicBezTo>
                <a:cubicBezTo>
                  <a:pt x="2719350" y="34781"/>
                  <a:pt x="2782044" y="0"/>
                  <a:pt x="2833339"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6147" y="1991843"/>
            <a:ext cx="1153570" cy="1153570"/>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0605" y="650983"/>
            <a:ext cx="1605228" cy="1605228"/>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0231" y="4738357"/>
            <a:ext cx="1396031" cy="1396031"/>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52834" y="3118283"/>
            <a:ext cx="2425311" cy="2425311"/>
          </a:xfrm>
          <a:prstGeom prst="rect">
            <a:avLst/>
          </a:prstGeom>
        </p:spPr>
      </p:pic>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 Teams&#10;&#10;Description automatically generated">
            <a:extLst>
              <a:ext uri="{FF2B5EF4-FFF2-40B4-BE49-F238E27FC236}">
                <a16:creationId xmlns:a16="http://schemas.microsoft.com/office/drawing/2014/main" id="{D01FD867-EECE-4438-8038-7099962F2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021" y="643467"/>
            <a:ext cx="9323958"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378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with medium confidence">
            <a:extLst>
              <a:ext uri="{FF2B5EF4-FFF2-40B4-BE49-F238E27FC236}">
                <a16:creationId xmlns:a16="http://schemas.microsoft.com/office/drawing/2014/main" id="{4BA476D4-C97B-4B71-9825-1A76EC3AF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223" y="1297745"/>
            <a:ext cx="11484010" cy="4262510"/>
          </a:xfrm>
          <a:prstGeom prst="rect">
            <a:avLst/>
          </a:prstGeom>
        </p:spPr>
      </p:pic>
    </p:spTree>
    <p:extLst>
      <p:ext uri="{BB962C8B-B14F-4D97-AF65-F5344CB8AC3E}">
        <p14:creationId xmlns:p14="http://schemas.microsoft.com/office/powerpoint/2010/main" val="339540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5AD4F61-E023-4530-BF03-8BC2D825D0BF}"/>
              </a:ext>
            </a:extLst>
          </p:cNvPr>
          <p:cNvSpPr txBox="1"/>
          <p:nvPr/>
        </p:nvSpPr>
        <p:spPr>
          <a:xfrm>
            <a:off x="4776788" y="642938"/>
            <a:ext cx="6780213" cy="1154113"/>
          </a:xfrm>
          <a:prstGeom prst="rect">
            <a:avLst/>
          </a:prstGeom>
          <a:noFill/>
        </p:spPr>
        <p:txBody>
          <a:bodyPr wrap="square" rtlCol="0" anchor="t">
            <a:normAutofit fontScale="92500" lnSpcReduction="20000"/>
          </a:bodyPr>
          <a:lstStyle/>
          <a:p>
            <a:pPr>
              <a:spcAft>
                <a:spcPts val="600"/>
              </a:spcAft>
            </a:pPr>
            <a:r>
              <a:rPr lang="en-US" sz="2800" dirty="0">
                <a:latin typeface="Segoe UI" panose="020B0502040204020203" pitchFamily="34" charset="0"/>
                <a:cs typeface="Segoe UI" panose="020B0502040204020203" pitchFamily="34" charset="0"/>
              </a:rPr>
              <a:t>1.  The Department of Labor says that Master’s Degrees earn you 20% more across your life.. </a:t>
            </a:r>
          </a:p>
        </p:txBody>
      </p:sp>
      <p:sp>
        <p:nvSpPr>
          <p:cNvPr id="7" name="TextBox 6">
            <a:extLst>
              <a:ext uri="{FF2B5EF4-FFF2-40B4-BE49-F238E27FC236}">
                <a16:creationId xmlns:a16="http://schemas.microsoft.com/office/drawing/2014/main" id="{E5564556-59F0-4D0A-A6CD-ADF8F4D7428B}"/>
              </a:ext>
            </a:extLst>
          </p:cNvPr>
          <p:cNvSpPr txBox="1"/>
          <p:nvPr/>
        </p:nvSpPr>
        <p:spPr>
          <a:xfrm>
            <a:off x="4776788" y="1865313"/>
            <a:ext cx="6780213" cy="4344988"/>
          </a:xfrm>
          <a:prstGeom prst="rect">
            <a:avLst/>
          </a:prstGeom>
          <a:noFill/>
        </p:spPr>
        <p:txBody>
          <a:bodyPr wrap="square" rtlCol="0" anchor="t">
            <a:normAutofit fontScale="92500" lnSpcReduction="10000"/>
          </a:bodyPr>
          <a:lstStyle/>
          <a:p>
            <a:pPr>
              <a:spcAft>
                <a:spcPts val="600"/>
              </a:spcAft>
            </a:pPr>
            <a:r>
              <a:rPr lang="en-US" sz="2800" dirty="0">
                <a:latin typeface="Segoe UI" panose="020B0502040204020203" pitchFamily="34" charset="0"/>
                <a:cs typeface="Segoe UI" panose="020B0502040204020203" pitchFamily="34" charset="0"/>
              </a:rPr>
              <a:t>2. Is 20% enough for the student debt you incur?</a:t>
            </a:r>
          </a:p>
          <a:p>
            <a:pPr>
              <a:spcAft>
                <a:spcPts val="600"/>
              </a:spcAft>
            </a:pPr>
            <a:endParaRPr lang="en-US" sz="2800" dirty="0">
              <a:latin typeface="Segoe UI" panose="020B0502040204020203" pitchFamily="34" charset="0"/>
              <a:cs typeface="Segoe UI" panose="020B0502040204020203" pitchFamily="34" charset="0"/>
            </a:endParaRPr>
          </a:p>
          <a:p>
            <a:pPr>
              <a:spcAft>
                <a:spcPts val="600"/>
              </a:spcAft>
            </a:pPr>
            <a:r>
              <a:rPr lang="en-US" sz="2800" dirty="0">
                <a:latin typeface="Segoe UI" panose="020B0502040204020203" pitchFamily="34" charset="0"/>
                <a:cs typeface="Segoe UI" panose="020B0502040204020203" pitchFamily="34" charset="0"/>
              </a:rPr>
              <a:t>This very much depends on the financial literacy you have, the type of school you choose to attend (public, private) if you choose to work during graduate school to help offset the costs, qualify for Pell Grants, Apply for Scholarships, Take Assistantships, Qualify for Loan Forgiveness (PSLF) and so forth. </a:t>
            </a:r>
          </a:p>
        </p:txBody>
      </p:sp>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Why a Master</a:t>
            </a:r>
            <a:r>
              <a:rPr lang="en-US" sz="3600" dirty="0">
                <a:solidFill>
                  <a:srgbClr val="FFFFFF"/>
                </a:solidFill>
              </a:rPr>
              <a:t>’s Degree?</a:t>
            </a:r>
            <a:endParaRPr lang="en-US" sz="3600" kern="1200" dirty="0">
              <a:solidFill>
                <a:srgbClr val="FFFFFF"/>
              </a:solidFill>
              <a:latin typeface="+mj-lt"/>
              <a:ea typeface="+mj-ea"/>
              <a:cs typeface="+mj-cs"/>
            </a:endParaRP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F281AFC-C33B-4F09-A928-1EC58A954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descr="Hand placing stars">
            <a:extLst>
              <a:ext uri="{FF2B5EF4-FFF2-40B4-BE49-F238E27FC236}">
                <a16:creationId xmlns:a16="http://schemas.microsoft.com/office/drawing/2014/main" id="{CAD6AA9B-ADAA-9140-ECDB-FAF1D32925A5}"/>
              </a:ext>
            </a:extLst>
          </p:cNvPr>
          <p:cNvPicPr>
            <a:picLocks noChangeAspect="1"/>
          </p:cNvPicPr>
          <p:nvPr/>
        </p:nvPicPr>
        <p:blipFill rotWithShape="1">
          <a:blip r:embed="rId3"/>
          <a:srcRect t="15728" r="-1" b="-1"/>
          <a:stretch/>
        </p:blipFill>
        <p:spPr>
          <a:xfrm>
            <a:off x="20" y="227"/>
            <a:ext cx="12191675" cy="6858000"/>
          </a:xfrm>
          <a:prstGeom prst="rect">
            <a:avLst/>
          </a:prstGeom>
        </p:spPr>
      </p:pic>
      <p:sp>
        <p:nvSpPr>
          <p:cNvPr id="13" name="Freeform 6">
            <a:extLst>
              <a:ext uri="{FF2B5EF4-FFF2-40B4-BE49-F238E27FC236}">
                <a16:creationId xmlns:a16="http://schemas.microsoft.com/office/drawing/2014/main" id="{D68028DB-A126-4990-9942-0625D2371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76805E71-D4F6-4554-B94A-1551CA757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3ED8B0AB-AFC8-4BD9-8F04-45B43D074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4">
            <a:extLst>
              <a:ext uri="{FF2B5EF4-FFF2-40B4-BE49-F238E27FC236}">
                <a16:creationId xmlns:a16="http://schemas.microsoft.com/office/drawing/2014/main" id="{64BD0A42-B011-4DBF-B5CD-6718A97E3C70}"/>
              </a:ext>
            </a:extLst>
          </p:cNvPr>
          <p:cNvSpPr>
            <a:spLocks noGrp="1"/>
          </p:cNvSpPr>
          <p:nvPr>
            <p:ph type="title"/>
          </p:nvPr>
        </p:nvSpPr>
        <p:spPr>
          <a:xfrm>
            <a:off x="795342" y="4267831"/>
            <a:ext cx="7970903" cy="1071585"/>
          </a:xfrm>
        </p:spPr>
        <p:txBody>
          <a:bodyPr vert="horz" lIns="91440" tIns="45720" rIns="91440" bIns="45720" rtlCol="0" anchor="b">
            <a:normAutofit/>
          </a:bodyPr>
          <a:lstStyle/>
          <a:p>
            <a:r>
              <a:rPr lang="en-US" sz="4800">
                <a:solidFill>
                  <a:srgbClr val="FFFFFF"/>
                </a:solidFill>
              </a:rPr>
              <a:t>Reputation</a:t>
            </a:r>
          </a:p>
        </p:txBody>
      </p:sp>
      <p:sp>
        <p:nvSpPr>
          <p:cNvPr id="19" name="Rectangle 8">
            <a:extLst>
              <a:ext uri="{FF2B5EF4-FFF2-40B4-BE49-F238E27FC236}">
                <a16:creationId xmlns:a16="http://schemas.microsoft.com/office/drawing/2014/main" id="{8BCD8A7A-53FC-474D-B04F-67F9F4286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7800" y="4377267"/>
            <a:ext cx="3121152"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8D28279-38F7-4E3E-A3DA-D89151CCB2AA}"/>
              </a:ext>
            </a:extLst>
          </p:cNvPr>
          <p:cNvSpPr>
            <a:spLocks noGrp="1"/>
          </p:cNvSpPr>
          <p:nvPr>
            <p:ph type="title"/>
          </p:nvPr>
        </p:nvSpPr>
        <p:spPr>
          <a:xfrm>
            <a:off x="838200" y="365125"/>
            <a:ext cx="5393361" cy="1325563"/>
          </a:xfrm>
        </p:spPr>
        <p:txBody>
          <a:bodyPr>
            <a:normAutofit/>
          </a:bodyPr>
          <a:lstStyle/>
          <a:p>
            <a:r>
              <a:rPr lang="en-US" dirty="0"/>
              <a:t>Like it or not….</a:t>
            </a:r>
          </a:p>
        </p:txBody>
      </p:sp>
      <p:sp>
        <p:nvSpPr>
          <p:cNvPr id="3" name="Content Placeholder 2">
            <a:extLst>
              <a:ext uri="{FF2B5EF4-FFF2-40B4-BE49-F238E27FC236}">
                <a16:creationId xmlns:a16="http://schemas.microsoft.com/office/drawing/2014/main" id="{11D9CC9F-7779-48A6-B766-D604B49CBDB3}"/>
              </a:ext>
            </a:extLst>
          </p:cNvPr>
          <p:cNvSpPr>
            <a:spLocks noGrp="1"/>
          </p:cNvSpPr>
          <p:nvPr>
            <p:ph idx="1"/>
          </p:nvPr>
        </p:nvSpPr>
        <p:spPr>
          <a:xfrm>
            <a:off x="838200" y="1825625"/>
            <a:ext cx="5393361" cy="4351338"/>
          </a:xfrm>
        </p:spPr>
        <p:txBody>
          <a:bodyPr>
            <a:normAutofit lnSpcReduction="10000"/>
          </a:bodyPr>
          <a:lstStyle/>
          <a:p>
            <a:r>
              <a:rPr lang="en-US" sz="1800" dirty="0"/>
              <a:t>Where you complete your Degree has either a conscious or subconscious influence on the person hiring you, for good or bad. </a:t>
            </a:r>
          </a:p>
          <a:p>
            <a:r>
              <a:rPr lang="en-US" sz="1800" dirty="0"/>
              <a:t>Many lower-cost, less established programs do not carry the same accreditation as those required by many jobs (regional and national). These are usually only found with an established University, College, or similar system. </a:t>
            </a:r>
          </a:p>
          <a:p>
            <a:r>
              <a:rPr lang="en-US" sz="1800" dirty="0"/>
              <a:t>Degrees may get you in the door to places you would otherwise not have a chance at, and the ability to network through your college is another way to get a job placement.</a:t>
            </a:r>
          </a:p>
          <a:p>
            <a:r>
              <a:rPr lang="en-US" sz="1800" dirty="0"/>
              <a:t>Even programs within colleges have reputations…..A few poorly trained people in a professional field can blacklist graduates from being hired. So again, where you go matters. </a:t>
            </a:r>
          </a:p>
        </p:txBody>
      </p:sp>
      <p:pic>
        <p:nvPicPr>
          <p:cNvPr id="5" name="Picture 4" descr="High angle view of a rolled paper, brown notebook, and black notepad on a wooden table">
            <a:extLst>
              <a:ext uri="{FF2B5EF4-FFF2-40B4-BE49-F238E27FC236}">
                <a16:creationId xmlns:a16="http://schemas.microsoft.com/office/drawing/2014/main" id="{4865099C-D59C-2D3B-36D5-2282ED737DD7}"/>
              </a:ext>
            </a:extLst>
          </p:cNvPr>
          <p:cNvPicPr>
            <a:picLocks noChangeAspect="1"/>
          </p:cNvPicPr>
          <p:nvPr/>
        </p:nvPicPr>
        <p:blipFill rotWithShape="1">
          <a:blip r:embed="rId2"/>
          <a:srcRect r="33249"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6"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43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BA47CB-195D-4386-9770-538E923591D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Education Pays in Other Ways…..</a:t>
            </a:r>
          </a:p>
        </p:txBody>
      </p:sp>
      <p:graphicFrame>
        <p:nvGraphicFramePr>
          <p:cNvPr id="5" name="Content Placeholder 2">
            <a:extLst>
              <a:ext uri="{FF2B5EF4-FFF2-40B4-BE49-F238E27FC236}">
                <a16:creationId xmlns:a16="http://schemas.microsoft.com/office/drawing/2014/main" id="{7FF02C0C-6711-E9A8-A4FC-5A4764FD1BD5}"/>
              </a:ext>
            </a:extLst>
          </p:cNvPr>
          <p:cNvGraphicFramePr>
            <a:graphicFrameLocks noGrp="1"/>
          </p:cNvGraphicFramePr>
          <p:nvPr>
            <p:ph idx="1"/>
            <p:extLst>
              <p:ext uri="{D42A27DB-BD31-4B8C-83A1-F6EECF244321}">
                <p14:modId xmlns:p14="http://schemas.microsoft.com/office/powerpoint/2010/main" val="12317256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245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DF6664-1149-4C96-88F8-0BE327631E71}"/>
              </a:ext>
            </a:extLst>
          </p:cNvPr>
          <p:cNvSpPr>
            <a:spLocks noGrp="1"/>
          </p:cNvSpPr>
          <p:nvPr>
            <p:ph type="title"/>
          </p:nvPr>
        </p:nvSpPr>
        <p:spPr>
          <a:xfrm>
            <a:off x="312724" y="3433763"/>
            <a:ext cx="3197013" cy="2743200"/>
          </a:xfrm>
        </p:spPr>
        <p:txBody>
          <a:bodyPr anchor="t">
            <a:normAutofit/>
          </a:bodyPr>
          <a:lstStyle/>
          <a:p>
            <a:pPr algn="ctr"/>
            <a:r>
              <a:rPr lang="en-US" sz="3000" dirty="0">
                <a:solidFill>
                  <a:schemeClr val="bg1"/>
                </a:solidFill>
              </a:rPr>
              <a:t>Interpersonal/Soft Skills Jobs Want</a:t>
            </a:r>
          </a:p>
        </p:txBody>
      </p:sp>
      <p:pic>
        <p:nvPicPr>
          <p:cNvPr id="7" name="Graphic 6" descr="Chat">
            <a:extLst>
              <a:ext uri="{FF2B5EF4-FFF2-40B4-BE49-F238E27FC236}">
                <a16:creationId xmlns:a16="http://schemas.microsoft.com/office/drawing/2014/main" id="{C4AD2B7F-47E5-3005-0483-9E4E72A90F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graphicFrame>
        <p:nvGraphicFramePr>
          <p:cNvPr id="14" name="Content Placeholder 2">
            <a:extLst>
              <a:ext uri="{FF2B5EF4-FFF2-40B4-BE49-F238E27FC236}">
                <a16:creationId xmlns:a16="http://schemas.microsoft.com/office/drawing/2014/main" id="{124382B7-0D29-FD38-B940-40FEFE3DC4D6}"/>
              </a:ext>
            </a:extLst>
          </p:cNvPr>
          <p:cNvGraphicFramePr>
            <a:graphicFrameLocks noGrp="1"/>
          </p:cNvGraphicFramePr>
          <p:nvPr>
            <p:ph idx="1"/>
          </p:nvPr>
        </p:nvGraphicFramePr>
        <p:xfrm>
          <a:off x="4330719" y="641615"/>
          <a:ext cx="7289799" cy="5533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460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9608266-791F-44CC-87EE-1F43503ECB6C}"/>
              </a:ext>
            </a:extLst>
          </p:cNvPr>
          <p:cNvSpPr>
            <a:spLocks noGrp="1"/>
          </p:cNvSpPr>
          <p:nvPr>
            <p:ph type="title"/>
          </p:nvPr>
        </p:nvSpPr>
        <p:spPr>
          <a:xfrm>
            <a:off x="838200" y="365125"/>
            <a:ext cx="5393361" cy="1325563"/>
          </a:xfrm>
        </p:spPr>
        <p:txBody>
          <a:bodyPr>
            <a:normAutofit/>
          </a:bodyPr>
          <a:lstStyle/>
          <a:p>
            <a:r>
              <a:rPr lang="en-US" dirty="0"/>
              <a:t>Build Knowledge In A Field You Love</a:t>
            </a:r>
          </a:p>
        </p:txBody>
      </p:sp>
      <p:sp>
        <p:nvSpPr>
          <p:cNvPr id="19" name="Freeform: Shape 18">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3A234D2-ACF4-4614-979C-8B3DFFEAFC88}"/>
              </a:ext>
            </a:extLst>
          </p:cNvPr>
          <p:cNvSpPr>
            <a:spLocks noGrp="1"/>
          </p:cNvSpPr>
          <p:nvPr>
            <p:ph idx="1"/>
          </p:nvPr>
        </p:nvSpPr>
        <p:spPr>
          <a:xfrm>
            <a:off x="838200" y="1825625"/>
            <a:ext cx="5393361" cy="4351338"/>
          </a:xfrm>
        </p:spPr>
        <p:txBody>
          <a:bodyPr>
            <a:normAutofit/>
          </a:bodyPr>
          <a:lstStyle/>
          <a:p>
            <a:r>
              <a:rPr lang="en-US" dirty="0"/>
              <a:t>Lifelong learning is something we should all strive to do, but if you plan to work in Academia or teach, a Bachelor’s Degree, Master’s Degree (and if you want to work at a Tier I Research Institution), a Ph.D. is REQUIRED. </a:t>
            </a:r>
          </a:p>
          <a:p>
            <a:endParaRPr lang="en-US" dirty="0"/>
          </a:p>
          <a:p>
            <a:r>
              <a:rPr lang="en-US" dirty="0"/>
              <a:t>Also, an excellent way to CHANGE your career. </a:t>
            </a:r>
          </a:p>
        </p:txBody>
      </p:sp>
      <p:sp>
        <p:nvSpPr>
          <p:cNvPr id="21" name="Oval 2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iploma Roll">
            <a:extLst>
              <a:ext uri="{FF2B5EF4-FFF2-40B4-BE49-F238E27FC236}">
                <a16:creationId xmlns:a16="http://schemas.microsoft.com/office/drawing/2014/main" id="{915A0C09-7E76-80D5-C382-ECB1AB22F0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3" name="Freeform: Shape 22">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5" name="Straight Connector 24">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74785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EA5969-A5B5-4F76-8B0B-C206341BD301}"/>
              </a:ext>
            </a:extLst>
          </p:cNvPr>
          <p:cNvSpPr>
            <a:spLocks noGrp="1"/>
          </p:cNvSpPr>
          <p:nvPr>
            <p:ph type="title"/>
          </p:nvPr>
        </p:nvSpPr>
        <p:spPr>
          <a:xfrm>
            <a:off x="841248" y="334644"/>
            <a:ext cx="10509504" cy="1076914"/>
          </a:xfrm>
        </p:spPr>
        <p:txBody>
          <a:bodyPr anchor="ctr">
            <a:normAutofit/>
          </a:bodyPr>
          <a:lstStyle/>
          <a:p>
            <a:r>
              <a:rPr lang="en-US" sz="4000"/>
              <a:t>Opportunities to Work In Academia</a:t>
            </a:r>
          </a:p>
        </p:txBody>
      </p:sp>
      <p:sp>
        <p:nvSpPr>
          <p:cNvPr id="20" name="Rectangle 1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682AC32-4CD1-75D7-F3CE-A9B69E112E95}"/>
              </a:ext>
            </a:extLst>
          </p:cNvPr>
          <p:cNvGraphicFramePr>
            <a:graphicFrameLocks noGrp="1"/>
          </p:cNvGraphicFramePr>
          <p:nvPr>
            <p:ph idx="1"/>
            <p:extLst>
              <p:ext uri="{D42A27DB-BD31-4B8C-83A1-F6EECF244321}">
                <p14:modId xmlns:p14="http://schemas.microsoft.com/office/powerpoint/2010/main" val="2882727506"/>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842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22CEA-6B35-42B7-A36D-EB03A66EEBE9}"/>
              </a:ext>
            </a:extLst>
          </p:cNvPr>
          <p:cNvSpPr>
            <a:spLocks noGrp="1"/>
          </p:cNvSpPr>
          <p:nvPr>
            <p:ph type="title"/>
          </p:nvPr>
        </p:nvSpPr>
        <p:spPr>
          <a:xfrm>
            <a:off x="838200" y="365125"/>
            <a:ext cx="5558489" cy="1325563"/>
          </a:xfrm>
        </p:spPr>
        <p:txBody>
          <a:bodyPr>
            <a:normAutofit/>
          </a:bodyPr>
          <a:lstStyle/>
          <a:p>
            <a:r>
              <a:rPr lang="en-US" dirty="0"/>
              <a:t>The Surest Bet….</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6F19E48-60B2-4130-9C40-D4D0DA792016}"/>
              </a:ext>
            </a:extLst>
          </p:cNvPr>
          <p:cNvSpPr>
            <a:spLocks noGrp="1"/>
          </p:cNvSpPr>
          <p:nvPr>
            <p:ph idx="1"/>
          </p:nvPr>
        </p:nvSpPr>
        <p:spPr>
          <a:xfrm>
            <a:off x="838200" y="1825625"/>
            <a:ext cx="5558489" cy="4351338"/>
          </a:xfrm>
        </p:spPr>
        <p:txBody>
          <a:bodyPr>
            <a:normAutofit/>
          </a:bodyPr>
          <a:lstStyle/>
          <a:p>
            <a:r>
              <a:rPr lang="en-US" sz="2200" b="0" i="0" dirty="0">
                <a:effectLst/>
                <a:latin typeface="Roboto" panose="02000000000000000000" pitchFamily="2" charset="0"/>
              </a:rPr>
              <a:t>“On the whole, an advanced degree remains the </a:t>
            </a:r>
            <a:r>
              <a:rPr lang="en-US" sz="2200" b="0" i="1" dirty="0">
                <a:effectLst/>
                <a:latin typeface="Roboto" panose="02000000000000000000" pitchFamily="2" charset="0"/>
              </a:rPr>
              <a:t>surest bet for social and economic advancement</a:t>
            </a:r>
            <a:r>
              <a:rPr lang="en-US" sz="2200" b="0" i="0" dirty="0">
                <a:effectLst/>
                <a:latin typeface="Roboto" panose="02000000000000000000" pitchFamily="2" charset="0"/>
              </a:rPr>
              <a:t>. The economic returns of college are incredibly profound for low-income students, yet they are far more susceptible to college avoidance than their more affluent peers, who are likely to go to college anyway. Such is hugely problematic for those hoping to improve economic mobility in the United States. Almost all the job and wage growth now goes to people with some form of postsecondary education.” (Emphasis Added)</a:t>
            </a:r>
          </a:p>
          <a:p>
            <a:endParaRPr lang="en-US" sz="2200"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74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2017</TotalTime>
  <Words>1161</Words>
  <Application>Microsoft Office PowerPoint</Application>
  <PresentationFormat>Widescreen</PresentationFormat>
  <Paragraphs>63</Paragraphs>
  <Slides>15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Roboto</vt:lpstr>
      <vt:lpstr>Segoe UI</vt:lpstr>
      <vt:lpstr>Office Theme</vt:lpstr>
      <vt:lpstr>Degree Debate</vt:lpstr>
      <vt:lpstr>Why a Master’s Degree?</vt:lpstr>
      <vt:lpstr>Reputation</vt:lpstr>
      <vt:lpstr>Like it or not….</vt:lpstr>
      <vt:lpstr>Education Pays in Other Ways…..</vt:lpstr>
      <vt:lpstr>Interpersonal/Soft Skills Jobs Want</vt:lpstr>
      <vt:lpstr>Build Knowledge In A Field You Love</vt:lpstr>
      <vt:lpstr>Opportunities to Work In Academia</vt:lpstr>
      <vt:lpstr>The Surest Bet….</vt:lpstr>
      <vt:lpstr>Access To University Resources</vt:lpstr>
      <vt:lpstr>Better For The Economy</vt:lpstr>
      <vt:lpstr>A Quote From My Dad…..</vt:lpstr>
      <vt:lpstr>The End: Questions?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Degree Debate</dc:title>
  <dc:creator>Allison R Deming</dc:creator>
  <cp:lastModifiedBy>Allison R Deming</cp:lastModifiedBy>
  <cp:revision>5</cp:revision>
  <dcterms:created xsi:type="dcterms:W3CDTF">2022-10-23T15:24:06Z</dcterms:created>
  <dcterms:modified xsi:type="dcterms:W3CDTF">2022-10-25T01:01:17Z</dcterms:modified>
</cp:coreProperties>
</file>