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a6ca4e8f4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a6ca4e8f4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a6ca4e8f4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a6ca4e8f4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a6ca4e8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a6ca4e8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BDF9E8"/>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a6ca4e8f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a6ca4e8f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a6ca4e8f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a6ca4e8f4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a6ca4e8f4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a6ca4e8f4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a6ca4e8f4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a6ca4e8f4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a6ca4e8f4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a6ca4e8f4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a6ca4e8f4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a6ca4e8f4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a6ca4e8f4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a6ca4e8f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oogle.co.in/" TargetMode="External"/><Relationship Id="rId4" Type="http://schemas.openxmlformats.org/officeDocument/2006/relationships/hyperlink" Target="https://www.w3schools.com/" TargetMode="External"/><Relationship Id="rId5" Type="http://schemas.openxmlformats.org/officeDocument/2006/relationships/hyperlink" Target="https://getbootstrap.com/" TargetMode="External"/><Relationship Id="rId6" Type="http://schemas.openxmlformats.org/officeDocument/2006/relationships/hyperlink" Target="https://www.djangoprojec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jp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945402" y="2027549"/>
            <a:ext cx="1371550" cy="996250"/>
          </a:xfrm>
          <a:prstGeom prst="rect">
            <a:avLst/>
          </a:prstGeom>
          <a:noFill/>
          <a:ln>
            <a:noFill/>
          </a:ln>
        </p:spPr>
      </p:pic>
      <p:sp>
        <p:nvSpPr>
          <p:cNvPr id="55" name="Google Shape;55;p13"/>
          <p:cNvSpPr txBox="1"/>
          <p:nvPr/>
        </p:nvSpPr>
        <p:spPr>
          <a:xfrm>
            <a:off x="1235625" y="3083213"/>
            <a:ext cx="6791100" cy="5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50">
                <a:highlight>
                  <a:srgbClr val="FFFFFF"/>
                </a:highlight>
                <a:latin typeface="Times New Roman"/>
                <a:ea typeface="Times New Roman"/>
                <a:cs typeface="Times New Roman"/>
                <a:sym typeface="Times New Roman"/>
              </a:rPr>
              <a:t>RAJIV GANDHI PROUDYOGIKI VISHWAVIDYALAYA</a:t>
            </a:r>
            <a:endParaRPr sz="2500">
              <a:latin typeface="Times New Roman"/>
              <a:ea typeface="Times New Roman"/>
              <a:cs typeface="Times New Roman"/>
              <a:sym typeface="Times New Roman"/>
            </a:endParaRPr>
          </a:p>
        </p:txBody>
      </p:sp>
      <p:sp>
        <p:nvSpPr>
          <p:cNvPr id="56" name="Google Shape;56;p13"/>
          <p:cNvSpPr txBox="1"/>
          <p:nvPr/>
        </p:nvSpPr>
        <p:spPr>
          <a:xfrm>
            <a:off x="3698775" y="1375450"/>
            <a:ext cx="186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Submitted To:</a:t>
            </a:r>
            <a:endParaRPr sz="1600">
              <a:latin typeface="Times New Roman"/>
              <a:ea typeface="Times New Roman"/>
              <a:cs typeface="Times New Roman"/>
              <a:sym typeface="Times New Roman"/>
            </a:endParaRPr>
          </a:p>
        </p:txBody>
      </p:sp>
      <p:sp>
        <p:nvSpPr>
          <p:cNvPr id="57" name="Google Shape;57;p13"/>
          <p:cNvSpPr txBox="1"/>
          <p:nvPr/>
        </p:nvSpPr>
        <p:spPr>
          <a:xfrm>
            <a:off x="753450" y="3752100"/>
            <a:ext cx="51501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Presented by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Esha Mangal 0818CS181051</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Shweta Singh 0818CS181134</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Veerendra Singh Kodle 0818CS181145</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p>
        </p:txBody>
      </p:sp>
      <p:sp>
        <p:nvSpPr>
          <p:cNvPr id="58" name="Google Shape;58;p13"/>
          <p:cNvSpPr txBox="1"/>
          <p:nvPr/>
        </p:nvSpPr>
        <p:spPr>
          <a:xfrm>
            <a:off x="6531625" y="3846175"/>
            <a:ext cx="1997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Guided by:</a:t>
            </a:r>
            <a:endParaRPr/>
          </a:p>
          <a:p>
            <a:pPr indent="0" lvl="0" marL="0" rtl="0" algn="l">
              <a:lnSpc>
                <a:spcPct val="115000"/>
              </a:lnSpc>
              <a:spcBef>
                <a:spcPts val="0"/>
              </a:spcBef>
              <a:spcAft>
                <a:spcPts val="0"/>
              </a:spcAft>
              <a:buNone/>
            </a:pPr>
            <a:r>
              <a:rPr lang="en"/>
              <a:t>Ms. Zoha Usmani</a:t>
            </a:r>
            <a:endParaRPr/>
          </a:p>
        </p:txBody>
      </p:sp>
      <p:sp>
        <p:nvSpPr>
          <p:cNvPr id="59" name="Google Shape;59;p13"/>
          <p:cNvSpPr txBox="1"/>
          <p:nvPr/>
        </p:nvSpPr>
        <p:spPr>
          <a:xfrm>
            <a:off x="150700" y="100475"/>
            <a:ext cx="8880600" cy="224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  MINOR PROJECT PRESENTATION</a:t>
            </a:r>
            <a:endParaRPr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 ON</a:t>
            </a:r>
            <a:endParaRPr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 EDUCARE</a:t>
            </a:r>
            <a:endParaRPr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Clr>
                <a:schemeClr val="dk1"/>
              </a:buClr>
              <a:buSzPts val="1700"/>
              <a:buFont typeface="Times New Roman"/>
              <a:buChar char="●"/>
            </a:pPr>
            <a:r>
              <a:rPr lang="en" sz="17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https://www.google.co.in/</a:t>
            </a:r>
            <a:endParaRPr sz="1700">
              <a:solidFill>
                <a:schemeClr val="dk1"/>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chemeClr val="dk1"/>
              </a:buClr>
              <a:buSzPts val="1700"/>
              <a:buFont typeface="Times New Roman"/>
              <a:buChar char="●"/>
            </a:pPr>
            <a:r>
              <a:rPr lang="en" sz="17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https://www.w3schools.com/</a:t>
            </a:r>
            <a:endParaRPr sz="1700">
              <a:solidFill>
                <a:schemeClr val="dk1"/>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chemeClr val="dk1"/>
              </a:buClr>
              <a:buSzPts val="1700"/>
              <a:buFont typeface="Times New Roman"/>
              <a:buChar char="●"/>
            </a:pPr>
            <a:r>
              <a:rPr lang="en" sz="17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https://getbootstrap.com/</a:t>
            </a:r>
            <a:endParaRPr sz="1700">
              <a:solidFill>
                <a:schemeClr val="dk1"/>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chemeClr val="dk1"/>
              </a:buClr>
              <a:buSzPts val="1700"/>
              <a:buFont typeface="Times New Roman"/>
              <a:buChar char="●"/>
            </a:pPr>
            <a:r>
              <a:rPr lang="en" sz="17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https://www.djangoproject.com/</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p:nvPr/>
        </p:nvSpPr>
        <p:spPr>
          <a:xfrm>
            <a:off x="1561598" y="1962150"/>
            <a:ext cx="6020516" cy="121884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20200"/>
            <a:ext cx="8520600" cy="6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540">
                <a:latin typeface="Times New Roman"/>
                <a:ea typeface="Times New Roman"/>
                <a:cs typeface="Times New Roman"/>
                <a:sym typeface="Times New Roman"/>
              </a:rPr>
              <a:t>Content to be covered</a:t>
            </a:r>
            <a:endParaRPr sz="4160">
              <a:solidFill>
                <a:schemeClr val="lt1"/>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820">
              <a:latin typeface="Times New Roman"/>
              <a:ea typeface="Times New Roman"/>
              <a:cs typeface="Times New Roman"/>
              <a:sym typeface="Times New Roman"/>
            </a:endParaRPr>
          </a:p>
        </p:txBody>
      </p:sp>
      <p:sp>
        <p:nvSpPr>
          <p:cNvPr id="65" name="Google Shape;65;p14"/>
          <p:cNvSpPr txBox="1"/>
          <p:nvPr>
            <p:ph idx="1" type="body"/>
          </p:nvPr>
        </p:nvSpPr>
        <p:spPr>
          <a:xfrm>
            <a:off x="311700" y="1213473"/>
            <a:ext cx="8520600" cy="3831000"/>
          </a:xfrm>
          <a:prstGeom prst="rect">
            <a:avLst/>
          </a:prstGeom>
        </p:spPr>
        <p:txBody>
          <a:bodyPr anchorCtr="0" anchor="t" bIns="91425" lIns="91425" spcFirstLastPara="1" rIns="91425" wrap="square" tIns="91425">
            <a:noAutofit/>
          </a:bodyPr>
          <a:lstStyle/>
          <a:p>
            <a:pPr indent="-424180" lvl="0" marL="457200" rtl="0" algn="l">
              <a:lnSpc>
                <a:spcPct val="130000"/>
              </a:lnSpc>
              <a:spcBef>
                <a:spcPts val="0"/>
              </a:spcBef>
              <a:spcAft>
                <a:spcPts val="0"/>
              </a:spcAft>
              <a:buClr>
                <a:srgbClr val="000000"/>
              </a:buClr>
              <a:buSzPts val="1820"/>
              <a:buFont typeface="Times New Roman"/>
              <a:buAutoNum type="arabicPeriod"/>
            </a:pPr>
            <a:r>
              <a:rPr lang="en" sz="1820">
                <a:solidFill>
                  <a:srgbClr val="000000"/>
                </a:solidFill>
                <a:highlight>
                  <a:srgbClr val="FFFFFF"/>
                </a:highlight>
                <a:latin typeface="Times New Roman"/>
                <a:ea typeface="Times New Roman"/>
                <a:cs typeface="Times New Roman"/>
                <a:sym typeface="Times New Roman"/>
              </a:rPr>
              <a:t>Introduction.</a:t>
            </a:r>
            <a:endParaRPr sz="1820">
              <a:solidFill>
                <a:srgbClr val="000000"/>
              </a:solidFill>
              <a:highlight>
                <a:srgbClr val="FFFFFF"/>
              </a:highlight>
              <a:latin typeface="Times New Roman"/>
              <a:ea typeface="Times New Roman"/>
              <a:cs typeface="Times New Roman"/>
              <a:sym typeface="Times New Roman"/>
            </a:endParaRPr>
          </a:p>
          <a:p>
            <a:pPr indent="-424180" lvl="0" marL="457200" rtl="0" algn="l">
              <a:lnSpc>
                <a:spcPct val="130000"/>
              </a:lnSpc>
              <a:spcBef>
                <a:spcPts val="660"/>
              </a:spcBef>
              <a:spcAft>
                <a:spcPts val="0"/>
              </a:spcAft>
              <a:buClr>
                <a:srgbClr val="000000"/>
              </a:buClr>
              <a:buSzPts val="1820"/>
              <a:buFont typeface="Times New Roman"/>
              <a:buAutoNum type="arabicPeriod"/>
            </a:pPr>
            <a:r>
              <a:rPr lang="en" sz="1820">
                <a:solidFill>
                  <a:srgbClr val="000000"/>
                </a:solidFill>
                <a:highlight>
                  <a:srgbClr val="FFFFFF"/>
                </a:highlight>
                <a:latin typeface="Times New Roman"/>
                <a:ea typeface="Times New Roman"/>
                <a:cs typeface="Times New Roman"/>
                <a:sym typeface="Times New Roman"/>
              </a:rPr>
              <a:t>Literature Survey.</a:t>
            </a:r>
            <a:endParaRPr sz="1820">
              <a:solidFill>
                <a:srgbClr val="000000"/>
              </a:solidFill>
              <a:highlight>
                <a:srgbClr val="FFFFFF"/>
              </a:highlight>
              <a:latin typeface="Times New Roman"/>
              <a:ea typeface="Times New Roman"/>
              <a:cs typeface="Times New Roman"/>
              <a:sym typeface="Times New Roman"/>
            </a:endParaRPr>
          </a:p>
          <a:p>
            <a:pPr indent="-424180" lvl="0" marL="457200" rtl="0" algn="l">
              <a:lnSpc>
                <a:spcPct val="130000"/>
              </a:lnSpc>
              <a:spcBef>
                <a:spcPts val="660"/>
              </a:spcBef>
              <a:spcAft>
                <a:spcPts val="0"/>
              </a:spcAft>
              <a:buClr>
                <a:srgbClr val="000000"/>
              </a:buClr>
              <a:buSzPts val="1820"/>
              <a:buFont typeface="Times New Roman"/>
              <a:buAutoNum type="arabicPeriod"/>
            </a:pPr>
            <a:r>
              <a:rPr lang="en" sz="1820">
                <a:solidFill>
                  <a:srgbClr val="000000"/>
                </a:solidFill>
                <a:highlight>
                  <a:srgbClr val="FFFFFF"/>
                </a:highlight>
                <a:latin typeface="Times New Roman"/>
                <a:ea typeface="Times New Roman"/>
                <a:cs typeface="Times New Roman"/>
                <a:sym typeface="Times New Roman"/>
              </a:rPr>
              <a:t>Problem Definition.</a:t>
            </a:r>
            <a:endParaRPr sz="1820">
              <a:solidFill>
                <a:srgbClr val="000000"/>
              </a:solidFill>
              <a:highlight>
                <a:srgbClr val="FFFFFF"/>
              </a:highlight>
              <a:latin typeface="Times New Roman"/>
              <a:ea typeface="Times New Roman"/>
              <a:cs typeface="Times New Roman"/>
              <a:sym typeface="Times New Roman"/>
            </a:endParaRPr>
          </a:p>
          <a:p>
            <a:pPr indent="-424180" lvl="0" marL="457200" rtl="0" algn="l">
              <a:lnSpc>
                <a:spcPct val="130000"/>
              </a:lnSpc>
              <a:spcBef>
                <a:spcPts val="660"/>
              </a:spcBef>
              <a:spcAft>
                <a:spcPts val="0"/>
              </a:spcAft>
              <a:buClr>
                <a:srgbClr val="000000"/>
              </a:buClr>
              <a:buSzPts val="1820"/>
              <a:buFont typeface="Times New Roman"/>
              <a:buAutoNum type="arabicPeriod"/>
            </a:pPr>
            <a:r>
              <a:rPr lang="en" sz="1820">
                <a:solidFill>
                  <a:srgbClr val="000000"/>
                </a:solidFill>
                <a:highlight>
                  <a:srgbClr val="FFFFFF"/>
                </a:highlight>
                <a:latin typeface="Times New Roman"/>
                <a:ea typeface="Times New Roman"/>
                <a:cs typeface="Times New Roman"/>
                <a:sym typeface="Times New Roman"/>
              </a:rPr>
              <a:t>Features</a:t>
            </a:r>
            <a:endParaRPr sz="1820">
              <a:solidFill>
                <a:srgbClr val="000000"/>
              </a:solidFill>
              <a:highlight>
                <a:srgbClr val="FFFFFF"/>
              </a:highlight>
              <a:latin typeface="Times New Roman"/>
              <a:ea typeface="Times New Roman"/>
              <a:cs typeface="Times New Roman"/>
              <a:sym typeface="Times New Roman"/>
            </a:endParaRPr>
          </a:p>
          <a:p>
            <a:pPr indent="-424180" lvl="0" marL="457200" rtl="0" algn="l">
              <a:lnSpc>
                <a:spcPct val="130000"/>
              </a:lnSpc>
              <a:spcBef>
                <a:spcPts val="660"/>
              </a:spcBef>
              <a:spcAft>
                <a:spcPts val="0"/>
              </a:spcAft>
              <a:buClr>
                <a:srgbClr val="000000"/>
              </a:buClr>
              <a:buSzPts val="1820"/>
              <a:buFont typeface="Times New Roman"/>
              <a:buAutoNum type="arabicPeriod"/>
            </a:pPr>
            <a:r>
              <a:rPr lang="en" sz="1820">
                <a:solidFill>
                  <a:srgbClr val="000000"/>
                </a:solidFill>
                <a:highlight>
                  <a:srgbClr val="FFFFFF"/>
                </a:highlight>
                <a:latin typeface="Times New Roman"/>
                <a:ea typeface="Times New Roman"/>
                <a:cs typeface="Times New Roman"/>
                <a:sym typeface="Times New Roman"/>
              </a:rPr>
              <a:t>Use Case Diagram</a:t>
            </a:r>
            <a:endParaRPr sz="1820">
              <a:solidFill>
                <a:srgbClr val="000000"/>
              </a:solidFill>
              <a:highlight>
                <a:srgbClr val="FFFFFF"/>
              </a:highlight>
              <a:latin typeface="Times New Roman"/>
              <a:ea typeface="Times New Roman"/>
              <a:cs typeface="Times New Roman"/>
              <a:sym typeface="Times New Roman"/>
            </a:endParaRPr>
          </a:p>
          <a:p>
            <a:pPr indent="-424180" lvl="0" marL="457200" rtl="0" algn="l">
              <a:lnSpc>
                <a:spcPct val="130000"/>
              </a:lnSpc>
              <a:spcBef>
                <a:spcPts val="660"/>
              </a:spcBef>
              <a:spcAft>
                <a:spcPts val="0"/>
              </a:spcAft>
              <a:buClr>
                <a:srgbClr val="000000"/>
              </a:buClr>
              <a:buSzPts val="1820"/>
              <a:buFont typeface="Times New Roman"/>
              <a:buAutoNum type="arabicPeriod"/>
            </a:pPr>
            <a:r>
              <a:rPr lang="en" sz="1820">
                <a:solidFill>
                  <a:srgbClr val="000000"/>
                </a:solidFill>
                <a:highlight>
                  <a:srgbClr val="FFFFFF"/>
                </a:highlight>
                <a:latin typeface="Times New Roman"/>
                <a:ea typeface="Times New Roman"/>
                <a:cs typeface="Times New Roman"/>
                <a:sym typeface="Times New Roman"/>
              </a:rPr>
              <a:t>Technology Stack</a:t>
            </a:r>
            <a:endParaRPr sz="1820">
              <a:solidFill>
                <a:srgbClr val="000000"/>
              </a:solidFill>
              <a:highlight>
                <a:srgbClr val="FFFFFF"/>
              </a:highlight>
              <a:latin typeface="Times New Roman"/>
              <a:ea typeface="Times New Roman"/>
              <a:cs typeface="Times New Roman"/>
              <a:sym typeface="Times New Roman"/>
            </a:endParaRPr>
          </a:p>
          <a:p>
            <a:pPr indent="-424180" lvl="0" marL="457200" rtl="0" algn="l">
              <a:lnSpc>
                <a:spcPct val="130000"/>
              </a:lnSpc>
              <a:spcBef>
                <a:spcPts val="660"/>
              </a:spcBef>
              <a:spcAft>
                <a:spcPts val="0"/>
              </a:spcAft>
              <a:buClr>
                <a:srgbClr val="000000"/>
              </a:buClr>
              <a:buSzPts val="1820"/>
              <a:buFont typeface="Times New Roman"/>
              <a:buAutoNum type="arabicPeriod"/>
            </a:pPr>
            <a:r>
              <a:rPr lang="en" sz="1820">
                <a:solidFill>
                  <a:srgbClr val="000000"/>
                </a:solidFill>
                <a:highlight>
                  <a:srgbClr val="FFFFFF"/>
                </a:highlight>
                <a:latin typeface="Times New Roman"/>
                <a:ea typeface="Times New Roman"/>
                <a:cs typeface="Times New Roman"/>
                <a:sym typeface="Times New Roman"/>
              </a:rPr>
              <a:t>Facilities required</a:t>
            </a:r>
            <a:endParaRPr sz="1820">
              <a:solidFill>
                <a:srgbClr val="000000"/>
              </a:solidFill>
              <a:highlight>
                <a:srgbClr val="FFFFFF"/>
              </a:highlight>
              <a:latin typeface="Times New Roman"/>
              <a:ea typeface="Times New Roman"/>
              <a:cs typeface="Times New Roman"/>
              <a:sym typeface="Times New Roman"/>
            </a:endParaRPr>
          </a:p>
          <a:p>
            <a:pPr indent="-424180" lvl="0" marL="457200" rtl="0" algn="l">
              <a:lnSpc>
                <a:spcPct val="130000"/>
              </a:lnSpc>
              <a:spcBef>
                <a:spcPts val="660"/>
              </a:spcBef>
              <a:spcAft>
                <a:spcPts val="0"/>
              </a:spcAft>
              <a:buClr>
                <a:srgbClr val="000000"/>
              </a:buClr>
              <a:buSzPts val="1820"/>
              <a:buFont typeface="Times New Roman"/>
              <a:buAutoNum type="arabicPeriod"/>
            </a:pPr>
            <a:r>
              <a:rPr lang="en" sz="1820">
                <a:solidFill>
                  <a:srgbClr val="000000"/>
                </a:solidFill>
                <a:highlight>
                  <a:srgbClr val="FFFFFF"/>
                </a:highlight>
                <a:latin typeface="Times New Roman"/>
                <a:ea typeface="Times New Roman"/>
                <a:cs typeface="Times New Roman"/>
                <a:sym typeface="Times New Roman"/>
              </a:rPr>
              <a:t>References</a:t>
            </a:r>
            <a:endParaRPr sz="182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770"/>
              <a:buNone/>
            </a:pPr>
            <a:r>
              <a:t/>
            </a:r>
            <a:endParaRPr sz="166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latin typeface="Times New Roman"/>
                <a:ea typeface="Times New Roman"/>
                <a:cs typeface="Times New Roman"/>
                <a:sym typeface="Times New Roman"/>
              </a:rPr>
              <a:t>Introduction</a:t>
            </a:r>
            <a:endParaRPr sz="2520">
              <a:latin typeface="Times New Roman"/>
              <a:ea typeface="Times New Roman"/>
              <a:cs typeface="Times New Roman"/>
              <a:sym typeface="Times New Roman"/>
            </a:endParaRPr>
          </a:p>
        </p:txBody>
      </p:sp>
      <p:sp>
        <p:nvSpPr>
          <p:cNvPr id="71" name="Google Shape;71;p15"/>
          <p:cNvSpPr txBox="1"/>
          <p:nvPr>
            <p:ph idx="1" type="body"/>
          </p:nvPr>
        </p:nvSpPr>
        <p:spPr>
          <a:xfrm>
            <a:off x="311700" y="1152475"/>
            <a:ext cx="8520600" cy="3755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contemporary world where education system is getting more and more inclined towards online platforms and new ways and technologies are playing vital role to connect pupil and instructors virtually so that it can continue to maintain our education system as the new normal term is coined as a consequence of the pandemic it not only brought new opportunities to think out of box ideas to make our education system more effective and robust but also provided students to connect globally and learn through these online platforms hand in hand with other students but we also need a local platform for students and teachers where teachers can keep records of students internal, external, attendance and assignment grades and analyse their performance and growth we are building a local platform to communicate with our instructors and pals.</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t/>
            </a:r>
            <a:endParaRPr sz="1400">
              <a:solidFill>
                <a:srgbClr val="000000"/>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63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77" name="Google Shape;77;p16"/>
          <p:cNvSpPr txBox="1"/>
          <p:nvPr>
            <p:ph idx="1" type="body"/>
          </p:nvPr>
        </p:nvSpPr>
        <p:spPr>
          <a:xfrm>
            <a:off x="311700" y="876400"/>
            <a:ext cx="8520600" cy="4096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There are various previous works done for teaching in online mode using multiple online platforms like NPTEL, Coursera and Google classroom while most of these platforms does facilitate the teaching, each one of them lack some functionalities that are necessary for fluent teaching which needs to be addressed to make a suitable platform for hasslefree delivery of knowledge.</a:t>
            </a:r>
            <a:endParaRPr sz="14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400">
                <a:solidFill>
                  <a:schemeClr val="dk1"/>
                </a:solidFill>
                <a:latin typeface="Times New Roman"/>
                <a:ea typeface="Times New Roman"/>
                <a:cs typeface="Times New Roman"/>
                <a:sym typeface="Times New Roman"/>
              </a:rPr>
              <a:t>Some Online Education platforms which </a:t>
            </a:r>
            <a:r>
              <a:rPr lang="en" sz="1400">
                <a:solidFill>
                  <a:schemeClr val="dk1"/>
                </a:solidFill>
                <a:latin typeface="Times New Roman"/>
                <a:ea typeface="Times New Roman"/>
                <a:cs typeface="Times New Roman"/>
                <a:sym typeface="Times New Roman"/>
              </a:rPr>
              <a:t>provide Universal access to the world's best education,Partnering with top universities and organisations to offer courses for anyone to take for free or with some cost.</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NPTEL</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Coursera</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Tutorials Point</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Udemy</a:t>
            </a:r>
            <a:endParaRPr sz="1400">
              <a:solidFill>
                <a:srgbClr val="000000"/>
              </a:solidFill>
              <a:highlight>
                <a:srgbClr val="FFFFFF"/>
              </a:highlight>
              <a:latin typeface="Times New Roman"/>
              <a:ea typeface="Times New Roman"/>
              <a:cs typeface="Times New Roman"/>
              <a:sym typeface="Times New Roman"/>
            </a:endParaRPr>
          </a:p>
          <a:p>
            <a:pPr indent="0" lvl="0" marL="457200" rtl="0" algn="l">
              <a:lnSpc>
                <a:spcPct val="200000"/>
              </a:lnSpc>
              <a:spcBef>
                <a:spcPts val="12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 definition</a:t>
            </a:r>
            <a:endParaRPr>
              <a:latin typeface="Times New Roman"/>
              <a:ea typeface="Times New Roman"/>
              <a:cs typeface="Times New Roman"/>
              <a:sym typeface="Times New Roman"/>
            </a:endParaRPr>
          </a:p>
        </p:txBody>
      </p:sp>
      <p:sp>
        <p:nvSpPr>
          <p:cNvPr id="83" name="Google Shape;83;p17"/>
          <p:cNvSpPr txBox="1"/>
          <p:nvPr>
            <p:ph idx="1" type="body"/>
          </p:nvPr>
        </p:nvSpPr>
        <p:spPr>
          <a:xfrm>
            <a:off x="411500" y="101772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Education is the targeted field for the project as because of global pandemic (COVID-19) most of the educational institutions are shifting towards online learning platforms, coming up with a solution to satisfy the continuously growing need for new technologies and platforms as per both the students and teachers perspectives is necessary the project aims to facilitate the learning process such that its hasslefree.</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Students inability to grasp key ideas and concepts.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Too much focus on presentation, little time left for practice.</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Lack of motivational push.</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This method of education is therefore a danger to the student as this will only make the Students not qualified for the career industry.</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629">
                <a:solidFill>
                  <a:schemeClr val="dk1"/>
                </a:solidFill>
                <a:latin typeface="Times New Roman"/>
                <a:ea typeface="Times New Roman"/>
                <a:cs typeface="Times New Roman"/>
                <a:sym typeface="Times New Roman"/>
              </a:rPr>
              <a:t>The features of our project will be to build our online platform will include:</a:t>
            </a:r>
            <a:endParaRPr sz="1629">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629">
                <a:solidFill>
                  <a:schemeClr val="dk1"/>
                </a:solidFill>
                <a:latin typeface="Times New Roman"/>
                <a:ea typeface="Times New Roman"/>
                <a:cs typeface="Times New Roman"/>
                <a:sym typeface="Times New Roman"/>
              </a:rPr>
              <a:t>1. Course management</a:t>
            </a:r>
            <a:endParaRPr sz="1629">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629">
                <a:solidFill>
                  <a:schemeClr val="dk1"/>
                </a:solidFill>
                <a:latin typeface="Times New Roman"/>
                <a:ea typeface="Times New Roman"/>
                <a:cs typeface="Times New Roman"/>
                <a:sym typeface="Times New Roman"/>
              </a:rPr>
              <a:t>2. Grades</a:t>
            </a:r>
            <a:endParaRPr sz="1629">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629">
                <a:solidFill>
                  <a:schemeClr val="dk1"/>
                </a:solidFill>
                <a:latin typeface="Times New Roman"/>
                <a:ea typeface="Times New Roman"/>
                <a:cs typeface="Times New Roman"/>
                <a:sym typeface="Times New Roman"/>
              </a:rPr>
              <a:t>3. Study material provided by instructors</a:t>
            </a:r>
            <a:endParaRPr sz="1629">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629">
                <a:solidFill>
                  <a:schemeClr val="dk1"/>
                </a:solidFill>
                <a:latin typeface="Times New Roman"/>
                <a:ea typeface="Times New Roman"/>
                <a:cs typeface="Times New Roman"/>
                <a:sym typeface="Times New Roman"/>
              </a:rPr>
              <a:t>4. Assignment based learning and analysis</a:t>
            </a:r>
            <a:endParaRPr sz="1629">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629">
                <a:solidFill>
                  <a:schemeClr val="dk1"/>
                </a:solidFill>
                <a:latin typeface="Times New Roman"/>
                <a:ea typeface="Times New Roman"/>
                <a:cs typeface="Times New Roman"/>
                <a:sym typeface="Times New Roman"/>
              </a:rPr>
              <a:t>5. Performance analysis and graphical representation</a:t>
            </a:r>
            <a:endParaRPr sz="1629">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629">
                <a:solidFill>
                  <a:schemeClr val="dk1"/>
                </a:solidFill>
                <a:latin typeface="Times New Roman"/>
                <a:ea typeface="Times New Roman"/>
                <a:cs typeface="Times New Roman"/>
                <a:sym typeface="Times New Roman"/>
              </a:rPr>
              <a:t>6. Video Lectures provided by instructors</a:t>
            </a:r>
            <a:endParaRPr sz="1629">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629">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935"/>
              <a:buFont typeface="Arial"/>
              <a:buNone/>
            </a:pPr>
            <a:r>
              <a:t/>
            </a:r>
            <a:endParaRPr sz="1629">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1629">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103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a:t>
            </a:r>
            <a:endParaRPr/>
          </a:p>
        </p:txBody>
      </p:sp>
      <p:sp>
        <p:nvSpPr>
          <p:cNvPr id="95" name="Google Shape;95;p19"/>
          <p:cNvSpPr txBox="1"/>
          <p:nvPr>
            <p:ph idx="1" type="body"/>
          </p:nvPr>
        </p:nvSpPr>
        <p:spPr>
          <a:xfrm>
            <a:off x="101100" y="676525"/>
            <a:ext cx="8642700" cy="440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101100" y="676525"/>
            <a:ext cx="8642699" cy="4403700"/>
          </a:xfrm>
          <a:prstGeom prst="rect">
            <a:avLst/>
          </a:prstGeom>
          <a:noFill/>
          <a:ln>
            <a:noFill/>
          </a:ln>
        </p:spPr>
      </p:pic>
      <p:pic>
        <p:nvPicPr>
          <p:cNvPr id="97" name="Google Shape;97;p19"/>
          <p:cNvPicPr preferRelativeResize="0"/>
          <p:nvPr/>
        </p:nvPicPr>
        <p:blipFill>
          <a:blip r:embed="rId4">
            <a:alphaModFix/>
          </a:blip>
          <a:stretch>
            <a:fillRect/>
          </a:stretch>
        </p:blipFill>
        <p:spPr>
          <a:xfrm>
            <a:off x="101100" y="676525"/>
            <a:ext cx="9042902" cy="446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1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Technology Stack</a:t>
            </a:r>
            <a:endParaRPr>
              <a:latin typeface="Times New Roman"/>
              <a:ea typeface="Times New Roman"/>
              <a:cs typeface="Times New Roman"/>
              <a:sym typeface="Times New Roman"/>
            </a:endParaRPr>
          </a:p>
        </p:txBody>
      </p:sp>
      <p:pic>
        <p:nvPicPr>
          <p:cNvPr id="103" name="Google Shape;103;p20"/>
          <p:cNvPicPr preferRelativeResize="0"/>
          <p:nvPr/>
        </p:nvPicPr>
        <p:blipFill>
          <a:blip r:embed="rId3">
            <a:alphaModFix/>
          </a:blip>
          <a:stretch>
            <a:fillRect/>
          </a:stretch>
        </p:blipFill>
        <p:spPr>
          <a:xfrm>
            <a:off x="4993461" y="546500"/>
            <a:ext cx="2872440" cy="1118925"/>
          </a:xfrm>
          <a:prstGeom prst="rect">
            <a:avLst/>
          </a:prstGeom>
          <a:noFill/>
          <a:ln>
            <a:noFill/>
          </a:ln>
        </p:spPr>
      </p:pic>
      <p:pic>
        <p:nvPicPr>
          <p:cNvPr id="104" name="Google Shape;104;p20"/>
          <p:cNvPicPr preferRelativeResize="0"/>
          <p:nvPr/>
        </p:nvPicPr>
        <p:blipFill>
          <a:blip r:embed="rId4">
            <a:alphaModFix/>
          </a:blip>
          <a:stretch>
            <a:fillRect/>
          </a:stretch>
        </p:blipFill>
        <p:spPr>
          <a:xfrm>
            <a:off x="4572000" y="2195888"/>
            <a:ext cx="1254025" cy="1254025"/>
          </a:xfrm>
          <a:prstGeom prst="rect">
            <a:avLst/>
          </a:prstGeom>
          <a:noFill/>
          <a:ln>
            <a:noFill/>
          </a:ln>
        </p:spPr>
      </p:pic>
      <p:pic>
        <p:nvPicPr>
          <p:cNvPr id="105" name="Google Shape;105;p20"/>
          <p:cNvPicPr preferRelativeResize="0"/>
          <p:nvPr/>
        </p:nvPicPr>
        <p:blipFill>
          <a:blip r:embed="rId5">
            <a:alphaModFix/>
          </a:blip>
          <a:stretch>
            <a:fillRect/>
          </a:stretch>
        </p:blipFill>
        <p:spPr>
          <a:xfrm>
            <a:off x="6843100" y="2263450"/>
            <a:ext cx="1989202" cy="1118926"/>
          </a:xfrm>
          <a:prstGeom prst="rect">
            <a:avLst/>
          </a:prstGeom>
          <a:noFill/>
          <a:ln>
            <a:noFill/>
          </a:ln>
        </p:spPr>
      </p:pic>
      <p:pic>
        <p:nvPicPr>
          <p:cNvPr id="106" name="Google Shape;106;p20"/>
          <p:cNvPicPr preferRelativeResize="0"/>
          <p:nvPr/>
        </p:nvPicPr>
        <p:blipFill>
          <a:blip r:embed="rId6">
            <a:alphaModFix/>
          </a:blip>
          <a:stretch>
            <a:fillRect/>
          </a:stretch>
        </p:blipFill>
        <p:spPr>
          <a:xfrm>
            <a:off x="5593150" y="3566281"/>
            <a:ext cx="1793648" cy="1195750"/>
          </a:xfrm>
          <a:prstGeom prst="rect">
            <a:avLst/>
          </a:prstGeom>
          <a:noFill/>
          <a:ln>
            <a:noFill/>
          </a:ln>
        </p:spPr>
      </p:pic>
      <p:sp>
        <p:nvSpPr>
          <p:cNvPr id="107" name="Google Shape;107;p20"/>
          <p:cNvSpPr txBox="1"/>
          <p:nvPr/>
        </p:nvSpPr>
        <p:spPr>
          <a:xfrm>
            <a:off x="462075" y="1425200"/>
            <a:ext cx="42192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Char char="●"/>
            </a:pPr>
            <a:r>
              <a:rPr lang="en"/>
              <a:t>HTML, CSS, JavaScript</a:t>
            </a:r>
            <a:endParaRPr/>
          </a:p>
          <a:p>
            <a:pPr indent="-317500" lvl="0" marL="457200" rtl="0" algn="l">
              <a:lnSpc>
                <a:spcPct val="200000"/>
              </a:lnSpc>
              <a:spcBef>
                <a:spcPts val="0"/>
              </a:spcBef>
              <a:spcAft>
                <a:spcPts val="0"/>
              </a:spcAft>
              <a:buSzPts val="1400"/>
              <a:buChar char="●"/>
            </a:pPr>
            <a:r>
              <a:rPr lang="en"/>
              <a:t>Bootstrap</a:t>
            </a:r>
            <a:endParaRPr/>
          </a:p>
          <a:p>
            <a:pPr indent="-317500" lvl="0" marL="457200" rtl="0" algn="l">
              <a:lnSpc>
                <a:spcPct val="200000"/>
              </a:lnSpc>
              <a:spcBef>
                <a:spcPts val="0"/>
              </a:spcBef>
              <a:spcAft>
                <a:spcPts val="0"/>
              </a:spcAft>
              <a:buSzPts val="1400"/>
              <a:buChar char="●"/>
            </a:pPr>
            <a:r>
              <a:rPr lang="en"/>
              <a:t>Django</a:t>
            </a:r>
            <a:endParaRPr/>
          </a:p>
          <a:p>
            <a:pPr indent="-317500" lvl="0" marL="457200" rtl="0" algn="l">
              <a:lnSpc>
                <a:spcPct val="200000"/>
              </a:lnSpc>
              <a:spcBef>
                <a:spcPts val="0"/>
              </a:spcBef>
              <a:spcAft>
                <a:spcPts val="0"/>
              </a:spcAft>
              <a:buSzPts val="1400"/>
              <a:buChar char="●"/>
            </a:pPr>
            <a:r>
              <a:rPr lang="en"/>
              <a:t>MySQL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34525"/>
            <a:ext cx="8520600" cy="572700"/>
          </a:xfrm>
          <a:prstGeom prst="rect">
            <a:avLst/>
          </a:prstGeom>
        </p:spPr>
        <p:txBody>
          <a:bodyPr anchorCtr="0" anchor="t" bIns="91425" lIns="91425" spcFirstLastPara="1" rIns="91425" wrap="square" tIns="91425">
            <a:normAutofit/>
          </a:bodyPr>
          <a:lstStyle/>
          <a:p>
            <a:pPr indent="0" lvl="0" marL="0" marR="308610" rtl="0" algn="l">
              <a:lnSpc>
                <a:spcPct val="150000"/>
              </a:lnSpc>
              <a:spcBef>
                <a:spcPts val="0"/>
              </a:spcBef>
              <a:spcAft>
                <a:spcPts val="0"/>
              </a:spcAft>
              <a:buClr>
                <a:schemeClr val="dk1"/>
              </a:buClr>
              <a:buSzPts val="1100"/>
              <a:buFont typeface="Arial"/>
              <a:buNone/>
            </a:pPr>
            <a:r>
              <a:rPr lang="en" sz="2500">
                <a:latin typeface="Times New Roman"/>
                <a:ea typeface="Times New Roman"/>
                <a:cs typeface="Times New Roman"/>
                <a:sym typeface="Times New Roman"/>
              </a:rPr>
              <a:t>Facilities required for proposed work</a:t>
            </a:r>
            <a:endParaRPr sz="2500">
              <a:latin typeface="Times New Roman"/>
              <a:ea typeface="Times New Roman"/>
              <a:cs typeface="Times New Roman"/>
              <a:sym typeface="Times New Roman"/>
            </a:endParaRPr>
          </a:p>
        </p:txBody>
      </p:sp>
      <p:sp>
        <p:nvSpPr>
          <p:cNvPr id="113" name="Google Shape;113;p21"/>
          <p:cNvSpPr txBox="1"/>
          <p:nvPr>
            <p:ph idx="1" type="body"/>
          </p:nvPr>
        </p:nvSpPr>
        <p:spPr>
          <a:xfrm>
            <a:off x="311700" y="1011850"/>
            <a:ext cx="8520600" cy="3820200"/>
          </a:xfrm>
          <a:prstGeom prst="rect">
            <a:avLst/>
          </a:prstGeom>
        </p:spPr>
        <p:txBody>
          <a:bodyPr anchorCtr="0" anchor="t" bIns="91425" lIns="91425" spcFirstLastPara="1" rIns="91425" wrap="square" tIns="91425">
            <a:noAutofit/>
          </a:bodyPr>
          <a:lstStyle/>
          <a:p>
            <a:pPr indent="0" lvl="0" marL="0" rtl="0" algn="l">
              <a:lnSpc>
                <a:spcPct val="140000"/>
              </a:lnSpc>
              <a:spcBef>
                <a:spcPts val="1400"/>
              </a:spcBef>
              <a:spcAft>
                <a:spcPts val="0"/>
              </a:spcAft>
              <a:buClr>
                <a:schemeClr val="dk1"/>
              </a:buClr>
              <a:buSzPts val="770"/>
              <a:buFont typeface="Arial"/>
              <a:buNone/>
            </a:pPr>
            <a:r>
              <a:rPr b="1" lang="en" sz="1480">
                <a:solidFill>
                  <a:schemeClr val="dk1"/>
                </a:solidFill>
                <a:latin typeface="Times New Roman"/>
                <a:ea typeface="Times New Roman"/>
                <a:cs typeface="Times New Roman"/>
                <a:sym typeface="Times New Roman"/>
              </a:rPr>
              <a:t>Hardware Requirements:</a:t>
            </a:r>
            <a:endParaRPr sz="1340">
              <a:solidFill>
                <a:schemeClr val="dk1"/>
              </a:solidFill>
              <a:latin typeface="Times New Roman"/>
              <a:ea typeface="Times New Roman"/>
              <a:cs typeface="Times New Roman"/>
              <a:sym typeface="Times New Roman"/>
            </a:endParaRPr>
          </a:p>
          <a:p>
            <a:pPr indent="-313690" lvl="0" marL="457200" rtl="0" algn="l">
              <a:lnSpc>
                <a:spcPct val="140000"/>
              </a:lnSpc>
              <a:spcBef>
                <a:spcPts val="400"/>
              </a:spcBef>
              <a:spcAft>
                <a:spcPts val="0"/>
              </a:spcAft>
              <a:buClr>
                <a:schemeClr val="dk1"/>
              </a:buClr>
              <a:buSzPts val="1340"/>
              <a:buFont typeface="Times New Roman"/>
              <a:buChar char="●"/>
            </a:pPr>
            <a:r>
              <a:rPr b="1" lang="en" sz="1340">
                <a:solidFill>
                  <a:schemeClr val="dk1"/>
                </a:solidFill>
                <a:latin typeface="Times New Roman"/>
                <a:ea typeface="Times New Roman"/>
                <a:cs typeface="Times New Roman"/>
                <a:sym typeface="Times New Roman"/>
              </a:rPr>
              <a:t>Processor :</a:t>
            </a:r>
            <a:r>
              <a:rPr lang="en" sz="1340">
                <a:solidFill>
                  <a:schemeClr val="dk1"/>
                </a:solidFill>
                <a:latin typeface="Times New Roman"/>
                <a:ea typeface="Times New Roman"/>
                <a:cs typeface="Times New Roman"/>
                <a:sym typeface="Times New Roman"/>
              </a:rPr>
              <a:t> Intel i3 or above/ AMD Ryzen 3 or above</a:t>
            </a:r>
            <a:endParaRPr sz="1340">
              <a:solidFill>
                <a:schemeClr val="dk1"/>
              </a:solidFill>
              <a:latin typeface="Times New Roman"/>
              <a:ea typeface="Times New Roman"/>
              <a:cs typeface="Times New Roman"/>
              <a:sym typeface="Times New Roman"/>
            </a:endParaRPr>
          </a:p>
          <a:p>
            <a:pPr indent="-313690" lvl="0" marL="457200" rtl="0" algn="l">
              <a:lnSpc>
                <a:spcPct val="140000"/>
              </a:lnSpc>
              <a:spcBef>
                <a:spcPts val="0"/>
              </a:spcBef>
              <a:spcAft>
                <a:spcPts val="0"/>
              </a:spcAft>
              <a:buClr>
                <a:schemeClr val="dk1"/>
              </a:buClr>
              <a:buSzPts val="1340"/>
              <a:buFont typeface="Times New Roman"/>
              <a:buChar char="●"/>
            </a:pPr>
            <a:r>
              <a:rPr b="1" lang="en" sz="1340">
                <a:solidFill>
                  <a:schemeClr val="dk1"/>
                </a:solidFill>
                <a:latin typeface="Times New Roman"/>
                <a:ea typeface="Times New Roman"/>
                <a:cs typeface="Times New Roman"/>
                <a:sym typeface="Times New Roman"/>
              </a:rPr>
              <a:t>RAM : </a:t>
            </a:r>
            <a:r>
              <a:rPr lang="en" sz="1340">
                <a:solidFill>
                  <a:schemeClr val="dk1"/>
                </a:solidFill>
                <a:latin typeface="Times New Roman"/>
                <a:ea typeface="Times New Roman"/>
                <a:cs typeface="Times New Roman"/>
                <a:sym typeface="Times New Roman"/>
              </a:rPr>
              <a:t>4 GB or above</a:t>
            </a:r>
            <a:endParaRPr sz="1340">
              <a:solidFill>
                <a:schemeClr val="dk1"/>
              </a:solidFill>
              <a:latin typeface="Times New Roman"/>
              <a:ea typeface="Times New Roman"/>
              <a:cs typeface="Times New Roman"/>
              <a:sym typeface="Times New Roman"/>
            </a:endParaRPr>
          </a:p>
          <a:p>
            <a:pPr indent="-313690" lvl="0" marL="457200" rtl="0" algn="l">
              <a:lnSpc>
                <a:spcPct val="140000"/>
              </a:lnSpc>
              <a:spcBef>
                <a:spcPts val="0"/>
              </a:spcBef>
              <a:spcAft>
                <a:spcPts val="0"/>
              </a:spcAft>
              <a:buClr>
                <a:schemeClr val="dk1"/>
              </a:buClr>
              <a:buSzPts val="1340"/>
              <a:buFont typeface="Times New Roman"/>
              <a:buChar char="●"/>
            </a:pPr>
            <a:r>
              <a:rPr b="1" lang="en" sz="1340">
                <a:solidFill>
                  <a:schemeClr val="dk1"/>
                </a:solidFill>
                <a:latin typeface="Times New Roman"/>
                <a:ea typeface="Times New Roman"/>
                <a:cs typeface="Times New Roman"/>
                <a:sym typeface="Times New Roman"/>
              </a:rPr>
              <a:t>Storage: </a:t>
            </a:r>
            <a:r>
              <a:rPr lang="en" sz="1340">
                <a:solidFill>
                  <a:schemeClr val="dk1"/>
                </a:solidFill>
                <a:latin typeface="Times New Roman"/>
                <a:ea typeface="Times New Roman"/>
                <a:cs typeface="Times New Roman"/>
                <a:sym typeface="Times New Roman"/>
              </a:rPr>
              <a:t>HDD/SSD 128 GB or above</a:t>
            </a:r>
            <a:endParaRPr sz="1340">
              <a:solidFill>
                <a:schemeClr val="dk1"/>
              </a:solidFill>
              <a:latin typeface="Times New Roman"/>
              <a:ea typeface="Times New Roman"/>
              <a:cs typeface="Times New Roman"/>
              <a:sym typeface="Times New Roman"/>
            </a:endParaRPr>
          </a:p>
          <a:p>
            <a:pPr indent="-313690" lvl="0" marL="457200" rtl="0" algn="l">
              <a:lnSpc>
                <a:spcPct val="140000"/>
              </a:lnSpc>
              <a:spcBef>
                <a:spcPts val="0"/>
              </a:spcBef>
              <a:spcAft>
                <a:spcPts val="0"/>
              </a:spcAft>
              <a:buClr>
                <a:schemeClr val="dk1"/>
              </a:buClr>
              <a:buSzPts val="1340"/>
              <a:buFont typeface="Times New Roman"/>
              <a:buChar char="●"/>
            </a:pPr>
            <a:r>
              <a:rPr b="1" lang="en" sz="1340">
                <a:solidFill>
                  <a:schemeClr val="dk1"/>
                </a:solidFill>
                <a:latin typeface="Times New Roman"/>
                <a:ea typeface="Times New Roman"/>
                <a:cs typeface="Times New Roman"/>
                <a:sym typeface="Times New Roman"/>
              </a:rPr>
              <a:t>Internet: </a:t>
            </a:r>
            <a:r>
              <a:rPr lang="en" sz="1340">
                <a:solidFill>
                  <a:schemeClr val="dk1"/>
                </a:solidFill>
                <a:latin typeface="Times New Roman"/>
                <a:ea typeface="Times New Roman"/>
                <a:cs typeface="Times New Roman"/>
                <a:sym typeface="Times New Roman"/>
              </a:rPr>
              <a:t>Ethernet connection (LAN) OR a wireless adapter (Wi-Fi)</a:t>
            </a:r>
            <a:endParaRPr sz="1340">
              <a:solidFill>
                <a:schemeClr val="dk1"/>
              </a:solidFill>
              <a:latin typeface="Times New Roman"/>
              <a:ea typeface="Times New Roman"/>
              <a:cs typeface="Times New Roman"/>
              <a:sym typeface="Times New Roman"/>
            </a:endParaRPr>
          </a:p>
          <a:p>
            <a:pPr indent="0" lvl="0" marL="0" rtl="0" algn="l">
              <a:lnSpc>
                <a:spcPct val="140000"/>
              </a:lnSpc>
              <a:spcBef>
                <a:spcPts val="1400"/>
              </a:spcBef>
              <a:spcAft>
                <a:spcPts val="0"/>
              </a:spcAft>
              <a:buClr>
                <a:schemeClr val="dk1"/>
              </a:buClr>
              <a:buSzPts val="770"/>
              <a:buFont typeface="Arial"/>
              <a:buNone/>
            </a:pPr>
            <a:r>
              <a:rPr b="1" lang="en" sz="1480">
                <a:solidFill>
                  <a:schemeClr val="dk1"/>
                </a:solidFill>
                <a:latin typeface="Times New Roman"/>
                <a:ea typeface="Times New Roman"/>
                <a:cs typeface="Times New Roman"/>
                <a:sym typeface="Times New Roman"/>
              </a:rPr>
              <a:t>Software Requirements</a:t>
            </a:r>
            <a:endParaRPr b="1" sz="1480">
              <a:solidFill>
                <a:schemeClr val="dk1"/>
              </a:solidFill>
              <a:latin typeface="Times New Roman"/>
              <a:ea typeface="Times New Roman"/>
              <a:cs typeface="Times New Roman"/>
              <a:sym typeface="Times New Roman"/>
            </a:endParaRPr>
          </a:p>
          <a:p>
            <a:pPr indent="-313690" lvl="0" marL="457200" rtl="0" algn="l">
              <a:lnSpc>
                <a:spcPct val="140000"/>
              </a:lnSpc>
              <a:spcBef>
                <a:spcPts val="400"/>
              </a:spcBef>
              <a:spcAft>
                <a:spcPts val="0"/>
              </a:spcAft>
              <a:buClr>
                <a:schemeClr val="dk1"/>
              </a:buClr>
              <a:buSzPts val="1340"/>
              <a:buFont typeface="Times New Roman"/>
              <a:buChar char="●"/>
            </a:pPr>
            <a:r>
              <a:rPr lang="en" sz="1340">
                <a:solidFill>
                  <a:schemeClr val="dk1"/>
                </a:solidFill>
                <a:latin typeface="Times New Roman"/>
                <a:ea typeface="Times New Roman"/>
                <a:cs typeface="Times New Roman"/>
                <a:sym typeface="Times New Roman"/>
              </a:rPr>
              <a:t>Text editor ( VScode/Atom/Sublime/Notepad++ or any other)</a:t>
            </a:r>
            <a:endParaRPr sz="1340">
              <a:solidFill>
                <a:schemeClr val="dk1"/>
              </a:solidFill>
              <a:latin typeface="Times New Roman"/>
              <a:ea typeface="Times New Roman"/>
              <a:cs typeface="Times New Roman"/>
              <a:sym typeface="Times New Roman"/>
            </a:endParaRPr>
          </a:p>
          <a:p>
            <a:pPr indent="-313690" lvl="0" marL="457200" rtl="0" algn="l">
              <a:lnSpc>
                <a:spcPct val="140000"/>
              </a:lnSpc>
              <a:spcBef>
                <a:spcPts val="0"/>
              </a:spcBef>
              <a:spcAft>
                <a:spcPts val="0"/>
              </a:spcAft>
              <a:buClr>
                <a:schemeClr val="dk1"/>
              </a:buClr>
              <a:buSzPts val="1340"/>
              <a:buFont typeface="Times New Roman"/>
              <a:buChar char="●"/>
            </a:pPr>
            <a:r>
              <a:rPr lang="en" sz="1340">
                <a:solidFill>
                  <a:schemeClr val="dk1"/>
                </a:solidFill>
                <a:latin typeface="Times New Roman"/>
                <a:ea typeface="Times New Roman"/>
                <a:cs typeface="Times New Roman"/>
                <a:sym typeface="Times New Roman"/>
              </a:rPr>
              <a:t>Python (version 3.8 or above)</a:t>
            </a:r>
            <a:endParaRPr sz="1340">
              <a:solidFill>
                <a:schemeClr val="dk1"/>
              </a:solidFill>
              <a:latin typeface="Times New Roman"/>
              <a:ea typeface="Times New Roman"/>
              <a:cs typeface="Times New Roman"/>
              <a:sym typeface="Times New Roman"/>
            </a:endParaRPr>
          </a:p>
          <a:p>
            <a:pPr indent="-313690" lvl="0" marL="457200" rtl="0" algn="l">
              <a:lnSpc>
                <a:spcPct val="140000"/>
              </a:lnSpc>
              <a:spcBef>
                <a:spcPts val="0"/>
              </a:spcBef>
              <a:spcAft>
                <a:spcPts val="0"/>
              </a:spcAft>
              <a:buClr>
                <a:schemeClr val="dk1"/>
              </a:buClr>
              <a:buSzPts val="1340"/>
              <a:buFont typeface="Times New Roman"/>
              <a:buChar char="●"/>
            </a:pPr>
            <a:r>
              <a:rPr lang="en" sz="1340">
                <a:solidFill>
                  <a:schemeClr val="dk1"/>
                </a:solidFill>
                <a:latin typeface="Times New Roman"/>
                <a:ea typeface="Times New Roman"/>
                <a:cs typeface="Times New Roman"/>
                <a:sym typeface="Times New Roman"/>
              </a:rPr>
              <a:t>MySQL (server and workbench)</a:t>
            </a:r>
            <a:endParaRPr sz="1340">
              <a:solidFill>
                <a:schemeClr val="dk1"/>
              </a:solidFill>
              <a:latin typeface="Times New Roman"/>
              <a:ea typeface="Times New Roman"/>
              <a:cs typeface="Times New Roman"/>
              <a:sym typeface="Times New Roman"/>
            </a:endParaRPr>
          </a:p>
          <a:p>
            <a:pPr indent="-313690" lvl="0" marL="457200" rtl="0" algn="l">
              <a:lnSpc>
                <a:spcPct val="140000"/>
              </a:lnSpc>
              <a:spcBef>
                <a:spcPts val="0"/>
              </a:spcBef>
              <a:spcAft>
                <a:spcPts val="0"/>
              </a:spcAft>
              <a:buClr>
                <a:schemeClr val="dk1"/>
              </a:buClr>
              <a:buSzPts val="1340"/>
              <a:buFont typeface="Times New Roman"/>
              <a:buChar char="●"/>
            </a:pPr>
            <a:r>
              <a:rPr lang="en" sz="1340">
                <a:solidFill>
                  <a:schemeClr val="dk1"/>
                </a:solidFill>
                <a:latin typeface="Times New Roman"/>
                <a:ea typeface="Times New Roman"/>
                <a:cs typeface="Times New Roman"/>
                <a:sym typeface="Times New Roman"/>
              </a:rPr>
              <a:t>Version Control System (Git)</a:t>
            </a:r>
            <a:endParaRPr sz="1340">
              <a:solidFill>
                <a:schemeClr val="dk1"/>
              </a:solidFill>
              <a:latin typeface="Times New Roman"/>
              <a:ea typeface="Times New Roman"/>
              <a:cs typeface="Times New Roman"/>
              <a:sym typeface="Times New Roman"/>
            </a:endParaRPr>
          </a:p>
          <a:p>
            <a:pPr indent="-313690" lvl="0" marL="457200" rtl="0" algn="l">
              <a:lnSpc>
                <a:spcPct val="140000"/>
              </a:lnSpc>
              <a:spcBef>
                <a:spcPts val="0"/>
              </a:spcBef>
              <a:spcAft>
                <a:spcPts val="0"/>
              </a:spcAft>
              <a:buClr>
                <a:schemeClr val="dk1"/>
              </a:buClr>
              <a:buSzPts val="1340"/>
              <a:buFont typeface="Times New Roman"/>
              <a:buChar char="●"/>
            </a:pPr>
            <a:r>
              <a:rPr lang="en" sz="1340">
                <a:solidFill>
                  <a:schemeClr val="dk1"/>
                </a:solidFill>
                <a:latin typeface="Times New Roman"/>
                <a:ea typeface="Times New Roman"/>
                <a:cs typeface="Times New Roman"/>
                <a:sym typeface="Times New Roman"/>
              </a:rPr>
              <a:t>Browser (Mozilla Firefox/Google Chrome/ Microsoft Edge)</a:t>
            </a:r>
            <a:endParaRPr sz="1340">
              <a:solidFill>
                <a:schemeClr val="dk1"/>
              </a:solidFill>
              <a:latin typeface="Times New Roman"/>
              <a:ea typeface="Times New Roman"/>
              <a:cs typeface="Times New Roman"/>
              <a:sym typeface="Times New Roman"/>
            </a:endParaRPr>
          </a:p>
          <a:p>
            <a:pPr indent="-313690" lvl="0" marL="457200" rtl="0" algn="l">
              <a:lnSpc>
                <a:spcPct val="140000"/>
              </a:lnSpc>
              <a:spcBef>
                <a:spcPts val="0"/>
              </a:spcBef>
              <a:spcAft>
                <a:spcPts val="0"/>
              </a:spcAft>
              <a:buClr>
                <a:schemeClr val="dk1"/>
              </a:buClr>
              <a:buSzPts val="1340"/>
              <a:buFont typeface="Times New Roman"/>
              <a:buChar char="●"/>
            </a:pPr>
            <a:r>
              <a:rPr lang="en" sz="1340">
                <a:solidFill>
                  <a:schemeClr val="dk1"/>
                </a:solidFill>
                <a:latin typeface="Times New Roman"/>
                <a:ea typeface="Times New Roman"/>
                <a:cs typeface="Times New Roman"/>
                <a:sym typeface="Times New Roman"/>
              </a:rPr>
              <a:t>Operating System (Windows 10/ Mac OS/ Linux)</a:t>
            </a:r>
            <a:endParaRPr sz="134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770"/>
              <a:buNone/>
            </a:pPr>
            <a:r>
              <a:t/>
            </a:r>
            <a:endParaRPr sz="176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