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verpass"/>
      <p:regular r:id="rId26"/>
      <p:bold r:id="rId27"/>
      <p:italic r:id="rId28"/>
      <p:boldItalic r:id="rId29"/>
    </p:embeddedFont>
    <p:embeddedFont>
      <p:font typeface="Overpass Light"/>
      <p:regular r:id="rId30"/>
      <p:bold r:id="rId31"/>
      <p:italic r:id="rId32"/>
      <p:boldItalic r:id="rId33"/>
    </p:embeddedFont>
    <p:embeddedFont>
      <p:font typeface="Syne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verpass-italic.fntdata"/><Relationship Id="rId27" Type="http://schemas.openxmlformats.org/officeDocument/2006/relationships/font" Target="fonts/Overpas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Light-bold.fntdata"/><Relationship Id="rId30" Type="http://schemas.openxmlformats.org/officeDocument/2006/relationships/font" Target="fonts/OverpassLight-regular.fntdata"/><Relationship Id="rId11" Type="http://schemas.openxmlformats.org/officeDocument/2006/relationships/slide" Target="slides/slide6.xml"/><Relationship Id="rId33" Type="http://schemas.openxmlformats.org/officeDocument/2006/relationships/font" Target="fonts/Overpas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Overpass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yne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3618c5471_0_252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53618c5471_0_252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353618c5471_0_252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362c2100e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362c2100e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362c2100e_9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362c2100e_9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362c2100e_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362c2100e_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3618c5471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3618c5471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377f161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377f161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377f161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377f161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377f161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377f161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377f161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377f161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37fc9f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37fc9f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37fc9f3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37fc9f3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37fc9f3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37fc9f3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3" name="Google Shape;133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4B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DE6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7" name="Google Shape;13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FFF2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HRKElLhjI2h0-JflSBZZQaT40EhuKLRC/view?usp=drive_link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KzvNr_yEtF6Xf_7355bXB-9p5RX42ULu/view?usp=drive_link" TargetMode="External"/><Relationship Id="rId4" Type="http://schemas.openxmlformats.org/officeDocument/2006/relationships/hyperlink" Target="https://drive.google.com/file/d/1CupQd53DOGrvzU6hbo5hib8NNcH5TDPn/view?usp=drive_link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/>
          <p:nvPr/>
        </p:nvSpPr>
        <p:spPr>
          <a:xfrm>
            <a:off x="496119" y="1398761"/>
            <a:ext cx="47229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800"/>
              <a:buFont typeface="Syne"/>
              <a:buNone/>
            </a:pPr>
            <a:r>
              <a:rPr b="1" i="0" lang="en" sz="28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Healthcare Chatbot with Personality</a:t>
            </a:r>
            <a:endParaRPr b="0" i="0" sz="2800" u="none" cap="none" strike="noStrike"/>
          </a:p>
        </p:txBody>
      </p:sp>
      <p:sp>
        <p:nvSpPr>
          <p:cNvPr id="145" name="Google Shape;145;p15"/>
          <p:cNvSpPr/>
          <p:nvPr/>
        </p:nvSpPr>
        <p:spPr>
          <a:xfrm>
            <a:off x="496119" y="3110433"/>
            <a:ext cx="4722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 Light"/>
              <a:buNone/>
            </a:pPr>
            <a:r>
              <a:rPr b="0" i="0" lang="en" sz="110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Course: CS-5530</a:t>
            </a:r>
            <a:endParaRPr b="0" i="0" sz="1100" u="none" cap="none" strike="noStrike"/>
          </a:p>
        </p:txBody>
      </p:sp>
      <p:sp>
        <p:nvSpPr>
          <p:cNvPr id="146" name="Google Shape;146;p15"/>
          <p:cNvSpPr/>
          <p:nvPr/>
        </p:nvSpPr>
        <p:spPr>
          <a:xfrm>
            <a:off x="496119" y="2497336"/>
            <a:ext cx="4722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00"/>
              <a:buFont typeface="Overpass Light"/>
              <a:buNone/>
            </a:pPr>
            <a:r>
              <a:rPr lang="en" sz="110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By </a:t>
            </a:r>
            <a:r>
              <a:rPr b="0" i="0" lang="en" sz="110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Daniel Evans, Jim Huynh, Rohan Ashraf Hashmi, Alexander Robinson.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/>
          <p:nvPr/>
        </p:nvSpPr>
        <p:spPr>
          <a:xfrm>
            <a:off x="367625" y="440875"/>
            <a:ext cx="84498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375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GPT-2</a:t>
            </a:r>
            <a:endParaRPr b="0" i="0" sz="3750" u="none" cap="none" strike="noStrike"/>
          </a:p>
        </p:txBody>
      </p:sp>
      <p:sp>
        <p:nvSpPr>
          <p:cNvPr id="235" name="Google Shape;235;p24"/>
          <p:cNvSpPr txBox="1"/>
          <p:nvPr/>
        </p:nvSpPr>
        <p:spPr>
          <a:xfrm>
            <a:off x="400225" y="1059825"/>
            <a:ext cx="57492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chose the pretrained GPT-2 tokenizer so that we don’t have to train our own tokenizer from scratch. The GPT2 tokenizer has been proven to work so we decided to use that.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used the GPT-2 head model which keeps the architecture of the GPT-2 model, but randomly initializes the weights, so we train from scratch.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training we only trained for roughly 0.5 epochs total because there was over 6 million different conversations and we trained for ~80 hours.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425" y="828488"/>
            <a:ext cx="27051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488" y="2819175"/>
            <a:ext cx="24669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>
            <a:off x="367625" y="440875"/>
            <a:ext cx="84498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375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GPT-2 Sample Conversations</a:t>
            </a:r>
            <a:endParaRPr b="0" i="0" sz="3750" u="none" cap="none" strike="noStrike"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25" y="1456225"/>
            <a:ext cx="43815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363150" y="1133950"/>
            <a:ext cx="4381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Simple conversation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50" y="2614125"/>
            <a:ext cx="43053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401250" y="2291925"/>
            <a:ext cx="4305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Simple conversation with potential function lookup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950" y="1456150"/>
            <a:ext cx="4090075" cy="129444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4908950" y="1133950"/>
            <a:ext cx="4090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Multi-turn conversation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50" y="3772100"/>
            <a:ext cx="51054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401250" y="3449900"/>
            <a:ext cx="5105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Another sample conversation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367625" y="440875"/>
            <a:ext cx="84498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375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GPT-2 Evaluation</a:t>
            </a:r>
            <a:endParaRPr b="0" i="0" sz="3750" u="none" cap="none" strike="noStrike"/>
          </a:p>
        </p:txBody>
      </p:sp>
      <p:sp>
        <p:nvSpPr>
          <p:cNvPr id="256" name="Google Shape;256;p26"/>
          <p:cNvSpPr txBox="1"/>
          <p:nvPr/>
        </p:nvSpPr>
        <p:spPr>
          <a:xfrm>
            <a:off x="110225" y="1623875"/>
            <a:ext cx="11241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Final Model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875" y="1043350"/>
            <a:ext cx="2768342" cy="19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900" y="1043350"/>
            <a:ext cx="3078751" cy="19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4709975" y="1388750"/>
            <a:ext cx="933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Fine tuned model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650" y="3078750"/>
            <a:ext cx="3190850" cy="18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1352000" y="3887025"/>
            <a:ext cx="1491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Chatterbot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367625" y="440875"/>
            <a:ext cx="84498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i="0" lang="en" sz="3750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ChatterBot</a:t>
            </a:r>
            <a:r>
              <a:rPr b="1" i="0" lang="en" sz="375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Attempt</a:t>
            </a:r>
            <a:endParaRPr b="0" i="0" sz="3750" u="none" cap="none" strike="noStrike">
              <a:solidFill>
                <a:schemeClr val="dk1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367625" y="1184350"/>
            <a:ext cx="2138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i="0" lang="en" sz="16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Setup Simplicity</a:t>
            </a:r>
            <a:endParaRPr b="0" i="0" sz="1600" u="none" cap="none" strike="noStrike"/>
          </a:p>
        </p:txBody>
      </p:sp>
      <p:sp>
        <p:nvSpPr>
          <p:cNvPr id="153" name="Google Shape;153;p16"/>
          <p:cNvSpPr/>
          <p:nvPr/>
        </p:nvSpPr>
        <p:spPr>
          <a:xfrm>
            <a:off x="367625" y="1766020"/>
            <a:ext cx="3510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 Light"/>
              <a:buNone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Used logic adapters for basic conversation flow.</a:t>
            </a:r>
            <a:endParaRPr b="0" i="0" sz="1150" u="none" cap="none" strike="noStrike"/>
          </a:p>
        </p:txBody>
      </p:sp>
      <p:sp>
        <p:nvSpPr>
          <p:cNvPr id="154" name="Google Shape;154;p16"/>
          <p:cNvSpPr/>
          <p:nvPr/>
        </p:nvSpPr>
        <p:spPr>
          <a:xfrm>
            <a:off x="4193375" y="1184350"/>
            <a:ext cx="2250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i="0" lang="en" sz="16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Key Limitations</a:t>
            </a:r>
            <a:endParaRPr b="0" i="0" sz="1600" u="none" cap="none" strike="noStrike"/>
          </a:p>
        </p:txBody>
      </p:sp>
      <p:sp>
        <p:nvSpPr>
          <p:cNvPr id="155" name="Google Shape;155;p16"/>
          <p:cNvSpPr/>
          <p:nvPr/>
        </p:nvSpPr>
        <p:spPr>
          <a:xfrm>
            <a:off x="4193384" y="1766020"/>
            <a:ext cx="3510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Char char="•"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No context awareness or memory</a:t>
            </a:r>
            <a:endParaRPr b="0" i="0" sz="1150" u="none" cap="none" strike="noStrike"/>
          </a:p>
        </p:txBody>
      </p:sp>
      <p:sp>
        <p:nvSpPr>
          <p:cNvPr id="156" name="Google Shape;156;p16"/>
          <p:cNvSpPr/>
          <p:nvPr/>
        </p:nvSpPr>
        <p:spPr>
          <a:xfrm>
            <a:off x="4193384" y="2208610"/>
            <a:ext cx="3510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Char char="•"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Poor and irrelevant responses</a:t>
            </a:r>
            <a:endParaRPr b="0" i="0" sz="1150" u="none" cap="none" strike="noStrike"/>
          </a:p>
        </p:txBody>
      </p:sp>
      <p:sp>
        <p:nvSpPr>
          <p:cNvPr id="157" name="Google Shape;157;p16"/>
          <p:cNvSpPr/>
          <p:nvPr/>
        </p:nvSpPr>
        <p:spPr>
          <a:xfrm>
            <a:off x="4193384" y="2651200"/>
            <a:ext cx="3510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Char char="•"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Unsupported on latest Python versions</a:t>
            </a:r>
            <a:endParaRPr b="0" i="0" sz="1150" u="none" cap="none" strike="noStrike"/>
          </a:p>
        </p:txBody>
      </p:sp>
      <p:sp>
        <p:nvSpPr>
          <p:cNvPr id="158" name="Google Shape;158;p16"/>
          <p:cNvSpPr txBox="1"/>
          <p:nvPr/>
        </p:nvSpPr>
        <p:spPr>
          <a:xfrm>
            <a:off x="171450" y="3224900"/>
            <a:ext cx="40740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496" y="3224900"/>
            <a:ext cx="4469203" cy="8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4384500" y="4077200"/>
            <a:ext cx="44691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i="0" lang="en" sz="12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Bad Chatbot Example (ChatterBot)</a:t>
            </a:r>
            <a:endParaRPr i="0" sz="1200" u="none" cap="none" strike="noStrike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25" y="2319100"/>
            <a:ext cx="3780474" cy="19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0" y="4301075"/>
            <a:ext cx="4469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 Light"/>
              <a:buNone/>
            </a:pPr>
            <a:r>
              <a:rPr lang="en" sz="1200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Responses lacked specificity and usefulness for healthcare needs.</a:t>
            </a:r>
            <a:endParaRPr sz="1200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367625" y="440875"/>
            <a:ext cx="7882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27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General Chatbot Training</a:t>
            </a:r>
            <a:r>
              <a:rPr b="1" i="0" lang="en" sz="2700" u="none" cap="none" strike="noStrike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 Attempt</a:t>
            </a:r>
            <a:endParaRPr b="0" i="0" sz="2700" u="none" cap="none" strike="noStrike"/>
          </a:p>
        </p:txBody>
      </p:sp>
      <p:sp>
        <p:nvSpPr>
          <p:cNvPr id="168" name="Google Shape;168;p17"/>
          <p:cNvSpPr/>
          <p:nvPr/>
        </p:nvSpPr>
        <p:spPr>
          <a:xfrm>
            <a:off x="367625" y="1370163"/>
            <a:ext cx="2138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What i did:</a:t>
            </a:r>
            <a:endParaRPr b="0" i="0" sz="1600" u="none" cap="none" strike="noStrike"/>
          </a:p>
        </p:txBody>
      </p:sp>
      <p:sp>
        <p:nvSpPr>
          <p:cNvPr id="169" name="Google Shape;169;p17"/>
          <p:cNvSpPr/>
          <p:nvPr/>
        </p:nvSpPr>
        <p:spPr>
          <a:xfrm>
            <a:off x="367625" y="1908375"/>
            <a:ext cx="38019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Used 4 .parquet files from the Cosmopedia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</a:t>
            </a: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(web_samples_v1) dataset. </a:t>
            </a:r>
            <a:endParaRPr b="0" i="0" sz="1150" u="none" cap="none" strike="noStrike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Tokenized the text using nltk and created a word-to-index vocabulary. </a:t>
            </a:r>
            <a:endParaRPr b="0" i="0" sz="1150" u="none" cap="none" strike="noStrike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Built a custom Transformer decoder model (MiniTransformer) in PyTorch. </a:t>
            </a:r>
            <a:endParaRPr b="0" i="0" sz="1150" u="none" cap="none" strike="noStrike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Trained the model from scratch using: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Dialog-like text samples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b="0" i="0" lang="en" sz="1150" u="none" cap="none" strike="noStrike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Cross-entropy loss and Adam optimizer</a:t>
            </a:r>
            <a:endParaRPr b="0" i="0" sz="1150" u="none" cap="none" strike="noStrike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Planned to fine-tune the model for healthcare use cases later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 Light"/>
              <a:buNone/>
            </a:pPr>
            <a:r>
              <a:t/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4572000" y="1370163"/>
            <a:ext cx="22506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Why It Didn’t Work</a:t>
            </a:r>
            <a:endParaRPr b="0" i="0" sz="1600" u="none" cap="none" strike="noStrike"/>
          </a:p>
        </p:txBody>
      </p:sp>
      <p:sp>
        <p:nvSpPr>
          <p:cNvPr id="171" name="Google Shape;171;p17"/>
          <p:cNvSpPr/>
          <p:nvPr/>
        </p:nvSpPr>
        <p:spPr>
          <a:xfrm>
            <a:off x="4572000" y="1908375"/>
            <a:ext cx="42339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Dataset wasn’t conversational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Cosmopedia samples were mostly info-paragraphs, not user-bot dialog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No clear structure for intent or reply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Couldn’t train the model to classify or generate meaningful responses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Model too small and undertrained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MiniTransformer lacked the capacity for real-world dialog understanding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No evaluation or validation logic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Couldn't measure how well the model was doing or tune it effectively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No spell correction or preprocessing pipeline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Real-world user input wasn’t handled (typos, case, punctuation)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67625" y="821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(Rohan)</a:t>
            </a:r>
            <a:endParaRPr sz="115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/>
          <p:nvPr/>
        </p:nvSpPr>
        <p:spPr>
          <a:xfrm>
            <a:off x="367625" y="440875"/>
            <a:ext cx="7882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27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Sample Chatbot Interaction</a:t>
            </a:r>
            <a:endParaRPr b="0" i="0" sz="2700" u="none" cap="none" strike="noStrike"/>
          </a:p>
        </p:txBody>
      </p:sp>
      <p:sp>
        <p:nvSpPr>
          <p:cNvPr id="178" name="Google Shape;178;p18"/>
          <p:cNvSpPr/>
          <p:nvPr/>
        </p:nvSpPr>
        <p:spPr>
          <a:xfrm>
            <a:off x="367625" y="1370163"/>
            <a:ext cx="2138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What You See:</a:t>
            </a:r>
            <a:endParaRPr b="0" i="0" sz="1600" u="none" cap="none" strike="noStrike"/>
          </a:p>
        </p:txBody>
      </p:sp>
      <p:sp>
        <p:nvSpPr>
          <p:cNvPr id="179" name="Google Shape;179;p18"/>
          <p:cNvSpPr/>
          <p:nvPr/>
        </p:nvSpPr>
        <p:spPr>
          <a:xfrm>
            <a:off x="367625" y="1908375"/>
            <a:ext cx="38019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Char char="●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Responses are mostly </a:t>
            </a: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nonsensical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</a:t>
            </a: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repetitive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or contain &lt;unk&gt; tokens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Char char="●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Bot uses </a:t>
            </a: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random phrases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that don’t relate to user input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Char char="●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Shows </a:t>
            </a: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lack of understanding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coherence, or intent mapping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 Light"/>
              <a:buNone/>
            </a:pPr>
            <a:r>
              <a:t/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 Light"/>
              <a:buNone/>
            </a:pPr>
            <a:r>
              <a:t/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572000" y="1370175"/>
            <a:ext cx="3678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Why This Happened:</a:t>
            </a:r>
            <a:endParaRPr b="0" i="0" sz="1600" u="none" cap="none" strike="noStrike"/>
          </a:p>
        </p:txBody>
      </p:sp>
      <p:sp>
        <p:nvSpPr>
          <p:cNvPr id="181" name="Google Shape;181;p18"/>
          <p:cNvSpPr/>
          <p:nvPr/>
        </p:nvSpPr>
        <p:spPr>
          <a:xfrm>
            <a:off x="4572000" y="1908375"/>
            <a:ext cx="42339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Model wasn’t trained on </a:t>
            </a: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structured dialogs</a:t>
            </a:r>
            <a:endParaRPr b="1" sz="1150">
              <a:solidFill>
                <a:srgbClr val="3B4E4E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Too </a:t>
            </a: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small, undertrained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, and used a </a:t>
            </a: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generic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dataset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No cleaning or token filtering → results in &lt;unk&gt; (unknown) tokens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No response logic or fallback mechanism for unknown queries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367625" y="821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(Rohan)</a:t>
            </a:r>
            <a:endParaRPr sz="1150"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0" y="3106875"/>
            <a:ext cx="8734454" cy="1659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367625" y="440875"/>
            <a:ext cx="7882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27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Intent</a:t>
            </a:r>
            <a:r>
              <a:rPr b="1" lang="en" sz="265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 Classifier to Support GPT-2 Chatbot</a:t>
            </a:r>
            <a:endParaRPr b="0" i="0" sz="2650" u="none" cap="none" strike="noStrike"/>
          </a:p>
        </p:txBody>
      </p:sp>
      <p:sp>
        <p:nvSpPr>
          <p:cNvPr id="189" name="Google Shape;189;p19"/>
          <p:cNvSpPr/>
          <p:nvPr/>
        </p:nvSpPr>
        <p:spPr>
          <a:xfrm>
            <a:off x="348750" y="1348925"/>
            <a:ext cx="8446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Purpose:</a:t>
            </a:r>
            <a:endParaRPr b="0" i="0" sz="1600" u="none" cap="none" strike="noStrike"/>
          </a:p>
        </p:txBody>
      </p:sp>
      <p:sp>
        <p:nvSpPr>
          <p:cNvPr id="190" name="Google Shape;190;p19"/>
          <p:cNvSpPr/>
          <p:nvPr/>
        </p:nvSpPr>
        <p:spPr>
          <a:xfrm>
            <a:off x="348750" y="1710725"/>
            <a:ext cx="8446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Built a lightweight classifier to identify user intent before handing input to the GPT-2 chatbot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Aimed to improve the model’s understanding of user intent, especially for healthcare-related queries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The classifier was built as a support tool, not a primary response engine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367625" y="821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(Rohan)</a:t>
            </a:r>
            <a:endParaRPr sz="115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348750" y="2752500"/>
            <a:ext cx="8446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What I Implemented</a:t>
            </a: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:</a:t>
            </a:r>
            <a:endParaRPr b="0" i="0" sz="1600" u="none" cap="none" strike="noStrike"/>
          </a:p>
        </p:txBody>
      </p:sp>
      <p:sp>
        <p:nvSpPr>
          <p:cNvPr id="193" name="Google Shape;193;p19"/>
          <p:cNvSpPr/>
          <p:nvPr/>
        </p:nvSpPr>
        <p:spPr>
          <a:xfrm>
            <a:off x="348750" y="3114302"/>
            <a:ext cx="84465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Spelling correction using SymSpell and Levenshtein distance for noisy input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Semantic similarity scoring using Sentence-BERT embeddings and cosine_similarity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Optional fallback to TF-IDF similarity when embeddings are ambiguous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Robust preprocessing: lowercasing, punctuation cleaning, and filtering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Matched user queries to predefined patterns in intent.json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367625" y="440875"/>
            <a:ext cx="7882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27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Custom Dataset for Healthcare Chatbot</a:t>
            </a:r>
            <a:endParaRPr b="0" i="0" sz="2650" u="none" cap="none" strike="noStrike"/>
          </a:p>
        </p:txBody>
      </p:sp>
      <p:sp>
        <p:nvSpPr>
          <p:cNvPr id="199" name="Google Shape;199;p20"/>
          <p:cNvSpPr/>
          <p:nvPr/>
        </p:nvSpPr>
        <p:spPr>
          <a:xfrm>
            <a:off x="348750" y="1348925"/>
            <a:ext cx="8446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What I Did (used to finetune the model)</a:t>
            </a: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:</a:t>
            </a:r>
            <a:endParaRPr b="0" i="0" sz="1600" u="none" cap="none" strike="noStrike"/>
          </a:p>
        </p:txBody>
      </p:sp>
      <p:sp>
        <p:nvSpPr>
          <p:cNvPr id="200" name="Google Shape;200;p20"/>
          <p:cNvSpPr/>
          <p:nvPr/>
        </p:nvSpPr>
        <p:spPr>
          <a:xfrm>
            <a:off x="348750" y="1710725"/>
            <a:ext cx="84465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Designed a detailed intent-based dataset tailored for hospital settings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Included: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25+ intent tags (e.g., appointment_booking, billing_status)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1000+ realistic user patterns with casual phrasing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Multiple personality-rich responses (e.g., with emojis 😊📅💊)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Context-based follow-ups for smooth multi-turn conversations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367625" y="821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(Rohan)</a:t>
            </a:r>
            <a:endParaRPr sz="115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48750" y="3042275"/>
            <a:ext cx="8446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2200"/>
              <a:buFont typeface="Syne"/>
              <a:buNone/>
            </a:pPr>
            <a:r>
              <a:rPr b="1" lang="en" sz="160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AI Tools I Used</a:t>
            </a:r>
            <a:endParaRPr b="0" i="0" sz="1600" u="none" cap="none" strike="noStrike"/>
          </a:p>
        </p:txBody>
      </p:sp>
      <p:sp>
        <p:nvSpPr>
          <p:cNvPr id="203" name="Google Shape;203;p20"/>
          <p:cNvSpPr/>
          <p:nvPr/>
        </p:nvSpPr>
        <p:spPr>
          <a:xfrm>
            <a:off x="348750" y="3404077"/>
            <a:ext cx="84465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Leveraged ChatGPT and Grok (xAI) to: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Generate diverse query patterns for each intent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Draft expressive, human-like responses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lphaLcPeriod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Brainstorm edge cases and follow-up scenarios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367625" y="440875"/>
            <a:ext cx="84498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375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Dataset Generation</a:t>
            </a:r>
            <a:endParaRPr b="0" i="0" sz="3750" u="none" cap="none" strike="noStrike"/>
          </a:p>
        </p:txBody>
      </p:sp>
      <p:sp>
        <p:nvSpPr>
          <p:cNvPr id="209" name="Google Shape;209;p21"/>
          <p:cNvSpPr/>
          <p:nvPr/>
        </p:nvSpPr>
        <p:spPr>
          <a:xfrm>
            <a:off x="367625" y="929870"/>
            <a:ext cx="3510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 Light"/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with ChatGPT (Daniel)</a:t>
            </a:r>
            <a:endParaRPr i="0" sz="1150" u="none" cap="none" strike="noStrike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367625" y="1406300"/>
            <a:ext cx="42045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Prompt engineering (1)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: Using the given </a:t>
            </a:r>
            <a:r>
              <a:rPr lang="en" sz="1150">
                <a:solidFill>
                  <a:srgbClr val="3B4E4E"/>
                </a:solidFill>
                <a:latin typeface="Consolas"/>
                <a:ea typeface="Consolas"/>
                <a:cs typeface="Consolas"/>
                <a:sym typeface="Consolas"/>
              </a:rPr>
              <a:t>intents.json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as an example, use ChatGPT-4o to </a:t>
            </a:r>
            <a:r>
              <a:rPr lang="en" sz="1150" u="sng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generate a prompt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to start generating data</a:t>
            </a:r>
            <a:b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LLM Prompt (1)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: Feed the generated prompt to ChatGPT-o3 </a:t>
            </a:r>
            <a:r>
              <a:rPr lang="en" sz="1150" u="sng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generate a skeleton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intents.json file (generate only tags and contexts)</a:t>
            </a:r>
            <a:b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Python (1)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: Separate the received intents into batches to help the LLM focus on data generation</a:t>
            </a:r>
            <a:b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Prompt engineering (2)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: Use ChatGPT-4o </a:t>
            </a:r>
            <a:r>
              <a:rPr lang="en" sz="1150" u="sng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to generate a prompt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to generate some patterns and responses</a:t>
            </a:r>
            <a:b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LLM Prompt (2)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: Feed that prompt with each batch to ChatGPT-o3 to generate data</a:t>
            </a:r>
            <a:b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/>
            </a:pP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Prompt engineering (3)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: Use ChatGPT-4o </a:t>
            </a:r>
            <a:r>
              <a:rPr lang="en" sz="1150" u="sng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to generate a prompt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to generate more patterns/responses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4612925" y="1406300"/>
            <a:ext cx="42045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 startAt="7"/>
            </a:pP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LLM Prompt (3)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: Feed that prompt with each batch to ChatGPT-o3 to expand on each batch of data</a:t>
            </a:r>
            <a:b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 startAt="7"/>
            </a:pP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Python (2)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: Recombine all the batches into a unified .json</a:t>
            </a:r>
            <a:b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AutoNum type="arabicPeriod" startAt="7"/>
            </a:pPr>
            <a:r>
              <a:rPr b="1" lang="en" sz="1150">
                <a:solidFill>
                  <a:srgbClr val="3B4E4E"/>
                </a:solidFill>
                <a:latin typeface="Overpass"/>
                <a:ea typeface="Overpass"/>
                <a:cs typeface="Overpass"/>
                <a:sym typeface="Overpass"/>
              </a:rPr>
              <a:t>Python (3)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: Replace special characters (like non-breaking space/hyphen, em-dashes, accented vowels) with simple counterparts</a:t>
            </a:r>
            <a:b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</a:b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Char char="🛈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All interaction with the LLM was “manual”, via the web interface (no API)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Char char="🛈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User-specific LLM </a:t>
            </a:r>
            <a:r>
              <a:rPr i="1"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‘memories’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and </a:t>
            </a:r>
            <a:r>
              <a:rPr i="1"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‘custom instructions’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affect output – it did have </a:t>
            </a:r>
            <a:r>
              <a:rPr i="1"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memories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referencing the chatbot, but I did not supply any </a:t>
            </a:r>
            <a:r>
              <a:rPr i="1"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custom instructions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 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3016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150"/>
              <a:buFont typeface="Overpass Light"/>
              <a:buChar char="🛈"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Using multiple prompts (steps) and batching yielded usable results, while prompts that were too ambitious yielded lots of templates instead of utterances (eg, “Request nurse response variation #53” instead of an actual variation)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/>
          <p:nvPr/>
        </p:nvSpPr>
        <p:spPr>
          <a:xfrm>
            <a:off x="367625" y="440875"/>
            <a:ext cx="84498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375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Dataset Generation</a:t>
            </a:r>
            <a:endParaRPr b="0" i="0" sz="3750" u="none" cap="none" strike="noStrike"/>
          </a:p>
        </p:txBody>
      </p:sp>
      <p:sp>
        <p:nvSpPr>
          <p:cNvPr id="217" name="Google Shape;217;p22"/>
          <p:cNvSpPr/>
          <p:nvPr/>
        </p:nvSpPr>
        <p:spPr>
          <a:xfrm>
            <a:off x="367625" y="929870"/>
            <a:ext cx="3510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 Light"/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with ChatGPT (Daniel)</a:t>
            </a:r>
            <a:endParaRPr i="0" sz="1150" u="none" cap="none" strike="noStrike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367625" y="1406300"/>
            <a:ext cx="41064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Overpass Light"/>
                <a:ea typeface="Overpass Light"/>
                <a:cs typeface="Overpass Light"/>
                <a:sym typeface="Overpass Light"/>
                <a:hlinkClick r:id="rId3"/>
              </a:rPr>
              <a:t>Link to documentation to prompt for intent skeleton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-228600" lvl="0" marL="457200" marR="90973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“I'm making a public-facing chatbot for a nurse's station, which is intended to help patients and visitors find information and resources. I need an LLM to generate a dataset to train the chatbot. I will give you an intents.json as an example of the format for the dataset. Help me construct a prompt, which will instruct the LLM to create to create single- and multi-step intents for this purpose.”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Batch out the intent skeleton ▶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19" name="Google Shape;219;p22" title="Code_RpJ24Db8p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025" y="1293175"/>
            <a:ext cx="4343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367625" y="440875"/>
            <a:ext cx="84498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939"/>
              </a:buClr>
              <a:buSzPts val="4450"/>
              <a:buFont typeface="Syne"/>
              <a:buNone/>
            </a:pPr>
            <a:r>
              <a:rPr b="1" lang="en" sz="3750">
                <a:solidFill>
                  <a:srgbClr val="233939"/>
                </a:solidFill>
                <a:latin typeface="Syne"/>
                <a:ea typeface="Syne"/>
                <a:cs typeface="Syne"/>
                <a:sym typeface="Syne"/>
              </a:rPr>
              <a:t>Dataset Generation</a:t>
            </a:r>
            <a:endParaRPr b="0" i="0" sz="3750" u="none" cap="none" strike="noStrike"/>
          </a:p>
        </p:txBody>
      </p:sp>
      <p:sp>
        <p:nvSpPr>
          <p:cNvPr id="225" name="Google Shape;225;p23"/>
          <p:cNvSpPr/>
          <p:nvPr/>
        </p:nvSpPr>
        <p:spPr>
          <a:xfrm>
            <a:off x="367625" y="929870"/>
            <a:ext cx="3510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E4E"/>
              </a:buClr>
              <a:buSzPts val="1750"/>
              <a:buFont typeface="Overpass Light"/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with ChatGPT (Daniel)</a:t>
            </a:r>
            <a:endParaRPr i="0" sz="1150" u="none" cap="none" strike="noStrike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367625" y="1406300"/>
            <a:ext cx="41064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Overpass Light"/>
                <a:ea typeface="Overpass Light"/>
                <a:cs typeface="Overpass Light"/>
                <a:sym typeface="Overpass Light"/>
                <a:hlinkClick r:id="rId3"/>
              </a:rPr>
              <a:t>Link to documentation for filling intents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latin typeface="Overpass Light"/>
                <a:ea typeface="Overpass Light"/>
                <a:cs typeface="Overpass Light"/>
                <a:sym typeface="Overpass Light"/>
                <a:hlinkClick r:id="rId4"/>
              </a:rPr>
              <a:t>Link to documentation for expanding intents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Combine the expanded batches ▶</a:t>
            </a:r>
            <a:endParaRPr sz="1150">
              <a:solidFill>
                <a:srgbClr val="3B4E4E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799" y="1293175"/>
            <a:ext cx="4805399" cy="27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625" y="2177675"/>
            <a:ext cx="3243231" cy="275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4033788" y="4521200"/>
            <a:ext cx="4365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◀ </a:t>
            </a:r>
            <a:r>
              <a:rPr lang="en" sz="1150">
                <a:solidFill>
                  <a:srgbClr val="3B4E4E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Clean/normalize accents, punctuation, and whitespace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