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ebas Neue"/>
      <p:regular r:id="rId23"/>
    </p:embeddedFont>
    <p:embeddedFont>
      <p:font typeface="Maven Pro"/>
      <p:regular r:id="rId24"/>
      <p:bold r:id="rId25"/>
    </p:embeddedFont>
    <p:embeddedFont>
      <p:font typeface="Share Tech"/>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264137-888C-4C7E-BDB3-B122E7C04BE9}">
  <a:tblStyle styleId="{FF264137-888C-4C7E-BDB3-B122E7C04B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avenPro-regular.fntdata"/><Relationship Id="rId23"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hareTech-regular.fntdata"/><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16c18d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16c18d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46a72b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46a72b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b46a72b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b46a72b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b46a72be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b46a72be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b48887e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b48887e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b48887e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b48887e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b46a72be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6b46a72be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6b46a72b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6b46a72b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b48887e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6b48887e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16c18d1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16c18d1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16c18d10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16c18d10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b45381a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b45381a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16c18d10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16c18d10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16c18d10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16c18d10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b45381a82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b45381a82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b45381a82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b45381a82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b45381a82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b45381a82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 name="Google Shape;11;p2"/>
          <p:cNvSpPr/>
          <p:nvPr/>
        </p:nvSpPr>
        <p:spPr>
          <a:xfrm>
            <a:off x="8781344" y="240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4088"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4454" y="3618720"/>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4936" y="3844499"/>
              <a:ext cx="80469" cy="80458"/>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004644" y="4796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767909" y="1442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1"/>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373850" y="1992131"/>
            <a:ext cx="50676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hasCustomPrompt="1" idx="2" type="title"/>
          </p:nvPr>
        </p:nvSpPr>
        <p:spPr>
          <a:xfrm>
            <a:off x="6441451" y="1992131"/>
            <a:ext cx="1328700" cy="841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p:nvPr>
            <p:ph idx="1" type="subTitle"/>
          </p:nvPr>
        </p:nvSpPr>
        <p:spPr>
          <a:xfrm>
            <a:off x="1373850" y="2760613"/>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20000" y="1215751"/>
            <a:ext cx="7704000" cy="19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naheim"/>
              <a:buChar char="●"/>
              <a:defRPr sz="1200"/>
            </a:lvl1pPr>
            <a:lvl2pPr indent="-317500" lvl="1" marL="914400" rtl="0">
              <a:lnSpc>
                <a:spcPct val="100000"/>
              </a:lnSpc>
              <a:spcBef>
                <a:spcPts val="1000"/>
              </a:spcBef>
              <a:spcAft>
                <a:spcPts val="0"/>
              </a:spcAft>
              <a:buSzPts val="1400"/>
              <a:buFont typeface="Roboto Condensed Light"/>
              <a:buChar char="○"/>
              <a:defRPr sz="1200"/>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7472809"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145669"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536915"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43269"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94334"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233415" y="145401"/>
            <a:ext cx="121446" cy="121446"/>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5" name="Google Shape;65;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6" name="Google Shape;66;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6"/>
          <p:cNvSpPr/>
          <p:nvPr/>
        </p:nvSpPr>
        <p:spPr>
          <a:xfrm>
            <a:off x="8612763" y="8677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8642025" y="4851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854450" y="19502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52210" y="4753911"/>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891288" y="716085"/>
            <a:ext cx="82259" cy="82259"/>
          </a:xfrm>
          <a:custGeom>
            <a:rect b="b" l="l" r="r" t="t"/>
            <a:pathLst>
              <a:path extrusionOk="0" h="2679" w="2679">
                <a:moveTo>
                  <a:pt x="1" y="1"/>
                </a:moveTo>
                <a:lnTo>
                  <a:pt x="1" y="2679"/>
                </a:lnTo>
                <a:lnTo>
                  <a:pt x="2679" y="2679"/>
                </a:lnTo>
                <a:lnTo>
                  <a:pt x="26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02425"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62900"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5" name="Google Shape;85;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9"/>
          <p:cNvSpPr/>
          <p:nvPr/>
        </p:nvSpPr>
        <p:spPr>
          <a:xfrm>
            <a:off x="8026047"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698906"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090153"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996506"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347572"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786653" y="145401"/>
            <a:ext cx="121446" cy="121446"/>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indent="-317500" lvl="1" marL="914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indent="-317500" lvl="2" marL="1371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indent="-317500" lvl="3" marL="1828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indent="-317500" lvl="4" marL="22860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indent="-317500" lvl="5" marL="2743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indent="-317500" lvl="6" marL="3200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indent="-317500" lvl="7" marL="3657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indent="-317500" lvl="8" marL="4114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ableau.com/learn/articles/what-is-data-cleaning" TargetMode="External"/><Relationship Id="rId4" Type="http://schemas.openxmlformats.org/officeDocument/2006/relationships/hyperlink" Target="https://medium.com/@pawan329/text-data-preprocessing-made-easy-steps-to-clean-text-data-using-python-81a138a0e0e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SCIENCE CHALLENGE</a:t>
            </a:r>
            <a:r>
              <a:rPr lang="en"/>
              <a:t> CLEANSING API</a:t>
            </a:r>
            <a:endParaRPr/>
          </a:p>
        </p:txBody>
      </p:sp>
      <p:sp>
        <p:nvSpPr>
          <p:cNvPr id="154" name="Google Shape;154;p1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Ardhini Hendiani</a:t>
            </a:r>
            <a:endParaRPr/>
          </a:p>
        </p:txBody>
      </p:sp>
      <p:sp>
        <p:nvSpPr>
          <p:cNvPr id="155" name="Google Shape;155;p12"/>
          <p:cNvSpPr/>
          <p:nvPr/>
        </p:nvSpPr>
        <p:spPr>
          <a:xfrm>
            <a:off x="3688231" y="67654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a:off x="6829234" y="3495813"/>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8055557" y="1344311"/>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a:off x="4229517" y="4248683"/>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2"/>
          <p:cNvGrpSpPr/>
          <p:nvPr/>
        </p:nvGrpSpPr>
        <p:grpSpPr>
          <a:xfrm>
            <a:off x="6232314" y="3696331"/>
            <a:ext cx="121434" cy="1073147"/>
            <a:chOff x="6232314" y="3696331"/>
            <a:chExt cx="121434" cy="1073147"/>
          </a:xfrm>
        </p:grpSpPr>
        <p:sp>
          <p:nvSpPr>
            <p:cNvPr id="161" name="Google Shape;161;p12"/>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2"/>
          <p:cNvGrpSpPr/>
          <p:nvPr/>
        </p:nvGrpSpPr>
        <p:grpSpPr>
          <a:xfrm>
            <a:off x="6608011" y="1054827"/>
            <a:ext cx="133252" cy="1952377"/>
            <a:chOff x="6780548" y="337714"/>
            <a:chExt cx="133252" cy="1952377"/>
          </a:xfrm>
        </p:grpSpPr>
        <p:sp>
          <p:nvSpPr>
            <p:cNvPr id="164" name="Google Shape;164;p1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2"/>
          <p:cNvGrpSpPr/>
          <p:nvPr/>
        </p:nvGrpSpPr>
        <p:grpSpPr>
          <a:xfrm>
            <a:off x="7142605" y="260834"/>
            <a:ext cx="199237" cy="2828935"/>
            <a:chOff x="1608717" y="1280046"/>
            <a:chExt cx="199237" cy="2828935"/>
          </a:xfrm>
        </p:grpSpPr>
        <p:sp>
          <p:nvSpPr>
            <p:cNvPr id="167" name="Google Shape;167;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2"/>
          <p:cNvGrpSpPr/>
          <p:nvPr/>
        </p:nvGrpSpPr>
        <p:grpSpPr>
          <a:xfrm>
            <a:off x="5260692" y="676553"/>
            <a:ext cx="80476" cy="2708957"/>
            <a:chOff x="5260692" y="676553"/>
            <a:chExt cx="80476" cy="2708957"/>
          </a:xfrm>
        </p:grpSpPr>
        <p:sp>
          <p:nvSpPr>
            <p:cNvPr id="171" name="Google Shape;171;p12"/>
            <p:cNvSpPr/>
            <p:nvPr/>
          </p:nvSpPr>
          <p:spPr>
            <a:xfrm>
              <a:off x="5260692" y="330503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5296692" y="676553"/>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2"/>
          <p:cNvSpPr/>
          <p:nvPr/>
        </p:nvSpPr>
        <p:spPr>
          <a:xfrm>
            <a:off x="7670738" y="2784681"/>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2"/>
          <p:cNvGrpSpPr/>
          <p:nvPr/>
        </p:nvGrpSpPr>
        <p:grpSpPr>
          <a:xfrm>
            <a:off x="8008096" y="2108910"/>
            <a:ext cx="199001" cy="2139769"/>
            <a:chOff x="8008096" y="2108910"/>
            <a:chExt cx="199001" cy="2139769"/>
          </a:xfrm>
        </p:grpSpPr>
        <p:sp>
          <p:nvSpPr>
            <p:cNvPr id="175" name="Google Shape;175;p1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2"/>
          <p:cNvGrpSpPr/>
          <p:nvPr/>
        </p:nvGrpSpPr>
        <p:grpSpPr>
          <a:xfrm>
            <a:off x="5930000" y="1241705"/>
            <a:ext cx="199001" cy="867198"/>
            <a:chOff x="4475150" y="4052605"/>
            <a:chExt cx="199001" cy="867198"/>
          </a:xfrm>
        </p:grpSpPr>
        <p:sp>
          <p:nvSpPr>
            <p:cNvPr id="178" name="Google Shape;178;p12"/>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2"/>
          <p:cNvSpPr/>
          <p:nvPr/>
        </p:nvSpPr>
        <p:spPr>
          <a:xfrm>
            <a:off x="5545159" y="4115388"/>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423675" y="124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 Null Data &amp; Save to Database</a:t>
            </a:r>
            <a:endParaRPr/>
          </a:p>
        </p:txBody>
      </p:sp>
      <p:sp>
        <p:nvSpPr>
          <p:cNvPr id="339" name="Google Shape;339;p21"/>
          <p:cNvSpPr txBox="1"/>
          <p:nvPr>
            <p:ph idx="1" type="body"/>
          </p:nvPr>
        </p:nvSpPr>
        <p:spPr>
          <a:xfrm>
            <a:off x="1096425" y="2897050"/>
            <a:ext cx="7446000" cy="4470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b="1" lang="en"/>
              <a:t>drop.na</a:t>
            </a:r>
            <a:r>
              <a:rPr b="1" lang="en"/>
              <a:t>:</a:t>
            </a:r>
            <a:r>
              <a:rPr lang="en"/>
              <a:t> </a:t>
            </a:r>
            <a:r>
              <a:rPr lang="en"/>
              <a:t>digunakan untuk menghapus baris atau kolom yang memiliki nilai yang kosong atau null data</a:t>
            </a:r>
            <a:endParaRPr/>
          </a:p>
          <a:p>
            <a:pPr indent="-317500" lvl="0" marL="457200" rtl="0" algn="just">
              <a:lnSpc>
                <a:spcPct val="115000"/>
              </a:lnSpc>
              <a:spcBef>
                <a:spcPts val="0"/>
              </a:spcBef>
              <a:spcAft>
                <a:spcPts val="0"/>
              </a:spcAft>
              <a:buSzPts val="1400"/>
              <a:buChar char="●"/>
            </a:pPr>
            <a:r>
              <a:rPr b="1" lang="en"/>
              <a:t>df_data.to_sql</a:t>
            </a:r>
            <a:r>
              <a:rPr b="1" lang="en"/>
              <a:t>:</a:t>
            </a:r>
            <a:r>
              <a:rPr lang="en"/>
              <a:t> Menyimpan hasil cleaning ke database sqlite3</a:t>
            </a:r>
            <a:endParaRPr/>
          </a:p>
          <a:p>
            <a:pPr indent="0" lvl="0" marL="457200" rtl="0" algn="just">
              <a:lnSpc>
                <a:spcPct val="115000"/>
              </a:lnSpc>
              <a:spcBef>
                <a:spcPts val="1000"/>
              </a:spcBef>
              <a:spcAft>
                <a:spcPts val="1000"/>
              </a:spcAft>
              <a:buNone/>
            </a:pPr>
            <a:r>
              <a:t/>
            </a:r>
            <a:endParaRPr/>
          </a:p>
        </p:txBody>
      </p:sp>
      <p:grpSp>
        <p:nvGrpSpPr>
          <p:cNvPr id="340" name="Google Shape;340;p21"/>
          <p:cNvGrpSpPr/>
          <p:nvPr/>
        </p:nvGrpSpPr>
        <p:grpSpPr>
          <a:xfrm rot="10800000">
            <a:off x="7327000" y="3631205"/>
            <a:ext cx="199001" cy="867198"/>
            <a:chOff x="4475150" y="4052605"/>
            <a:chExt cx="199001" cy="867198"/>
          </a:xfrm>
        </p:grpSpPr>
        <p:sp>
          <p:nvSpPr>
            <p:cNvPr id="341" name="Google Shape;341;p2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rot="10800000">
            <a:off x="3728737" y="3758282"/>
            <a:ext cx="154365" cy="672686"/>
            <a:chOff x="4475150" y="4052605"/>
            <a:chExt cx="199001" cy="867198"/>
          </a:xfrm>
        </p:grpSpPr>
        <p:sp>
          <p:nvSpPr>
            <p:cNvPr id="345" name="Google Shape;345;p2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1"/>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21"/>
          <p:cNvPicPr preferRelativeResize="0"/>
          <p:nvPr/>
        </p:nvPicPr>
        <p:blipFill>
          <a:blip r:embed="rId3">
            <a:alphaModFix/>
          </a:blip>
          <a:stretch>
            <a:fillRect/>
          </a:stretch>
        </p:blipFill>
        <p:spPr>
          <a:xfrm>
            <a:off x="1961700" y="802325"/>
            <a:ext cx="5365302" cy="1824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ph type="title"/>
          </p:nvPr>
        </p:nvSpPr>
        <p:spPr>
          <a:xfrm>
            <a:off x="1865250" y="1197475"/>
            <a:ext cx="54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 </a:t>
            </a:r>
            <a:endParaRPr/>
          </a:p>
        </p:txBody>
      </p:sp>
      <p:sp>
        <p:nvSpPr>
          <p:cNvPr id="357" name="Google Shape;357;p22"/>
          <p:cNvSpPr/>
          <p:nvPr/>
        </p:nvSpPr>
        <p:spPr>
          <a:xfrm>
            <a:off x="4007856" y="2182230"/>
            <a:ext cx="1128300" cy="112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2"/>
          <p:cNvGrpSpPr/>
          <p:nvPr/>
        </p:nvGrpSpPr>
        <p:grpSpPr>
          <a:xfrm>
            <a:off x="4273609" y="2447982"/>
            <a:ext cx="596795" cy="596795"/>
            <a:chOff x="6216367" y="1970156"/>
            <a:chExt cx="361147" cy="361147"/>
          </a:xfrm>
        </p:grpSpPr>
        <p:sp>
          <p:nvSpPr>
            <p:cNvPr id="359" name="Google Shape;359;p22"/>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3"/>
          <p:cNvSpPr txBox="1"/>
          <p:nvPr>
            <p:ph type="title"/>
          </p:nvPr>
        </p:nvSpPr>
        <p:spPr>
          <a:xfrm>
            <a:off x="1865250" y="253150"/>
            <a:ext cx="5413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Perbandingan Hasil Tweet</a:t>
            </a:r>
            <a:endParaRPr/>
          </a:p>
        </p:txBody>
      </p:sp>
      <p:grpSp>
        <p:nvGrpSpPr>
          <p:cNvPr id="368" name="Google Shape;368;p23"/>
          <p:cNvGrpSpPr/>
          <p:nvPr/>
        </p:nvGrpSpPr>
        <p:grpSpPr>
          <a:xfrm>
            <a:off x="4273609" y="2447982"/>
            <a:ext cx="596795" cy="596795"/>
            <a:chOff x="6216367" y="1970156"/>
            <a:chExt cx="361147" cy="361147"/>
          </a:xfrm>
        </p:grpSpPr>
        <p:sp>
          <p:nvSpPr>
            <p:cNvPr id="369" name="Google Shape;369;p23"/>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3" name="Google Shape;373;p23"/>
          <p:cNvPicPr preferRelativeResize="0"/>
          <p:nvPr/>
        </p:nvPicPr>
        <p:blipFill>
          <a:blip r:embed="rId3">
            <a:alphaModFix/>
          </a:blip>
          <a:stretch>
            <a:fillRect/>
          </a:stretch>
        </p:blipFill>
        <p:spPr>
          <a:xfrm>
            <a:off x="1865250" y="825850"/>
            <a:ext cx="5413501" cy="402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396000" y="253150"/>
            <a:ext cx="819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Perbandingan Info Data Sebelum dan Sesudah drop.na</a:t>
            </a:r>
            <a:endParaRPr sz="2600"/>
          </a:p>
        </p:txBody>
      </p:sp>
      <p:grpSp>
        <p:nvGrpSpPr>
          <p:cNvPr id="379" name="Google Shape;379;p24"/>
          <p:cNvGrpSpPr/>
          <p:nvPr/>
        </p:nvGrpSpPr>
        <p:grpSpPr>
          <a:xfrm>
            <a:off x="4273609" y="2447982"/>
            <a:ext cx="596795" cy="596795"/>
            <a:chOff x="6216367" y="1970156"/>
            <a:chExt cx="361147" cy="361147"/>
          </a:xfrm>
        </p:grpSpPr>
        <p:sp>
          <p:nvSpPr>
            <p:cNvPr id="380" name="Google Shape;380;p24"/>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4" name="Google Shape;384;p24"/>
          <p:cNvPicPr preferRelativeResize="0"/>
          <p:nvPr/>
        </p:nvPicPr>
        <p:blipFill>
          <a:blip r:embed="rId3">
            <a:alphaModFix/>
          </a:blip>
          <a:stretch>
            <a:fillRect/>
          </a:stretch>
        </p:blipFill>
        <p:spPr>
          <a:xfrm>
            <a:off x="884200" y="843300"/>
            <a:ext cx="3752751" cy="3590825"/>
          </a:xfrm>
          <a:prstGeom prst="rect">
            <a:avLst/>
          </a:prstGeom>
          <a:noFill/>
          <a:ln>
            <a:noFill/>
          </a:ln>
        </p:spPr>
      </p:pic>
      <p:pic>
        <p:nvPicPr>
          <p:cNvPr id="385" name="Google Shape;385;p24"/>
          <p:cNvPicPr preferRelativeResize="0"/>
          <p:nvPr/>
        </p:nvPicPr>
        <p:blipFill>
          <a:blip r:embed="rId4">
            <a:alphaModFix/>
          </a:blip>
          <a:stretch>
            <a:fillRect/>
          </a:stretch>
        </p:blipFill>
        <p:spPr>
          <a:xfrm>
            <a:off x="4740675" y="825838"/>
            <a:ext cx="3752749" cy="3625750"/>
          </a:xfrm>
          <a:prstGeom prst="rect">
            <a:avLst/>
          </a:prstGeom>
          <a:noFill/>
          <a:ln>
            <a:noFill/>
          </a:ln>
        </p:spPr>
      </p:pic>
      <p:sp>
        <p:nvSpPr>
          <p:cNvPr id="386" name="Google Shape;386;p24"/>
          <p:cNvSpPr txBox="1"/>
          <p:nvPr>
            <p:ph idx="4294967295" type="body"/>
          </p:nvPr>
        </p:nvSpPr>
        <p:spPr>
          <a:xfrm>
            <a:off x="713225" y="4534300"/>
            <a:ext cx="8096400" cy="4470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t>Terlihat bahwa tidak ada row yang dihilangkan artinya tidak ada data null sebelum dan sesudah cleansing</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5"/>
          <p:cNvSpPr txBox="1"/>
          <p:nvPr>
            <p:ph type="title"/>
          </p:nvPr>
        </p:nvSpPr>
        <p:spPr>
          <a:xfrm>
            <a:off x="1865250" y="253150"/>
            <a:ext cx="54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Perbandingan Sum Hate Speech</a:t>
            </a:r>
            <a:endParaRPr/>
          </a:p>
        </p:txBody>
      </p:sp>
      <p:grpSp>
        <p:nvGrpSpPr>
          <p:cNvPr id="392" name="Google Shape;392;p25"/>
          <p:cNvGrpSpPr/>
          <p:nvPr/>
        </p:nvGrpSpPr>
        <p:grpSpPr>
          <a:xfrm>
            <a:off x="4273609" y="2447982"/>
            <a:ext cx="596795" cy="596795"/>
            <a:chOff x="6216367" y="1970156"/>
            <a:chExt cx="361147" cy="361147"/>
          </a:xfrm>
        </p:grpSpPr>
        <p:sp>
          <p:nvSpPr>
            <p:cNvPr id="393" name="Google Shape;393;p25"/>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7" name="Google Shape;397;p25"/>
          <p:cNvPicPr preferRelativeResize="0"/>
          <p:nvPr/>
        </p:nvPicPr>
        <p:blipFill>
          <a:blip r:embed="rId3">
            <a:alphaModFix/>
          </a:blip>
          <a:stretch>
            <a:fillRect/>
          </a:stretch>
        </p:blipFill>
        <p:spPr>
          <a:xfrm>
            <a:off x="396150" y="886088"/>
            <a:ext cx="5265174" cy="3720575"/>
          </a:xfrm>
          <a:prstGeom prst="rect">
            <a:avLst/>
          </a:prstGeom>
          <a:noFill/>
          <a:ln>
            <a:noFill/>
          </a:ln>
        </p:spPr>
      </p:pic>
      <p:sp>
        <p:nvSpPr>
          <p:cNvPr id="398" name="Google Shape;398;p25"/>
          <p:cNvSpPr txBox="1"/>
          <p:nvPr>
            <p:ph idx="4294967295" type="body"/>
          </p:nvPr>
        </p:nvSpPr>
        <p:spPr>
          <a:xfrm>
            <a:off x="5820600" y="886100"/>
            <a:ext cx="3078300" cy="4470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t>Terlihat dari hasil perbandingan jumlah Tweet yang </a:t>
            </a:r>
            <a:r>
              <a:rPr lang="en" sz="1500"/>
              <a:t>mengandung</a:t>
            </a:r>
            <a:r>
              <a:rPr lang="en" sz="1500"/>
              <a:t> Hate Speech dan abusive sama-sama tinggi. Namun secara specific, Hate speech kategori Other, Weak, dan Group tertinggi. Sedangkan terendah ada pada Race, Physical, Gender</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423675" y="124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Persentase Hate Speech</a:t>
            </a:r>
            <a:endParaRPr/>
          </a:p>
        </p:txBody>
      </p:sp>
      <p:sp>
        <p:nvSpPr>
          <p:cNvPr id="404" name="Google Shape;404;p26"/>
          <p:cNvSpPr txBox="1"/>
          <p:nvPr>
            <p:ph idx="1" type="body"/>
          </p:nvPr>
        </p:nvSpPr>
        <p:spPr>
          <a:xfrm>
            <a:off x="4471725" y="1001950"/>
            <a:ext cx="3948600" cy="44709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1000"/>
              </a:spcAft>
              <a:buNone/>
            </a:pPr>
            <a:r>
              <a:rPr lang="en" sz="1500"/>
              <a:t>Dari data.csv, 42.2% tweet dikategorikan sebagai hate speech, sedangkan 57.8% lainnya tidak mengandung hate speech sama sekali. Artinya lebih dari setengah data bukan merupakan hate speech namun terdapat kemungkinan terdapat kata abusive</a:t>
            </a:r>
            <a:endParaRPr sz="1500"/>
          </a:p>
        </p:txBody>
      </p:sp>
      <p:grpSp>
        <p:nvGrpSpPr>
          <p:cNvPr id="405" name="Google Shape;405;p26"/>
          <p:cNvGrpSpPr/>
          <p:nvPr/>
        </p:nvGrpSpPr>
        <p:grpSpPr>
          <a:xfrm rot="10800000">
            <a:off x="7327000" y="3631205"/>
            <a:ext cx="199001" cy="867198"/>
            <a:chOff x="4475150" y="4052605"/>
            <a:chExt cx="199001" cy="867198"/>
          </a:xfrm>
        </p:grpSpPr>
        <p:sp>
          <p:nvSpPr>
            <p:cNvPr id="406" name="Google Shape;406;p26"/>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6"/>
          <p:cNvGrpSpPr/>
          <p:nvPr/>
        </p:nvGrpSpPr>
        <p:grpSpPr>
          <a:xfrm rot="10800000">
            <a:off x="3728737" y="3758282"/>
            <a:ext cx="154365" cy="672686"/>
            <a:chOff x="4475150" y="4052605"/>
            <a:chExt cx="199001" cy="867198"/>
          </a:xfrm>
        </p:grpSpPr>
        <p:sp>
          <p:nvSpPr>
            <p:cNvPr id="410" name="Google Shape;410;p26"/>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6"/>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26"/>
          <p:cNvPicPr preferRelativeResize="0"/>
          <p:nvPr/>
        </p:nvPicPr>
        <p:blipFill>
          <a:blip r:embed="rId3">
            <a:alphaModFix/>
          </a:blip>
          <a:stretch>
            <a:fillRect/>
          </a:stretch>
        </p:blipFill>
        <p:spPr>
          <a:xfrm>
            <a:off x="1314975" y="919750"/>
            <a:ext cx="3156747" cy="30023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7"/>
          <p:cNvSpPr txBox="1"/>
          <p:nvPr>
            <p:ph type="title"/>
          </p:nvPr>
        </p:nvSpPr>
        <p:spPr>
          <a:xfrm>
            <a:off x="1417425" y="0"/>
            <a:ext cx="614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WordCloud Tweets yang Sudah Dibersihkan</a:t>
            </a:r>
            <a:endParaRPr/>
          </a:p>
        </p:txBody>
      </p:sp>
      <p:pic>
        <p:nvPicPr>
          <p:cNvPr id="422" name="Google Shape;422;p27"/>
          <p:cNvPicPr preferRelativeResize="0"/>
          <p:nvPr/>
        </p:nvPicPr>
        <p:blipFill>
          <a:blip r:embed="rId3">
            <a:alphaModFix/>
          </a:blip>
          <a:stretch>
            <a:fillRect/>
          </a:stretch>
        </p:blipFill>
        <p:spPr>
          <a:xfrm>
            <a:off x="1720550" y="615675"/>
            <a:ext cx="5348307" cy="2756581"/>
          </a:xfrm>
          <a:prstGeom prst="rect">
            <a:avLst/>
          </a:prstGeom>
          <a:noFill/>
          <a:ln>
            <a:noFill/>
          </a:ln>
        </p:spPr>
      </p:pic>
      <p:sp>
        <p:nvSpPr>
          <p:cNvPr id="423" name="Google Shape;423;p27"/>
          <p:cNvSpPr txBox="1"/>
          <p:nvPr>
            <p:ph idx="1" type="body"/>
          </p:nvPr>
        </p:nvSpPr>
        <p:spPr>
          <a:xfrm>
            <a:off x="-60000" y="3372250"/>
            <a:ext cx="8909400" cy="37350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1000"/>
              </a:spcAft>
              <a:buNone/>
            </a:pPr>
            <a:r>
              <a:rPr lang="en"/>
              <a:t>Dari WordCloud data, kata-kata yang paling menonjol tidak menunjukkan sentiment tertentu, seperti 'Yang', 'Kamu', 'Tidak'. Namun, ada juga kata-kata yang terkait dengan topik tertentu, terutama politik dan negara. Misalnya, 'Jokowi', 'Prabowo', dan 'Ahok' mencerminkan topik politik, sementara frase seperti 'ganti presiden' dan 'berantas korupsi', serta penyebutan lembaga pemerintah seperti 'presiden', 'wakil rakyat', 'kepala daerah', menunjukkan sentiment politik. Mayoritas tweet dalam data.csv berfokus pada ranah politik. Selain itu, terdapat kata-kata yang merepresentasikan agama seperti 'Islam' dan 'Kristen'. Hate speech terkait agama juga dapat ditemukan dalam kolom 'HS_Religion'.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8"/>
          <p:cNvSpPr txBox="1"/>
          <p:nvPr>
            <p:ph type="title"/>
          </p:nvPr>
        </p:nvSpPr>
        <p:spPr>
          <a:xfrm>
            <a:off x="1245450" y="0"/>
            <a:ext cx="665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Jumlah Kata dengan Jumlah Karakter</a:t>
            </a:r>
            <a:endParaRPr/>
          </a:p>
        </p:txBody>
      </p:sp>
      <p:sp>
        <p:nvSpPr>
          <p:cNvPr id="429" name="Google Shape;429;p28"/>
          <p:cNvSpPr txBox="1"/>
          <p:nvPr>
            <p:ph idx="1" type="body"/>
          </p:nvPr>
        </p:nvSpPr>
        <p:spPr>
          <a:xfrm>
            <a:off x="-60000" y="3372250"/>
            <a:ext cx="8909400" cy="37350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1000"/>
              </a:spcAft>
              <a:buNone/>
            </a:pPr>
            <a:r>
              <a:rPr lang="en"/>
              <a:t>Terlihat bahwa scatter antara jumlah kata dengan jumlah karakter tweet original dengan yang sudah dibersihkan sama-sama positif. Namun terlihat Tweet sudah dibersihkan lebih padat sendangkan tweet yang original terdapat beberapa outlier yang cukup jauh.</a:t>
            </a:r>
            <a:endParaRPr/>
          </a:p>
        </p:txBody>
      </p:sp>
      <p:pic>
        <p:nvPicPr>
          <p:cNvPr id="430" name="Google Shape;430;p28"/>
          <p:cNvPicPr preferRelativeResize="0"/>
          <p:nvPr/>
        </p:nvPicPr>
        <p:blipFill>
          <a:blip r:embed="rId3">
            <a:alphaModFix/>
          </a:blip>
          <a:stretch>
            <a:fillRect/>
          </a:stretch>
        </p:blipFill>
        <p:spPr>
          <a:xfrm>
            <a:off x="1035938" y="725100"/>
            <a:ext cx="3282566" cy="2494750"/>
          </a:xfrm>
          <a:prstGeom prst="rect">
            <a:avLst/>
          </a:prstGeom>
          <a:noFill/>
          <a:ln>
            <a:noFill/>
          </a:ln>
        </p:spPr>
      </p:pic>
      <p:pic>
        <p:nvPicPr>
          <p:cNvPr id="431" name="Google Shape;431;p28"/>
          <p:cNvPicPr preferRelativeResize="0"/>
          <p:nvPr/>
        </p:nvPicPr>
        <p:blipFill>
          <a:blip r:embed="rId4">
            <a:alphaModFix/>
          </a:blip>
          <a:stretch>
            <a:fillRect/>
          </a:stretch>
        </p:blipFill>
        <p:spPr>
          <a:xfrm>
            <a:off x="4470903" y="725100"/>
            <a:ext cx="3282566" cy="249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36515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LATAR BELAKANG</a:t>
            </a:r>
            <a:endParaRPr/>
          </a:p>
        </p:txBody>
      </p:sp>
      <p:sp>
        <p:nvSpPr>
          <p:cNvPr id="187" name="Google Shape;187;p13"/>
          <p:cNvSpPr txBox="1"/>
          <p:nvPr>
            <p:ph idx="1" type="body"/>
          </p:nvPr>
        </p:nvSpPr>
        <p:spPr>
          <a:xfrm>
            <a:off x="506050" y="1112200"/>
            <a:ext cx="8055600" cy="33882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a:t>Untuk mendapatkan analisis data yang optimum, langkah penting yang harus dilakukan sebelum proses analisis adalah Pembersihan data atau Data Cleaning. Ini adalah proses memperbaiki atau menghapus data yang tidak benar, salah format, data-data duplikat, atau tidak lengkap dalam sebuah kumpulan data. Pada tahapan pengumpulan data dari berbagai macam sumber, sangat memungkinkan terjadi duplikasi data atau pemberian label yang salah. Jika data tidak benar, maka hasil analisis tidak akurat. </a:t>
            </a:r>
            <a:endParaRPr/>
          </a:p>
          <a:p>
            <a:pPr indent="457200" lvl="0" marL="0" rtl="0" algn="just">
              <a:lnSpc>
                <a:spcPct val="115000"/>
              </a:lnSpc>
              <a:spcBef>
                <a:spcPts val="1000"/>
              </a:spcBef>
              <a:spcAft>
                <a:spcPts val="1000"/>
              </a:spcAft>
              <a:buNone/>
            </a:pPr>
            <a:r>
              <a:rPr lang="en"/>
              <a:t>Salah satu analisis penting adalah analisis data teks. Data teks dapat menyimpan insight berharga dalam mempelajari analisis sentimen seperti analisis review atau cuitan sosial media. Namun, sebelum proses analisis, penting untuk memastikan bahwa data teks bersih dan siap untuk analisis. Data teks sering kali berantakan, bising, dan tidak konsisten, mengandung elemen seperti kesalahan ejaan, bahasa gaul, singkatan, emotikon, tanda baca, dan bahasa yang berbeda. Membersihkan data teks melibatkan penghapusan noise yang tidak perlu, mentransformasi teks ke dalam format yang konsisten, dan menangani segala ketidaksesuaian yang dapat menghambat analisis. Langkah-langkah ini penting untuk meningkatkan kualitas dan akurasi visualisasi data, serta meningkatkan kinerja alat analisis dan algoritma.</a:t>
            </a:r>
            <a:endParaRPr/>
          </a:p>
        </p:txBody>
      </p:sp>
      <p:grpSp>
        <p:nvGrpSpPr>
          <p:cNvPr id="188" name="Google Shape;188;p13"/>
          <p:cNvGrpSpPr/>
          <p:nvPr/>
        </p:nvGrpSpPr>
        <p:grpSpPr>
          <a:xfrm rot="10800000">
            <a:off x="7327000" y="3936005"/>
            <a:ext cx="199001" cy="867198"/>
            <a:chOff x="4475150" y="4052605"/>
            <a:chExt cx="199001" cy="867198"/>
          </a:xfrm>
        </p:grpSpPr>
        <p:sp>
          <p:nvSpPr>
            <p:cNvPr id="189" name="Google Shape;189;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3"/>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txBox="1"/>
          <p:nvPr/>
        </p:nvSpPr>
        <p:spPr>
          <a:xfrm>
            <a:off x="268050" y="4187100"/>
            <a:ext cx="84348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Maven Pro"/>
                <a:ea typeface="Maven Pro"/>
                <a:cs typeface="Maven Pro"/>
                <a:sym typeface="Maven Pro"/>
              </a:rPr>
              <a:t>Source:</a:t>
            </a:r>
            <a:endParaRPr b="1" sz="700">
              <a:solidFill>
                <a:schemeClr val="dk1"/>
              </a:solidFill>
              <a:latin typeface="Maven Pro"/>
              <a:ea typeface="Maven Pro"/>
              <a:cs typeface="Maven Pro"/>
              <a:sym typeface="Maven Pro"/>
            </a:endParaRPr>
          </a:p>
          <a:p>
            <a:pPr indent="-273050" lvl="0" marL="457200" rtl="0" algn="l">
              <a:spcBef>
                <a:spcPts val="0"/>
              </a:spcBef>
              <a:spcAft>
                <a:spcPts val="0"/>
              </a:spcAft>
              <a:buClr>
                <a:schemeClr val="dk1"/>
              </a:buClr>
              <a:buSzPts val="700"/>
              <a:buFont typeface="Maven Pro"/>
              <a:buChar char="●"/>
            </a:pPr>
            <a:r>
              <a:rPr lang="en" sz="700" u="sng">
                <a:solidFill>
                  <a:schemeClr val="hlink"/>
                </a:solidFill>
                <a:latin typeface="Maven Pro"/>
                <a:ea typeface="Maven Pro"/>
                <a:cs typeface="Maven Pro"/>
                <a:sym typeface="Maven Pro"/>
                <a:hlinkClick r:id="rId3"/>
              </a:rPr>
              <a:t>https://www.tableau.com/learn/articles/what-is-data-cleaning</a:t>
            </a:r>
            <a:endParaRPr sz="700">
              <a:solidFill>
                <a:schemeClr val="dk1"/>
              </a:solidFill>
              <a:latin typeface="Maven Pro"/>
              <a:ea typeface="Maven Pro"/>
              <a:cs typeface="Maven Pro"/>
              <a:sym typeface="Maven Pro"/>
            </a:endParaRPr>
          </a:p>
          <a:p>
            <a:pPr indent="-273050" lvl="0" marL="457200" rtl="0" algn="l">
              <a:spcBef>
                <a:spcPts val="0"/>
              </a:spcBef>
              <a:spcAft>
                <a:spcPts val="0"/>
              </a:spcAft>
              <a:buClr>
                <a:schemeClr val="dk1"/>
              </a:buClr>
              <a:buSzPts val="700"/>
              <a:buFont typeface="Maven Pro"/>
              <a:buChar char="●"/>
            </a:pPr>
            <a:r>
              <a:rPr lang="en" sz="700" u="sng">
                <a:solidFill>
                  <a:schemeClr val="hlink"/>
                </a:solidFill>
                <a:latin typeface="Maven Pro"/>
                <a:ea typeface="Maven Pro"/>
                <a:cs typeface="Maven Pro"/>
                <a:sym typeface="Maven Pro"/>
                <a:hlinkClick r:id="rId4"/>
              </a:rPr>
              <a:t>https://medium.com/@pawan329/text-data-preprocessing-made-easy-steps-to-clean-text-data-using-python-81a138a0e0e3</a:t>
            </a:r>
            <a:endParaRPr sz="700">
              <a:solidFill>
                <a:schemeClr val="dk1"/>
              </a:solidFill>
              <a:latin typeface="Maven Pro"/>
              <a:ea typeface="Maven Pro"/>
              <a:cs typeface="Maven Pro"/>
              <a:sym typeface="Maven Pro"/>
            </a:endParaRPr>
          </a:p>
          <a:p>
            <a:pPr indent="-273050" lvl="0" marL="457200" rtl="0" algn="l">
              <a:spcBef>
                <a:spcPts val="0"/>
              </a:spcBef>
              <a:spcAft>
                <a:spcPts val="0"/>
              </a:spcAft>
              <a:buClr>
                <a:schemeClr val="dk1"/>
              </a:buClr>
              <a:buSzPts val="700"/>
              <a:buFont typeface="Maven Pro"/>
              <a:buChar char="●"/>
            </a:pPr>
            <a:r>
              <a:rPr lang="en" sz="700">
                <a:solidFill>
                  <a:schemeClr val="dk1"/>
                </a:solidFill>
                <a:latin typeface="Maven Pro"/>
                <a:ea typeface="Maven Pro"/>
                <a:cs typeface="Maven Pro"/>
                <a:sym typeface="Maven Pro"/>
              </a:rPr>
              <a:t>https://www.linkedin.com/advice/0/what-text-data-cleaning-techniques-most-effective-maxxc#:~:text=others%20are%20saying-,1%20Why%20clean%20text%20data%3F,your%20analytical%20tools%20and%20algorithms.</a:t>
            </a:r>
            <a:endParaRPr sz="700">
              <a:solidFill>
                <a:schemeClr val="dk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RUMUSAN MASALAH</a:t>
            </a:r>
            <a:endParaRPr/>
          </a:p>
        </p:txBody>
      </p:sp>
      <p:grpSp>
        <p:nvGrpSpPr>
          <p:cNvPr id="200" name="Google Shape;200;p14"/>
          <p:cNvGrpSpPr/>
          <p:nvPr/>
        </p:nvGrpSpPr>
        <p:grpSpPr>
          <a:xfrm>
            <a:off x="4122638" y="943525"/>
            <a:ext cx="4842313" cy="512900"/>
            <a:chOff x="4945863" y="1169475"/>
            <a:chExt cx="4842313" cy="512900"/>
          </a:xfrm>
        </p:grpSpPr>
        <p:sp>
          <p:nvSpPr>
            <p:cNvPr id="201" name="Google Shape;201;p14"/>
            <p:cNvSpPr txBox="1"/>
            <p:nvPr/>
          </p:nvSpPr>
          <p:spPr>
            <a:xfrm>
              <a:off x="4945863" y="1225175"/>
              <a:ext cx="768600" cy="45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01</a:t>
              </a:r>
              <a:endParaRPr sz="2400">
                <a:solidFill>
                  <a:schemeClr val="lt1"/>
                </a:solidFill>
                <a:latin typeface="Share Tech"/>
                <a:ea typeface="Share Tech"/>
                <a:cs typeface="Share Tech"/>
                <a:sym typeface="Share Tech"/>
              </a:endParaRPr>
            </a:p>
          </p:txBody>
        </p:sp>
        <p:sp>
          <p:nvSpPr>
            <p:cNvPr id="202" name="Google Shape;202;p14"/>
            <p:cNvSpPr txBox="1"/>
            <p:nvPr/>
          </p:nvSpPr>
          <p:spPr>
            <a:xfrm>
              <a:off x="5714475" y="1169475"/>
              <a:ext cx="4073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pengaruh proses pembersihan data (Data Cleaning) dan transformasi data text sebelum dan sesudah dibersihkan?</a:t>
              </a:r>
              <a:endParaRPr>
                <a:solidFill>
                  <a:schemeClr val="dk1"/>
                </a:solidFill>
                <a:latin typeface="Maven Pro"/>
                <a:ea typeface="Maven Pro"/>
                <a:cs typeface="Maven Pro"/>
                <a:sym typeface="Maven Pro"/>
              </a:endParaRPr>
            </a:p>
          </p:txBody>
        </p:sp>
      </p:grpSp>
      <p:grpSp>
        <p:nvGrpSpPr>
          <p:cNvPr id="203" name="Google Shape;203;p14"/>
          <p:cNvGrpSpPr/>
          <p:nvPr/>
        </p:nvGrpSpPr>
        <p:grpSpPr>
          <a:xfrm>
            <a:off x="4122638" y="2998375"/>
            <a:ext cx="4744612" cy="484500"/>
            <a:chOff x="4945863" y="2942500"/>
            <a:chExt cx="4744612" cy="484500"/>
          </a:xfrm>
        </p:grpSpPr>
        <p:sp>
          <p:nvSpPr>
            <p:cNvPr id="204" name="Google Shape;204;p14"/>
            <p:cNvSpPr txBox="1"/>
            <p:nvPr/>
          </p:nvSpPr>
          <p:spPr>
            <a:xfrm>
              <a:off x="4945863" y="2956142"/>
              <a:ext cx="768600" cy="45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03</a:t>
              </a:r>
              <a:endParaRPr sz="2400">
                <a:solidFill>
                  <a:schemeClr val="lt1"/>
                </a:solidFill>
                <a:latin typeface="Share Tech"/>
                <a:ea typeface="Share Tech"/>
                <a:cs typeface="Share Tech"/>
                <a:sym typeface="Share Tech"/>
              </a:endParaRPr>
            </a:p>
          </p:txBody>
        </p:sp>
        <p:sp>
          <p:nvSpPr>
            <p:cNvPr id="205" name="Google Shape;205;p14"/>
            <p:cNvSpPr txBox="1"/>
            <p:nvPr/>
          </p:nvSpPr>
          <p:spPr>
            <a:xfrm>
              <a:off x="5862175" y="2942500"/>
              <a:ext cx="38283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mengidentifikasi dan menghapus elemen-elemen tidak relevan dalam data teks?</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p:txBody>
        </p:sp>
      </p:grpSp>
      <p:grpSp>
        <p:nvGrpSpPr>
          <p:cNvPr id="206" name="Google Shape;206;p14"/>
          <p:cNvGrpSpPr/>
          <p:nvPr/>
        </p:nvGrpSpPr>
        <p:grpSpPr>
          <a:xfrm>
            <a:off x="4122650" y="3969550"/>
            <a:ext cx="4662475" cy="484500"/>
            <a:chOff x="4945875" y="3807975"/>
            <a:chExt cx="4662475" cy="484500"/>
          </a:xfrm>
        </p:grpSpPr>
        <p:sp>
          <p:nvSpPr>
            <p:cNvPr id="207" name="Google Shape;207;p14"/>
            <p:cNvSpPr txBox="1"/>
            <p:nvPr/>
          </p:nvSpPr>
          <p:spPr>
            <a:xfrm>
              <a:off x="4945875" y="3821625"/>
              <a:ext cx="768600" cy="45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04</a:t>
              </a:r>
              <a:endParaRPr sz="2400">
                <a:solidFill>
                  <a:schemeClr val="lt1"/>
                </a:solidFill>
                <a:latin typeface="Share Tech"/>
                <a:ea typeface="Share Tech"/>
                <a:cs typeface="Share Tech"/>
                <a:sym typeface="Share Tech"/>
              </a:endParaRPr>
            </a:p>
          </p:txBody>
        </p:sp>
        <p:sp>
          <p:nvSpPr>
            <p:cNvPr id="208" name="Google Shape;208;p14"/>
            <p:cNvSpPr txBox="1"/>
            <p:nvPr/>
          </p:nvSpPr>
          <p:spPr>
            <a:xfrm>
              <a:off x="5843650" y="3807975"/>
              <a:ext cx="3764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cara mengatasi masalah seperti kesalahan ejaan, slang, dan variasi format dalam pembersihan data teks?</a:t>
              </a:r>
              <a:endParaRPr>
                <a:solidFill>
                  <a:schemeClr val="dk1"/>
                </a:solidFill>
                <a:latin typeface="Maven Pro"/>
                <a:ea typeface="Maven Pro"/>
                <a:cs typeface="Maven Pro"/>
                <a:sym typeface="Maven Pro"/>
              </a:endParaRPr>
            </a:p>
          </p:txBody>
        </p:sp>
      </p:grpSp>
      <p:sp>
        <p:nvSpPr>
          <p:cNvPr id="209" name="Google Shape;209;p14"/>
          <p:cNvSpPr/>
          <p:nvPr/>
        </p:nvSpPr>
        <p:spPr>
          <a:xfrm>
            <a:off x="1118846" y="1702096"/>
            <a:ext cx="1431857" cy="1177323"/>
          </a:xfrm>
          <a:custGeom>
            <a:rect b="b" l="l" r="r" t="t"/>
            <a:pathLst>
              <a:path extrusionOk="0" h="87064" w="105887">
                <a:moveTo>
                  <a:pt x="0" y="0"/>
                </a:moveTo>
                <a:lnTo>
                  <a:pt x="0" y="39127"/>
                </a:lnTo>
                <a:lnTo>
                  <a:pt x="0" y="61490"/>
                </a:lnTo>
                <a:lnTo>
                  <a:pt x="0" y="87063"/>
                </a:lnTo>
                <a:lnTo>
                  <a:pt x="27746" y="87063"/>
                </a:lnTo>
                <a:lnTo>
                  <a:pt x="27702" y="87018"/>
                </a:lnTo>
                <a:lnTo>
                  <a:pt x="27746" y="87018"/>
                </a:lnTo>
                <a:cubicBezTo>
                  <a:pt x="28526" y="87017"/>
                  <a:pt x="29307" y="86929"/>
                  <a:pt x="30093" y="86882"/>
                </a:cubicBezTo>
                <a:cubicBezTo>
                  <a:pt x="29069" y="75368"/>
                  <a:pt x="34002" y="68233"/>
                  <a:pt x="43187" y="67938"/>
                </a:cubicBezTo>
                <a:cubicBezTo>
                  <a:pt x="43363" y="67933"/>
                  <a:pt x="43538" y="67930"/>
                  <a:pt x="43713" y="67930"/>
                </a:cubicBezTo>
                <a:cubicBezTo>
                  <a:pt x="47496" y="67930"/>
                  <a:pt x="50915" y="69263"/>
                  <a:pt x="53581" y="72088"/>
                </a:cubicBezTo>
                <a:cubicBezTo>
                  <a:pt x="57521" y="76263"/>
                  <a:pt x="58510" y="81240"/>
                  <a:pt x="56917" y="86706"/>
                </a:cubicBezTo>
                <a:cubicBezTo>
                  <a:pt x="57387" y="86850"/>
                  <a:pt x="57613" y="86978"/>
                  <a:pt x="57837" y="86979"/>
                </a:cubicBezTo>
                <a:cubicBezTo>
                  <a:pt x="66964" y="86999"/>
                  <a:pt x="76090" y="86977"/>
                  <a:pt x="85217" y="87042"/>
                </a:cubicBezTo>
                <a:cubicBezTo>
                  <a:pt x="85230" y="87042"/>
                  <a:pt x="85243" y="87042"/>
                  <a:pt x="85255" y="87042"/>
                </a:cubicBezTo>
                <a:cubicBezTo>
                  <a:pt x="85418" y="87042"/>
                  <a:pt x="85562" y="87030"/>
                  <a:pt x="85695" y="87013"/>
                </a:cubicBezTo>
                <a:lnTo>
                  <a:pt x="86948" y="87013"/>
                </a:lnTo>
                <a:lnTo>
                  <a:pt x="86948" y="85755"/>
                </a:lnTo>
                <a:cubicBezTo>
                  <a:pt x="86986" y="85428"/>
                  <a:pt x="86977" y="85061"/>
                  <a:pt x="86977" y="84681"/>
                </a:cubicBezTo>
                <a:cubicBezTo>
                  <a:pt x="86965" y="76274"/>
                  <a:pt x="86968" y="67866"/>
                  <a:pt x="86976" y="59457"/>
                </a:cubicBezTo>
                <a:cubicBezTo>
                  <a:pt x="86977" y="58620"/>
                  <a:pt x="87049" y="57783"/>
                  <a:pt x="87088" y="56932"/>
                </a:cubicBezTo>
                <a:cubicBezTo>
                  <a:pt x="88215" y="57058"/>
                  <a:pt x="89301" y="57121"/>
                  <a:pt x="90345" y="57121"/>
                </a:cubicBezTo>
                <a:cubicBezTo>
                  <a:pt x="99487" y="57121"/>
                  <a:pt x="105302" y="52350"/>
                  <a:pt x="105684" y="44467"/>
                </a:cubicBezTo>
                <a:cubicBezTo>
                  <a:pt x="105887" y="40301"/>
                  <a:pt x="104627" y="36665"/>
                  <a:pt x="101697" y="33784"/>
                </a:cubicBezTo>
                <a:cubicBezTo>
                  <a:pt x="98900" y="31033"/>
                  <a:pt x="95669" y="29770"/>
                  <a:pt x="92073" y="29770"/>
                </a:cubicBezTo>
                <a:cubicBezTo>
                  <a:pt x="90457" y="29770"/>
                  <a:pt x="88767" y="30025"/>
                  <a:pt x="87010" y="30514"/>
                </a:cubicBezTo>
                <a:lnTo>
                  <a:pt x="87010" y="334"/>
                </a:lnTo>
                <a:cubicBezTo>
                  <a:pt x="86957" y="326"/>
                  <a:pt x="86909" y="320"/>
                  <a:pt x="86859" y="313"/>
                </a:cubicBezTo>
                <a:lnTo>
                  <a:pt x="868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370137" y="3205325"/>
            <a:ext cx="1431870" cy="1177323"/>
          </a:xfrm>
          <a:custGeom>
            <a:rect b="b" l="l" r="r" t="t"/>
            <a:pathLst>
              <a:path extrusionOk="0" h="87064" w="105888">
                <a:moveTo>
                  <a:pt x="78142" y="0"/>
                </a:moveTo>
                <a:lnTo>
                  <a:pt x="78187" y="46"/>
                </a:lnTo>
                <a:lnTo>
                  <a:pt x="78142" y="46"/>
                </a:lnTo>
                <a:cubicBezTo>
                  <a:pt x="77361" y="46"/>
                  <a:pt x="76580" y="134"/>
                  <a:pt x="75795" y="182"/>
                </a:cubicBezTo>
                <a:cubicBezTo>
                  <a:pt x="76818" y="11694"/>
                  <a:pt x="71886" y="18831"/>
                  <a:pt x="62701" y="19125"/>
                </a:cubicBezTo>
                <a:cubicBezTo>
                  <a:pt x="62525" y="19131"/>
                  <a:pt x="62350" y="19134"/>
                  <a:pt x="62175" y="19134"/>
                </a:cubicBezTo>
                <a:cubicBezTo>
                  <a:pt x="58391" y="19134"/>
                  <a:pt x="54972" y="17801"/>
                  <a:pt x="52306" y="14976"/>
                </a:cubicBezTo>
                <a:cubicBezTo>
                  <a:pt x="48366" y="10801"/>
                  <a:pt x="47377" y="5824"/>
                  <a:pt x="48971" y="356"/>
                </a:cubicBezTo>
                <a:cubicBezTo>
                  <a:pt x="48500" y="214"/>
                  <a:pt x="48276" y="86"/>
                  <a:pt x="48050" y="85"/>
                </a:cubicBezTo>
                <a:cubicBezTo>
                  <a:pt x="38923" y="65"/>
                  <a:pt x="29797" y="86"/>
                  <a:pt x="20671" y="21"/>
                </a:cubicBezTo>
                <a:cubicBezTo>
                  <a:pt x="20664" y="21"/>
                  <a:pt x="20657" y="21"/>
                  <a:pt x="20650" y="21"/>
                </a:cubicBezTo>
                <a:cubicBezTo>
                  <a:pt x="20480" y="21"/>
                  <a:pt x="20331" y="33"/>
                  <a:pt x="20192" y="51"/>
                </a:cubicBezTo>
                <a:lnTo>
                  <a:pt x="18939" y="51"/>
                </a:lnTo>
                <a:lnTo>
                  <a:pt x="18939" y="1308"/>
                </a:lnTo>
                <a:cubicBezTo>
                  <a:pt x="18901" y="1636"/>
                  <a:pt x="18910" y="2003"/>
                  <a:pt x="18911" y="2382"/>
                </a:cubicBezTo>
                <a:cubicBezTo>
                  <a:pt x="18923" y="10790"/>
                  <a:pt x="18919" y="19198"/>
                  <a:pt x="18911" y="27606"/>
                </a:cubicBezTo>
                <a:cubicBezTo>
                  <a:pt x="18910" y="28444"/>
                  <a:pt x="18838" y="29281"/>
                  <a:pt x="18799" y="30132"/>
                </a:cubicBezTo>
                <a:cubicBezTo>
                  <a:pt x="17672" y="30005"/>
                  <a:pt x="16585" y="29943"/>
                  <a:pt x="15541" y="29943"/>
                </a:cubicBezTo>
                <a:cubicBezTo>
                  <a:pt x="6399" y="29943"/>
                  <a:pt x="585" y="34714"/>
                  <a:pt x="203" y="42596"/>
                </a:cubicBezTo>
                <a:cubicBezTo>
                  <a:pt x="1" y="46762"/>
                  <a:pt x="1261" y="50399"/>
                  <a:pt x="4191" y="53280"/>
                </a:cubicBezTo>
                <a:cubicBezTo>
                  <a:pt x="6988" y="56031"/>
                  <a:pt x="10220" y="57293"/>
                  <a:pt x="13816" y="57293"/>
                </a:cubicBezTo>
                <a:cubicBezTo>
                  <a:pt x="15432" y="57293"/>
                  <a:pt x="17121" y="57038"/>
                  <a:pt x="18877" y="56549"/>
                </a:cubicBezTo>
                <a:lnTo>
                  <a:pt x="18877" y="86730"/>
                </a:lnTo>
                <a:cubicBezTo>
                  <a:pt x="18932" y="86736"/>
                  <a:pt x="18979" y="86743"/>
                  <a:pt x="19029" y="86750"/>
                </a:cubicBezTo>
                <a:lnTo>
                  <a:pt x="19029" y="87064"/>
                </a:lnTo>
                <a:lnTo>
                  <a:pt x="105887" y="87064"/>
                </a:lnTo>
                <a:lnTo>
                  <a:pt x="105887" y="47937"/>
                </a:lnTo>
                <a:lnTo>
                  <a:pt x="105887" y="25572"/>
                </a:lnTo>
                <a:lnTo>
                  <a:pt x="1058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622075" y="1699473"/>
            <a:ext cx="1177309" cy="1429423"/>
          </a:xfrm>
          <a:custGeom>
            <a:rect b="b" l="l" r="r" t="t"/>
            <a:pathLst>
              <a:path extrusionOk="0" h="105707" w="87063">
                <a:moveTo>
                  <a:pt x="0" y="0"/>
                </a:moveTo>
                <a:lnTo>
                  <a:pt x="0" y="27746"/>
                </a:lnTo>
                <a:lnTo>
                  <a:pt x="44" y="27702"/>
                </a:lnTo>
                <a:lnTo>
                  <a:pt x="44" y="27746"/>
                </a:lnTo>
                <a:cubicBezTo>
                  <a:pt x="45" y="28527"/>
                  <a:pt x="134" y="29307"/>
                  <a:pt x="182" y="30093"/>
                </a:cubicBezTo>
                <a:cubicBezTo>
                  <a:pt x="1184" y="30004"/>
                  <a:pt x="2152" y="29960"/>
                  <a:pt x="3086" y="29960"/>
                </a:cubicBezTo>
                <a:cubicBezTo>
                  <a:pt x="12884" y="29960"/>
                  <a:pt x="18855" y="34802"/>
                  <a:pt x="19125" y="43187"/>
                </a:cubicBezTo>
                <a:cubicBezTo>
                  <a:pt x="19253" y="47180"/>
                  <a:pt x="17931" y="50792"/>
                  <a:pt x="14975" y="53582"/>
                </a:cubicBezTo>
                <a:cubicBezTo>
                  <a:pt x="12061" y="56332"/>
                  <a:pt x="8756" y="57644"/>
                  <a:pt x="5167" y="57644"/>
                </a:cubicBezTo>
                <a:cubicBezTo>
                  <a:pt x="3614" y="57644"/>
                  <a:pt x="2007" y="57399"/>
                  <a:pt x="356" y="56917"/>
                </a:cubicBezTo>
                <a:cubicBezTo>
                  <a:pt x="213" y="57387"/>
                  <a:pt x="84" y="57613"/>
                  <a:pt x="84" y="57838"/>
                </a:cubicBezTo>
                <a:cubicBezTo>
                  <a:pt x="64" y="66964"/>
                  <a:pt x="85" y="76092"/>
                  <a:pt x="21" y="85217"/>
                </a:cubicBezTo>
                <a:cubicBezTo>
                  <a:pt x="20" y="85396"/>
                  <a:pt x="32" y="85551"/>
                  <a:pt x="50" y="85695"/>
                </a:cubicBezTo>
                <a:lnTo>
                  <a:pt x="50" y="86949"/>
                </a:lnTo>
                <a:lnTo>
                  <a:pt x="1308" y="86949"/>
                </a:lnTo>
                <a:cubicBezTo>
                  <a:pt x="1523" y="86974"/>
                  <a:pt x="1754" y="86979"/>
                  <a:pt x="1994" y="86979"/>
                </a:cubicBezTo>
                <a:cubicBezTo>
                  <a:pt x="2121" y="86979"/>
                  <a:pt x="2250" y="86977"/>
                  <a:pt x="2381" y="86977"/>
                </a:cubicBezTo>
                <a:cubicBezTo>
                  <a:pt x="6289" y="86972"/>
                  <a:pt x="10198" y="86969"/>
                  <a:pt x="14106" y="86969"/>
                </a:cubicBezTo>
                <a:cubicBezTo>
                  <a:pt x="18606" y="86969"/>
                  <a:pt x="23105" y="86972"/>
                  <a:pt x="27605" y="86977"/>
                </a:cubicBezTo>
                <a:cubicBezTo>
                  <a:pt x="28442" y="86977"/>
                  <a:pt x="29280" y="87049"/>
                  <a:pt x="30131" y="87088"/>
                </a:cubicBezTo>
                <a:cubicBezTo>
                  <a:pt x="28894" y="98090"/>
                  <a:pt x="33813" y="105259"/>
                  <a:pt x="42595" y="105686"/>
                </a:cubicBezTo>
                <a:cubicBezTo>
                  <a:pt x="42881" y="105700"/>
                  <a:pt x="43163" y="105706"/>
                  <a:pt x="43444" y="105706"/>
                </a:cubicBezTo>
                <a:cubicBezTo>
                  <a:pt x="47257" y="105706"/>
                  <a:pt x="50596" y="104426"/>
                  <a:pt x="53280" y="101697"/>
                </a:cubicBezTo>
                <a:cubicBezTo>
                  <a:pt x="57266" y="97644"/>
                  <a:pt x="58126" y="92677"/>
                  <a:pt x="56548" y="87010"/>
                </a:cubicBezTo>
                <a:lnTo>
                  <a:pt x="86730" y="87010"/>
                </a:lnTo>
                <a:cubicBezTo>
                  <a:pt x="86736" y="86957"/>
                  <a:pt x="86743" y="86910"/>
                  <a:pt x="86749" y="86859"/>
                </a:cubicBezTo>
                <a:lnTo>
                  <a:pt x="87062" y="86859"/>
                </a:lnTo>
                <a:lnTo>
                  <a:pt x="870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1121469" y="2953225"/>
            <a:ext cx="1177323" cy="1429409"/>
          </a:xfrm>
          <a:custGeom>
            <a:rect b="b" l="l" r="r" t="t"/>
            <a:pathLst>
              <a:path extrusionOk="0" h="105706" w="87064">
                <a:moveTo>
                  <a:pt x="43615" y="0"/>
                </a:moveTo>
                <a:cubicBezTo>
                  <a:pt x="39804" y="0"/>
                  <a:pt x="36467" y="1281"/>
                  <a:pt x="33783" y="4009"/>
                </a:cubicBezTo>
                <a:cubicBezTo>
                  <a:pt x="29796" y="8062"/>
                  <a:pt x="28937" y="13029"/>
                  <a:pt x="30514" y="18696"/>
                </a:cubicBezTo>
                <a:lnTo>
                  <a:pt x="333" y="18696"/>
                </a:lnTo>
                <a:cubicBezTo>
                  <a:pt x="326" y="18750"/>
                  <a:pt x="320" y="18797"/>
                  <a:pt x="313" y="18848"/>
                </a:cubicBezTo>
                <a:lnTo>
                  <a:pt x="0" y="18848"/>
                </a:lnTo>
                <a:lnTo>
                  <a:pt x="0" y="105706"/>
                </a:lnTo>
                <a:lnTo>
                  <a:pt x="87063" y="105706"/>
                </a:lnTo>
                <a:lnTo>
                  <a:pt x="87063" y="77960"/>
                </a:lnTo>
                <a:lnTo>
                  <a:pt x="87018" y="78005"/>
                </a:lnTo>
                <a:lnTo>
                  <a:pt x="87018" y="77960"/>
                </a:lnTo>
                <a:cubicBezTo>
                  <a:pt x="87017" y="77179"/>
                  <a:pt x="86929" y="76399"/>
                  <a:pt x="86882" y="75613"/>
                </a:cubicBezTo>
                <a:cubicBezTo>
                  <a:pt x="85880" y="75702"/>
                  <a:pt x="84911" y="75746"/>
                  <a:pt x="83977" y="75746"/>
                </a:cubicBezTo>
                <a:cubicBezTo>
                  <a:pt x="74178" y="75746"/>
                  <a:pt x="68207" y="70905"/>
                  <a:pt x="67937" y="62520"/>
                </a:cubicBezTo>
                <a:cubicBezTo>
                  <a:pt x="67809" y="58526"/>
                  <a:pt x="69132" y="54913"/>
                  <a:pt x="72088" y="52124"/>
                </a:cubicBezTo>
                <a:cubicBezTo>
                  <a:pt x="75001" y="49374"/>
                  <a:pt x="78306" y="48062"/>
                  <a:pt x="81895" y="48062"/>
                </a:cubicBezTo>
                <a:cubicBezTo>
                  <a:pt x="83448" y="48062"/>
                  <a:pt x="85055" y="48308"/>
                  <a:pt x="86706" y="48789"/>
                </a:cubicBezTo>
                <a:cubicBezTo>
                  <a:pt x="86850" y="48319"/>
                  <a:pt x="86978" y="48094"/>
                  <a:pt x="86979" y="47868"/>
                </a:cubicBezTo>
                <a:cubicBezTo>
                  <a:pt x="86998" y="38742"/>
                  <a:pt x="86977" y="29615"/>
                  <a:pt x="87042" y="20489"/>
                </a:cubicBezTo>
                <a:cubicBezTo>
                  <a:pt x="87044" y="20310"/>
                  <a:pt x="87031" y="20155"/>
                  <a:pt x="87012" y="20011"/>
                </a:cubicBezTo>
                <a:lnTo>
                  <a:pt x="87012" y="18757"/>
                </a:lnTo>
                <a:lnTo>
                  <a:pt x="85754" y="18757"/>
                </a:lnTo>
                <a:cubicBezTo>
                  <a:pt x="85541" y="18733"/>
                  <a:pt x="85312" y="18728"/>
                  <a:pt x="85073" y="18728"/>
                </a:cubicBezTo>
                <a:cubicBezTo>
                  <a:pt x="84945" y="18728"/>
                  <a:pt x="84814" y="18729"/>
                  <a:pt x="84681" y="18730"/>
                </a:cubicBezTo>
                <a:cubicBezTo>
                  <a:pt x="80686" y="18735"/>
                  <a:pt x="76690" y="18737"/>
                  <a:pt x="72695" y="18737"/>
                </a:cubicBezTo>
                <a:cubicBezTo>
                  <a:pt x="68282" y="18737"/>
                  <a:pt x="63870" y="18734"/>
                  <a:pt x="59457" y="18730"/>
                </a:cubicBezTo>
                <a:cubicBezTo>
                  <a:pt x="58620" y="18729"/>
                  <a:pt x="57783" y="18658"/>
                  <a:pt x="56931" y="18618"/>
                </a:cubicBezTo>
                <a:cubicBezTo>
                  <a:pt x="58169" y="7616"/>
                  <a:pt x="53249" y="447"/>
                  <a:pt x="44467" y="21"/>
                </a:cubicBezTo>
                <a:cubicBezTo>
                  <a:pt x="44181" y="7"/>
                  <a:pt x="43897" y="0"/>
                  <a:pt x="43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4122600" y="2006858"/>
            <a:ext cx="4744662" cy="526142"/>
            <a:chOff x="4945863" y="2243058"/>
            <a:chExt cx="4744662" cy="526142"/>
          </a:xfrm>
        </p:grpSpPr>
        <p:sp>
          <p:nvSpPr>
            <p:cNvPr id="214" name="Google Shape;214;p14"/>
            <p:cNvSpPr txBox="1"/>
            <p:nvPr/>
          </p:nvSpPr>
          <p:spPr>
            <a:xfrm>
              <a:off x="4945863" y="2243058"/>
              <a:ext cx="7686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02</a:t>
              </a:r>
              <a:endParaRPr sz="2400">
                <a:solidFill>
                  <a:schemeClr val="lt1"/>
                </a:solidFill>
                <a:latin typeface="Share Tech"/>
                <a:ea typeface="Share Tech"/>
                <a:cs typeface="Share Tech"/>
                <a:sym typeface="Share Tech"/>
              </a:endParaRPr>
            </a:p>
          </p:txBody>
        </p:sp>
        <p:sp>
          <p:nvSpPr>
            <p:cNvPr id="215" name="Google Shape;215;p14"/>
            <p:cNvSpPr txBox="1"/>
            <p:nvPr/>
          </p:nvSpPr>
          <p:spPr>
            <a:xfrm>
              <a:off x="5831925" y="2284700"/>
              <a:ext cx="38586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Apa langkah-langkah yang dapat dilakukan dalam pembersihan data teks?</a:t>
              </a:r>
              <a:endParaRPr>
                <a:solidFill>
                  <a:schemeClr val="dk1"/>
                </a:solidFill>
                <a:latin typeface="Maven Pro"/>
                <a:ea typeface="Maven Pro"/>
                <a:cs typeface="Maven Pro"/>
                <a:sym typeface="Maven Pr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1074685" y="276878"/>
            <a:ext cx="68745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PENELITIAN</a:t>
            </a:r>
            <a:endParaRPr/>
          </a:p>
        </p:txBody>
      </p:sp>
      <p:grpSp>
        <p:nvGrpSpPr>
          <p:cNvPr id="221" name="Google Shape;221;p15"/>
          <p:cNvGrpSpPr/>
          <p:nvPr/>
        </p:nvGrpSpPr>
        <p:grpSpPr>
          <a:xfrm>
            <a:off x="1074675" y="913775"/>
            <a:ext cx="4826462" cy="554400"/>
            <a:chOff x="888000" y="1127975"/>
            <a:chExt cx="4826462" cy="554400"/>
          </a:xfrm>
        </p:grpSpPr>
        <p:sp>
          <p:nvSpPr>
            <p:cNvPr id="222" name="Google Shape;222;p15"/>
            <p:cNvSpPr txBox="1"/>
            <p:nvPr/>
          </p:nvSpPr>
          <p:spPr>
            <a:xfrm>
              <a:off x="4945863" y="1225175"/>
              <a:ext cx="768600" cy="45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01</a:t>
              </a:r>
              <a:endParaRPr sz="2400">
                <a:solidFill>
                  <a:schemeClr val="lt1"/>
                </a:solidFill>
                <a:latin typeface="Share Tech"/>
                <a:ea typeface="Share Tech"/>
                <a:cs typeface="Share Tech"/>
                <a:sym typeface="Share Tech"/>
              </a:endParaRPr>
            </a:p>
          </p:txBody>
        </p:sp>
        <p:sp>
          <p:nvSpPr>
            <p:cNvPr id="223" name="Google Shape;223;p15"/>
            <p:cNvSpPr txBox="1"/>
            <p:nvPr/>
          </p:nvSpPr>
          <p:spPr>
            <a:xfrm>
              <a:off x="888000" y="1127975"/>
              <a:ext cx="4073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pengaruh proses pembersihan data (Data Cleaning) dan transformasi data text sebelum dan sesudah dibersihkan?</a:t>
              </a:r>
              <a:endParaRPr>
                <a:solidFill>
                  <a:schemeClr val="dk1"/>
                </a:solidFill>
                <a:latin typeface="Maven Pro"/>
                <a:ea typeface="Maven Pro"/>
                <a:cs typeface="Maven Pro"/>
                <a:sym typeface="Maven Pro"/>
              </a:endParaRPr>
            </a:p>
          </p:txBody>
        </p:sp>
      </p:grpSp>
      <p:grpSp>
        <p:nvGrpSpPr>
          <p:cNvPr id="224" name="Google Shape;224;p15"/>
          <p:cNvGrpSpPr/>
          <p:nvPr/>
        </p:nvGrpSpPr>
        <p:grpSpPr>
          <a:xfrm>
            <a:off x="1128450" y="2928475"/>
            <a:ext cx="4772688" cy="552492"/>
            <a:chOff x="941775" y="2860850"/>
            <a:chExt cx="4772688" cy="552492"/>
          </a:xfrm>
        </p:grpSpPr>
        <p:sp>
          <p:nvSpPr>
            <p:cNvPr id="225" name="Google Shape;225;p15"/>
            <p:cNvSpPr txBox="1"/>
            <p:nvPr/>
          </p:nvSpPr>
          <p:spPr>
            <a:xfrm>
              <a:off x="4945863" y="2956142"/>
              <a:ext cx="768600" cy="45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03</a:t>
              </a:r>
              <a:endParaRPr sz="2400">
                <a:solidFill>
                  <a:schemeClr val="lt1"/>
                </a:solidFill>
                <a:latin typeface="Share Tech"/>
                <a:ea typeface="Share Tech"/>
                <a:cs typeface="Share Tech"/>
                <a:sym typeface="Share Tech"/>
              </a:endParaRPr>
            </a:p>
          </p:txBody>
        </p:sp>
        <p:sp>
          <p:nvSpPr>
            <p:cNvPr id="226" name="Google Shape;226;p15"/>
            <p:cNvSpPr txBox="1"/>
            <p:nvPr/>
          </p:nvSpPr>
          <p:spPr>
            <a:xfrm>
              <a:off x="941775" y="2860850"/>
              <a:ext cx="38283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mengidentifikasi dan menghapus elemen-elemen tidak relevan dalam data teks?</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p:txBody>
        </p:sp>
      </p:grpSp>
      <p:grpSp>
        <p:nvGrpSpPr>
          <p:cNvPr id="227" name="Google Shape;227;p15"/>
          <p:cNvGrpSpPr/>
          <p:nvPr/>
        </p:nvGrpSpPr>
        <p:grpSpPr>
          <a:xfrm>
            <a:off x="1180400" y="3933650"/>
            <a:ext cx="4720750" cy="518500"/>
            <a:chOff x="993725" y="3760325"/>
            <a:chExt cx="4720750" cy="518500"/>
          </a:xfrm>
        </p:grpSpPr>
        <p:sp>
          <p:nvSpPr>
            <p:cNvPr id="228" name="Google Shape;228;p15"/>
            <p:cNvSpPr txBox="1"/>
            <p:nvPr/>
          </p:nvSpPr>
          <p:spPr>
            <a:xfrm>
              <a:off x="4945875" y="3821625"/>
              <a:ext cx="768600" cy="45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04</a:t>
              </a:r>
              <a:endParaRPr sz="2400">
                <a:solidFill>
                  <a:schemeClr val="lt1"/>
                </a:solidFill>
                <a:latin typeface="Share Tech"/>
                <a:ea typeface="Share Tech"/>
                <a:cs typeface="Share Tech"/>
                <a:sym typeface="Share Tech"/>
              </a:endParaRPr>
            </a:p>
          </p:txBody>
        </p:sp>
        <p:sp>
          <p:nvSpPr>
            <p:cNvPr id="229" name="Google Shape;229;p15"/>
            <p:cNvSpPr txBox="1"/>
            <p:nvPr/>
          </p:nvSpPr>
          <p:spPr>
            <a:xfrm>
              <a:off x="993725" y="3760325"/>
              <a:ext cx="3764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Bagaimana cara mengatasi masalah seperti kesalahan ejaan, slang, dan variasi format dalam pembersihan data teks?</a:t>
              </a:r>
              <a:endParaRPr>
                <a:solidFill>
                  <a:schemeClr val="dk1"/>
                </a:solidFill>
                <a:latin typeface="Maven Pro"/>
                <a:ea typeface="Maven Pro"/>
                <a:cs typeface="Maven Pro"/>
                <a:sym typeface="Maven Pro"/>
              </a:endParaRPr>
            </a:p>
          </p:txBody>
        </p:sp>
      </p:grpSp>
      <p:grpSp>
        <p:nvGrpSpPr>
          <p:cNvPr id="230" name="Google Shape;230;p15"/>
          <p:cNvGrpSpPr/>
          <p:nvPr/>
        </p:nvGrpSpPr>
        <p:grpSpPr>
          <a:xfrm>
            <a:off x="1074687" y="1991300"/>
            <a:ext cx="4826413" cy="484508"/>
            <a:chOff x="888050" y="2215750"/>
            <a:chExt cx="4826413" cy="484508"/>
          </a:xfrm>
        </p:grpSpPr>
        <p:sp>
          <p:nvSpPr>
            <p:cNvPr id="231" name="Google Shape;231;p15"/>
            <p:cNvSpPr txBox="1"/>
            <p:nvPr/>
          </p:nvSpPr>
          <p:spPr>
            <a:xfrm>
              <a:off x="4945863" y="2243058"/>
              <a:ext cx="7686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02</a:t>
              </a:r>
              <a:endParaRPr sz="2400">
                <a:solidFill>
                  <a:schemeClr val="lt1"/>
                </a:solidFill>
                <a:latin typeface="Share Tech"/>
                <a:ea typeface="Share Tech"/>
                <a:cs typeface="Share Tech"/>
                <a:sym typeface="Share Tech"/>
              </a:endParaRPr>
            </a:p>
          </p:txBody>
        </p:sp>
        <p:sp>
          <p:nvSpPr>
            <p:cNvPr id="232" name="Google Shape;232;p15"/>
            <p:cNvSpPr txBox="1"/>
            <p:nvPr/>
          </p:nvSpPr>
          <p:spPr>
            <a:xfrm>
              <a:off x="888050" y="2215750"/>
              <a:ext cx="38586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Apa langkah-langkah yang dapat dilakukan dalam pembersihan data teks?</a:t>
              </a:r>
              <a:endParaRPr>
                <a:solidFill>
                  <a:schemeClr val="dk1"/>
                </a:solidFill>
                <a:latin typeface="Maven Pro"/>
                <a:ea typeface="Maven Pro"/>
                <a:cs typeface="Maven Pro"/>
                <a:sym typeface="Maven Pro"/>
              </a:endParaRPr>
            </a:p>
          </p:txBody>
        </p:sp>
      </p:grpSp>
      <p:sp>
        <p:nvSpPr>
          <p:cNvPr id="233" name="Google Shape;233;p15"/>
          <p:cNvSpPr/>
          <p:nvPr/>
        </p:nvSpPr>
        <p:spPr>
          <a:xfrm rot="8100000">
            <a:off x="6943713" y="634694"/>
            <a:ext cx="936351" cy="936351"/>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rot="8100000">
            <a:off x="6943713" y="1613948"/>
            <a:ext cx="936351" cy="93635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8100000">
            <a:off x="6943713" y="2593203"/>
            <a:ext cx="936351" cy="93635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rot="8100000">
            <a:off x="6943713" y="3572458"/>
            <a:ext cx="936351" cy="936351"/>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5400000">
            <a:off x="7238307" y="1419828"/>
            <a:ext cx="347400" cy="3474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rot="5400000">
            <a:off x="7238307" y="2399523"/>
            <a:ext cx="347400" cy="3474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rot="5400000">
            <a:off x="7238307" y="3379218"/>
            <a:ext cx="347400" cy="3474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719925" y="14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SUMBER DATA</a:t>
            </a:r>
            <a:endParaRPr/>
          </a:p>
          <a:p>
            <a:pPr indent="0" lvl="0" marL="0" rtl="0" algn="l">
              <a:spcBef>
                <a:spcPts val="0"/>
              </a:spcBef>
              <a:spcAft>
                <a:spcPts val="0"/>
              </a:spcAft>
              <a:buNone/>
            </a:pPr>
            <a:r>
              <a:t/>
            </a:r>
            <a:endParaRPr/>
          </a:p>
        </p:txBody>
      </p:sp>
      <p:graphicFrame>
        <p:nvGraphicFramePr>
          <p:cNvPr id="245" name="Google Shape;245;p16"/>
          <p:cNvGraphicFramePr/>
          <p:nvPr/>
        </p:nvGraphicFramePr>
        <p:xfrm>
          <a:off x="832800" y="1448275"/>
          <a:ext cx="3000000" cy="3000000"/>
        </p:xfrm>
        <a:graphic>
          <a:graphicData uri="http://schemas.openxmlformats.org/drawingml/2006/table">
            <a:tbl>
              <a:tblPr>
                <a:noFill/>
                <a:tableStyleId>{FF264137-888C-4C7E-BDB3-B122E7C04BE9}</a:tableStyleId>
              </a:tblPr>
              <a:tblGrid>
                <a:gridCol w="2492750"/>
                <a:gridCol w="2492750"/>
                <a:gridCol w="2492750"/>
              </a:tblGrid>
              <a:tr h="291600">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Data.csv</a:t>
                      </a:r>
                      <a:endParaRPr sz="2000">
                        <a:solidFill>
                          <a:schemeClr val="accent1"/>
                        </a:solidFill>
                        <a:latin typeface="Share Tech"/>
                        <a:ea typeface="Share Tech"/>
                        <a:cs typeface="Share Tech"/>
                        <a:sym typeface="Share Tech"/>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latin typeface="Share Tech"/>
                          <a:ea typeface="Share Tech"/>
                          <a:cs typeface="Share Tech"/>
                          <a:sym typeface="Share Tech"/>
                        </a:rPr>
                        <a:t>new_kamusalay.csv</a:t>
                      </a:r>
                      <a:endParaRPr sz="2000">
                        <a:solidFill>
                          <a:schemeClr val="lt2"/>
                        </a:solidFill>
                        <a:latin typeface="Share Tech"/>
                        <a:ea typeface="Share Tech"/>
                        <a:cs typeface="Share Tech"/>
                        <a:sym typeface="Share Tech"/>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accent3"/>
                          </a:solidFill>
                          <a:latin typeface="Share Tech"/>
                          <a:ea typeface="Share Tech"/>
                          <a:cs typeface="Share Tech"/>
                          <a:sym typeface="Share Tech"/>
                        </a:rPr>
                        <a:t>abusive.csv</a:t>
                      </a:r>
                      <a:endParaRPr sz="2000">
                        <a:solidFill>
                          <a:schemeClr val="accent3"/>
                        </a:solidFill>
                        <a:latin typeface="Share Tech"/>
                        <a:ea typeface="Share Tech"/>
                        <a:cs typeface="Share Tech"/>
                        <a:sym typeface="Share Tech"/>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2045425">
                <a:tc>
                  <a:txBody>
                    <a:bodyPr/>
                    <a:lstStyle/>
                    <a:p>
                      <a:pPr indent="-317500" lvl="0" marL="457200" rtl="0" algn="l">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Dataset merupakan kumpulan tweets dengan unsur kebencian </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dk1"/>
                        </a:solidFill>
                        <a:latin typeface="Maven Pro"/>
                        <a:ea typeface="Maven Pro"/>
                        <a:cs typeface="Maven Pro"/>
                        <a:sym typeface="Maven Pro"/>
                      </a:endParaRPr>
                    </a:p>
                    <a:p>
                      <a:pPr indent="-317500" lvl="0" marL="457200" rtl="0" algn="l">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Dataset diberi label berdasarkan jenis tweet kebencian </a:t>
                      </a:r>
                      <a:endParaRPr>
                        <a:solidFill>
                          <a:schemeClr val="dk1"/>
                        </a:solidFill>
                        <a:latin typeface="Maven Pro"/>
                        <a:ea typeface="Maven Pro"/>
                        <a:cs typeface="Maven Pro"/>
                        <a:sym typeface="Maven Pr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Dataset kamus kata-kata typo dan slang untuk normalisasi teks</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dk1"/>
                        </a:solidFill>
                        <a:latin typeface="Maven Pro"/>
                        <a:ea typeface="Maven Pro"/>
                        <a:cs typeface="Maven Pro"/>
                        <a:sym typeface="Maven Pro"/>
                      </a:endParaRPr>
                    </a:p>
                    <a:p>
                      <a:pPr indent="-317500" lvl="0" marL="457200" rtl="0" algn="l">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Dataset terdiri dari dua kolom kata-kata typo dan slang, dan kolom kedua berisi kata-kata formal)</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dk1"/>
                        </a:solidFill>
                        <a:latin typeface="Maven Pro"/>
                        <a:ea typeface="Maven Pro"/>
                        <a:cs typeface="Maven Pro"/>
                        <a:sym typeface="Maven Pr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Daftar leksikon ini dapat membantu dalam mengidentifikasi konten yang mengandung bahasa kasar atau ujaran kebencian dalam data teks.</a:t>
                      </a:r>
                      <a:endParaRPr>
                        <a:solidFill>
                          <a:schemeClr val="dk1"/>
                        </a:solidFill>
                        <a:latin typeface="Maven Pro"/>
                        <a:ea typeface="Maven Pro"/>
                        <a:cs typeface="Maven Pro"/>
                        <a:sym typeface="Maven Pr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246" name="Google Shape;246;p16"/>
          <p:cNvSpPr/>
          <p:nvPr/>
        </p:nvSpPr>
        <p:spPr>
          <a:xfrm>
            <a:off x="4283025" y="794294"/>
            <a:ext cx="577800" cy="57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1784138" y="794294"/>
            <a:ext cx="577800" cy="57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6782063" y="794300"/>
            <a:ext cx="577800" cy="57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16"/>
          <p:cNvGrpSpPr/>
          <p:nvPr/>
        </p:nvGrpSpPr>
        <p:grpSpPr>
          <a:xfrm>
            <a:off x="1896620" y="905843"/>
            <a:ext cx="352840" cy="354717"/>
            <a:chOff x="3095745" y="3805393"/>
            <a:chExt cx="352840" cy="354717"/>
          </a:xfrm>
        </p:grpSpPr>
        <p:sp>
          <p:nvSpPr>
            <p:cNvPr id="250" name="Google Shape;250;p1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6"/>
          <p:cNvGrpSpPr/>
          <p:nvPr/>
        </p:nvGrpSpPr>
        <p:grpSpPr>
          <a:xfrm>
            <a:off x="6913020" y="935746"/>
            <a:ext cx="315891" cy="294913"/>
            <a:chOff x="7976174" y="2925108"/>
            <a:chExt cx="334666" cy="334634"/>
          </a:xfrm>
        </p:grpSpPr>
        <p:sp>
          <p:nvSpPr>
            <p:cNvPr id="257" name="Google Shape;257;p16"/>
            <p:cNvSpPr/>
            <p:nvPr/>
          </p:nvSpPr>
          <p:spPr>
            <a:xfrm>
              <a:off x="8003100" y="3064545"/>
              <a:ext cx="10630" cy="14068"/>
            </a:xfrm>
            <a:custGeom>
              <a:rect b="b" l="l" r="r" t="t"/>
              <a:pathLst>
                <a:path extrusionOk="0" h="442" w="334">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8003100" y="3046371"/>
              <a:ext cx="10630" cy="14418"/>
            </a:xfrm>
            <a:custGeom>
              <a:rect b="b" l="l" r="r" t="t"/>
              <a:pathLst>
                <a:path extrusionOk="0" h="453" w="334">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272519" y="3105093"/>
              <a:ext cx="10630" cy="14418"/>
            </a:xfrm>
            <a:custGeom>
              <a:rect b="b" l="l" r="r" t="t"/>
              <a:pathLst>
                <a:path extrusionOk="0" h="453" w="334">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8272519" y="3123266"/>
              <a:ext cx="10630" cy="14068"/>
            </a:xfrm>
            <a:custGeom>
              <a:rect b="b" l="l" r="r" t="t"/>
              <a:pathLst>
                <a:path extrusionOk="0" h="442" w="334">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7976174" y="2925108"/>
              <a:ext cx="334666" cy="334634"/>
            </a:xfrm>
            <a:custGeom>
              <a:rect b="b" l="l" r="r" t="t"/>
              <a:pathLst>
                <a:path extrusionOk="0" h="10514" w="10515">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8116024" y="3221804"/>
              <a:ext cx="14036" cy="10280"/>
            </a:xfrm>
            <a:custGeom>
              <a:rect b="b" l="l" r="r" t="t"/>
              <a:pathLst>
                <a:path extrusionOk="0" h="323" w="441">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8097818" y="3221804"/>
              <a:ext cx="14068" cy="10280"/>
            </a:xfrm>
            <a:custGeom>
              <a:rect b="b" l="l" r="r" t="t"/>
              <a:pathLst>
                <a:path extrusionOk="0" h="323" w="442">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156190" y="2951621"/>
              <a:ext cx="14036" cy="10630"/>
            </a:xfrm>
            <a:custGeom>
              <a:rect b="b" l="l" r="r" t="t"/>
              <a:pathLst>
                <a:path extrusionOk="0" h="334" w="441">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8173982" y="2952385"/>
              <a:ext cx="14450" cy="10248"/>
            </a:xfrm>
            <a:custGeom>
              <a:rect b="b" l="l" r="r" t="t"/>
              <a:pathLst>
                <a:path extrusionOk="0" h="322" w="454">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4385912" y="880544"/>
            <a:ext cx="372178" cy="405312"/>
            <a:chOff x="6675256" y="1516169"/>
            <a:chExt cx="327823" cy="357009"/>
          </a:xfrm>
        </p:grpSpPr>
        <p:sp>
          <p:nvSpPr>
            <p:cNvPr id="267" name="Google Shape;267;p16"/>
            <p:cNvSpPr/>
            <p:nvPr/>
          </p:nvSpPr>
          <p:spPr>
            <a:xfrm>
              <a:off x="6675256" y="1516169"/>
              <a:ext cx="111078" cy="188737"/>
            </a:xfrm>
            <a:custGeom>
              <a:rect b="b" l="l" r="r" t="t"/>
              <a:pathLst>
                <a:path extrusionOk="0" h="5930" w="349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6696103" y="1679507"/>
              <a:ext cx="10630" cy="26162"/>
            </a:xfrm>
            <a:custGeom>
              <a:rect b="b" l="l" r="r" t="t"/>
              <a:pathLst>
                <a:path extrusionOk="0" h="822" w="334">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6752183" y="1679507"/>
              <a:ext cx="10280" cy="26162"/>
            </a:xfrm>
            <a:custGeom>
              <a:rect b="b" l="l" r="r" t="t"/>
              <a:pathLst>
                <a:path extrusionOk="0" h="822" w="323">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6919310" y="1734060"/>
              <a:ext cx="45131" cy="15946"/>
            </a:xfrm>
            <a:custGeom>
              <a:rect b="b" l="l" r="r" t="t"/>
              <a:pathLst>
                <a:path extrusionOk="0" h="501" w="1418">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6879907" y="1706020"/>
              <a:ext cx="123172" cy="167158"/>
            </a:xfrm>
            <a:custGeom>
              <a:rect b="b" l="l" r="r" t="t"/>
              <a:pathLst>
                <a:path extrusionOk="0" h="5252" w="387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902632" y="1840173"/>
              <a:ext cx="10630" cy="32623"/>
            </a:xfrm>
            <a:custGeom>
              <a:rect b="b" l="l" r="r" t="t"/>
              <a:pathLst>
                <a:path extrusionOk="0" h="1025" w="334">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6970075" y="1840173"/>
              <a:ext cx="10280" cy="32623"/>
            </a:xfrm>
            <a:custGeom>
              <a:rect b="b" l="l" r="r" t="t"/>
              <a:pathLst>
                <a:path extrusionOk="0" h="1025" w="323">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772267" y="1594241"/>
              <a:ext cx="182690" cy="100830"/>
            </a:xfrm>
            <a:custGeom>
              <a:rect b="b" l="l" r="r" t="t"/>
              <a:pathLst>
                <a:path extrusionOk="0" h="3168" w="574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716950" y="1716268"/>
              <a:ext cx="181926" cy="100448"/>
            </a:xfrm>
            <a:custGeom>
              <a:rect b="b" l="l" r="r" t="t"/>
              <a:pathLst>
                <a:path extrusionOk="0" h="3156" w="5716">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6"/>
          <p:cNvSpPr txBox="1"/>
          <p:nvPr>
            <p:ph type="title"/>
          </p:nvPr>
        </p:nvSpPr>
        <p:spPr>
          <a:xfrm>
            <a:off x="719925" y="45419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Source: https://aclanthology.org/W19-3506.pdf</a:t>
            </a:r>
            <a:endParaRPr sz="1400"/>
          </a:p>
          <a:p>
            <a:pPr indent="0" lvl="0" marL="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2700000" y="1162250"/>
            <a:ext cx="37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PROSES DATA CLEANING</a:t>
            </a:r>
            <a:endParaRPr/>
          </a:p>
        </p:txBody>
      </p:sp>
      <p:sp>
        <p:nvSpPr>
          <p:cNvPr id="282" name="Google Shape;282;p17"/>
          <p:cNvSpPr/>
          <p:nvPr/>
        </p:nvSpPr>
        <p:spPr>
          <a:xfrm>
            <a:off x="4007856" y="2182230"/>
            <a:ext cx="1128300" cy="112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7"/>
          <p:cNvGrpSpPr/>
          <p:nvPr/>
        </p:nvGrpSpPr>
        <p:grpSpPr>
          <a:xfrm>
            <a:off x="4273609" y="2447982"/>
            <a:ext cx="596795" cy="596795"/>
            <a:chOff x="6216367" y="1970156"/>
            <a:chExt cx="361147" cy="361147"/>
          </a:xfrm>
        </p:grpSpPr>
        <p:sp>
          <p:nvSpPr>
            <p:cNvPr id="284" name="Google Shape;284;p17"/>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549675" y="401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DAN KOMPONEN </a:t>
            </a:r>
            <a:endParaRPr/>
          </a:p>
        </p:txBody>
      </p:sp>
      <p:sp>
        <p:nvSpPr>
          <p:cNvPr id="293" name="Google Shape;293;p18"/>
          <p:cNvSpPr txBox="1"/>
          <p:nvPr>
            <p:ph idx="1" type="body"/>
          </p:nvPr>
        </p:nvSpPr>
        <p:spPr>
          <a:xfrm>
            <a:off x="4913900" y="1215800"/>
            <a:ext cx="3578700" cy="3388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b="1" lang="en"/>
              <a:t>Flask:</a:t>
            </a:r>
            <a:r>
              <a:rPr lang="en"/>
              <a:t> Micro web framework untuk di Python.</a:t>
            </a:r>
            <a:endParaRPr/>
          </a:p>
          <a:p>
            <a:pPr indent="-317500" lvl="0" marL="457200" rtl="0" algn="just">
              <a:lnSpc>
                <a:spcPct val="115000"/>
              </a:lnSpc>
              <a:spcBef>
                <a:spcPts val="0"/>
              </a:spcBef>
              <a:spcAft>
                <a:spcPts val="0"/>
              </a:spcAft>
              <a:buSzPts val="1400"/>
              <a:buChar char="●"/>
            </a:pPr>
            <a:r>
              <a:rPr b="1" lang="en"/>
              <a:t>Flasgger:</a:t>
            </a:r>
            <a:r>
              <a:rPr lang="en"/>
              <a:t> Untuk membuat dokumentasi API Swagger </a:t>
            </a:r>
            <a:endParaRPr/>
          </a:p>
          <a:p>
            <a:pPr indent="-317500" lvl="0" marL="457200" rtl="0" algn="just">
              <a:lnSpc>
                <a:spcPct val="115000"/>
              </a:lnSpc>
              <a:spcBef>
                <a:spcPts val="0"/>
              </a:spcBef>
              <a:spcAft>
                <a:spcPts val="0"/>
              </a:spcAft>
              <a:buSzPts val="1400"/>
              <a:buChar char="●"/>
            </a:pPr>
            <a:r>
              <a:rPr b="1" lang="en"/>
              <a:t>SQLite3:</a:t>
            </a:r>
            <a:r>
              <a:rPr lang="en"/>
              <a:t> Database berbasis RDMS</a:t>
            </a:r>
            <a:endParaRPr/>
          </a:p>
          <a:p>
            <a:pPr indent="-317500" lvl="0" marL="457200" rtl="0" algn="just">
              <a:lnSpc>
                <a:spcPct val="115000"/>
              </a:lnSpc>
              <a:spcBef>
                <a:spcPts val="0"/>
              </a:spcBef>
              <a:spcAft>
                <a:spcPts val="0"/>
              </a:spcAft>
              <a:buSzPts val="1400"/>
              <a:buChar char="●"/>
            </a:pPr>
            <a:r>
              <a:rPr b="1" lang="en"/>
              <a:t>Pandas:</a:t>
            </a:r>
            <a:r>
              <a:rPr lang="en"/>
              <a:t> Alat manipulasi data</a:t>
            </a:r>
            <a:endParaRPr/>
          </a:p>
          <a:p>
            <a:pPr indent="-317500" lvl="0" marL="457200" rtl="0" algn="just">
              <a:lnSpc>
                <a:spcPct val="115000"/>
              </a:lnSpc>
              <a:spcBef>
                <a:spcPts val="0"/>
              </a:spcBef>
              <a:spcAft>
                <a:spcPts val="0"/>
              </a:spcAft>
              <a:buSzPts val="1400"/>
              <a:buChar char="●"/>
            </a:pPr>
            <a:r>
              <a:rPr b="1" lang="en"/>
              <a:t>Sastrawi:</a:t>
            </a:r>
            <a:r>
              <a:rPr lang="en"/>
              <a:t> Perpustakaan untuk stemming kata dalam bahasa Indonesia.</a:t>
            </a:r>
            <a:endParaRPr/>
          </a:p>
          <a:p>
            <a:pPr indent="-317500" lvl="0" marL="457200" rtl="0" algn="just">
              <a:lnSpc>
                <a:spcPct val="115000"/>
              </a:lnSpc>
              <a:spcBef>
                <a:spcPts val="0"/>
              </a:spcBef>
              <a:spcAft>
                <a:spcPts val="0"/>
              </a:spcAft>
              <a:buSzPts val="1400"/>
              <a:buChar char="●"/>
            </a:pPr>
            <a:r>
              <a:rPr b="1" lang="en"/>
              <a:t>NLTK:</a:t>
            </a:r>
            <a:r>
              <a:rPr lang="en"/>
              <a:t> The Natural Language Toolkit</a:t>
            </a:r>
            <a:endParaRPr/>
          </a:p>
          <a:p>
            <a:pPr indent="0" lvl="0" marL="457200" rtl="0" algn="just">
              <a:lnSpc>
                <a:spcPct val="115000"/>
              </a:lnSpc>
              <a:spcBef>
                <a:spcPts val="1000"/>
              </a:spcBef>
              <a:spcAft>
                <a:spcPts val="1000"/>
              </a:spcAft>
              <a:buNone/>
            </a:pPr>
            <a:r>
              <a:t/>
            </a:r>
            <a:endParaRPr/>
          </a:p>
        </p:txBody>
      </p:sp>
      <p:grpSp>
        <p:nvGrpSpPr>
          <p:cNvPr id="294" name="Google Shape;294;p18"/>
          <p:cNvGrpSpPr/>
          <p:nvPr/>
        </p:nvGrpSpPr>
        <p:grpSpPr>
          <a:xfrm rot="10800000">
            <a:off x="7327000" y="3631205"/>
            <a:ext cx="199001" cy="867198"/>
            <a:chOff x="4475150" y="4052605"/>
            <a:chExt cx="199001" cy="867198"/>
          </a:xfrm>
        </p:grpSpPr>
        <p:sp>
          <p:nvSpPr>
            <p:cNvPr id="295" name="Google Shape;295;p1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8"/>
          <p:cNvGrpSpPr/>
          <p:nvPr/>
        </p:nvGrpSpPr>
        <p:grpSpPr>
          <a:xfrm rot="10800000">
            <a:off x="3728737" y="3758282"/>
            <a:ext cx="154365" cy="672686"/>
            <a:chOff x="4475150" y="4052605"/>
            <a:chExt cx="199001" cy="867198"/>
          </a:xfrm>
        </p:grpSpPr>
        <p:sp>
          <p:nvSpPr>
            <p:cNvPr id="299" name="Google Shape;299;p1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8"/>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18"/>
          <p:cNvPicPr preferRelativeResize="0"/>
          <p:nvPr/>
        </p:nvPicPr>
        <p:blipFill>
          <a:blip r:embed="rId3">
            <a:alphaModFix/>
          </a:blip>
          <a:stretch>
            <a:fillRect/>
          </a:stretch>
        </p:blipFill>
        <p:spPr>
          <a:xfrm>
            <a:off x="605550" y="1112200"/>
            <a:ext cx="4080888" cy="338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139025" y="91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Function-function</a:t>
            </a:r>
            <a:endParaRPr/>
          </a:p>
        </p:txBody>
      </p:sp>
      <p:sp>
        <p:nvSpPr>
          <p:cNvPr id="311" name="Google Shape;311;p19"/>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19"/>
          <p:cNvPicPr preferRelativeResize="0"/>
          <p:nvPr/>
        </p:nvPicPr>
        <p:blipFill>
          <a:blip r:embed="rId3">
            <a:alphaModFix/>
          </a:blip>
          <a:stretch>
            <a:fillRect/>
          </a:stretch>
        </p:blipFill>
        <p:spPr>
          <a:xfrm>
            <a:off x="240400" y="664400"/>
            <a:ext cx="2432201" cy="2972432"/>
          </a:xfrm>
          <a:prstGeom prst="rect">
            <a:avLst/>
          </a:prstGeom>
          <a:noFill/>
          <a:ln>
            <a:noFill/>
          </a:ln>
        </p:spPr>
      </p:pic>
      <p:pic>
        <p:nvPicPr>
          <p:cNvPr id="314" name="Google Shape;314;p19"/>
          <p:cNvPicPr preferRelativeResize="0"/>
          <p:nvPr/>
        </p:nvPicPr>
        <p:blipFill>
          <a:blip r:embed="rId4">
            <a:alphaModFix/>
          </a:blip>
          <a:stretch>
            <a:fillRect/>
          </a:stretch>
        </p:blipFill>
        <p:spPr>
          <a:xfrm>
            <a:off x="2878351" y="664400"/>
            <a:ext cx="4761147" cy="2352606"/>
          </a:xfrm>
          <a:prstGeom prst="rect">
            <a:avLst/>
          </a:prstGeom>
          <a:noFill/>
          <a:ln>
            <a:noFill/>
          </a:ln>
        </p:spPr>
      </p:pic>
      <p:sp>
        <p:nvSpPr>
          <p:cNvPr id="315" name="Google Shape;315;p19"/>
          <p:cNvSpPr txBox="1"/>
          <p:nvPr/>
        </p:nvSpPr>
        <p:spPr>
          <a:xfrm>
            <a:off x="2672600" y="3117250"/>
            <a:ext cx="6164100" cy="16131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remove_text_special</a:t>
            </a:r>
            <a:r>
              <a:rPr lang="en" sz="1000">
                <a:solidFill>
                  <a:schemeClr val="dk1"/>
                </a:solidFill>
                <a:latin typeface="Maven Pro"/>
                <a:ea typeface="Maven Pro"/>
                <a:cs typeface="Maven Pro"/>
                <a:sym typeface="Maven Pro"/>
              </a:rPr>
              <a:t>: Menghapus karakter khusus dari teks seperti karakter dan tanda baca</a:t>
            </a:r>
            <a:endParaRPr sz="1000">
              <a:solidFill>
                <a:schemeClr val="dk1"/>
              </a:solidFill>
              <a:latin typeface="Maven Pro"/>
              <a:ea typeface="Maven Pro"/>
              <a:cs typeface="Maven Pro"/>
              <a:sym typeface="Maven Pro"/>
            </a:endParaRPr>
          </a:p>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remove_user:</a:t>
            </a:r>
            <a:r>
              <a:rPr lang="en" sz="1000">
                <a:solidFill>
                  <a:schemeClr val="dk1"/>
                </a:solidFill>
                <a:latin typeface="Maven Pro"/>
                <a:ea typeface="Maven Pro"/>
                <a:cs typeface="Maven Pro"/>
                <a:sym typeface="Maven Pro"/>
              </a:rPr>
              <a:t> Menghapus kata 'USER' dari kolom teks dalam dataframe.</a:t>
            </a:r>
            <a:endParaRPr sz="1000">
              <a:solidFill>
                <a:schemeClr val="dk1"/>
              </a:solidFill>
              <a:latin typeface="Maven Pro"/>
              <a:ea typeface="Maven Pro"/>
              <a:cs typeface="Maven Pro"/>
              <a:sym typeface="Maven Pro"/>
            </a:endParaRPr>
          </a:p>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remove_RT:</a:t>
            </a:r>
            <a:r>
              <a:rPr lang="en" sz="1000">
                <a:solidFill>
                  <a:schemeClr val="dk1"/>
                </a:solidFill>
                <a:latin typeface="Maven Pro"/>
                <a:ea typeface="Maven Pro"/>
                <a:cs typeface="Maven Pro"/>
                <a:sym typeface="Maven Pro"/>
              </a:rPr>
              <a:t> Menghapus kata 'RT' (retweet) dari kolom teks dalam dataframe.</a:t>
            </a:r>
            <a:endParaRPr sz="1000">
              <a:solidFill>
                <a:schemeClr val="dk1"/>
              </a:solidFill>
              <a:latin typeface="Maven Pro"/>
              <a:ea typeface="Maven Pro"/>
              <a:cs typeface="Maven Pro"/>
              <a:sym typeface="Maven Pro"/>
            </a:endParaRPr>
          </a:p>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lowercase_letters:</a:t>
            </a:r>
            <a:r>
              <a:rPr lang="en" sz="1000">
                <a:solidFill>
                  <a:schemeClr val="dk1"/>
                </a:solidFill>
                <a:latin typeface="Maven Pro"/>
                <a:ea typeface="Maven Pro"/>
                <a:cs typeface="Maven Pro"/>
                <a:sym typeface="Maven Pro"/>
              </a:rPr>
              <a:t> Mengubah semua huruf dalam kolom teks menjadi huruf kecil.</a:t>
            </a:r>
            <a:endParaRPr sz="1000">
              <a:solidFill>
                <a:schemeClr val="dk1"/>
              </a:solidFill>
              <a:latin typeface="Maven Pro"/>
              <a:ea typeface="Maven Pro"/>
              <a:cs typeface="Maven Pro"/>
              <a:sym typeface="Maven Pro"/>
            </a:endParaRPr>
          </a:p>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remove_abusive_words:</a:t>
            </a:r>
            <a:r>
              <a:rPr lang="en" sz="1000">
                <a:solidFill>
                  <a:schemeClr val="dk1"/>
                </a:solidFill>
                <a:latin typeface="Maven Pro"/>
                <a:ea typeface="Maven Pro"/>
                <a:cs typeface="Maven Pro"/>
                <a:sym typeface="Maven Pro"/>
              </a:rPr>
              <a:t> Menghapus kata-kata kasar dari abusive.csv</a:t>
            </a:r>
            <a:endParaRPr sz="1000">
              <a:solidFill>
                <a:schemeClr val="dk1"/>
              </a:solidFill>
              <a:latin typeface="Maven Pro"/>
              <a:ea typeface="Maven Pro"/>
              <a:cs typeface="Maven Pro"/>
              <a:sym typeface="Maven Pro"/>
            </a:endParaRPr>
          </a:p>
          <a:p>
            <a:pPr indent="-304800" lvl="0" marL="457200" rtl="0" algn="just">
              <a:lnSpc>
                <a:spcPct val="115000"/>
              </a:lnSpc>
              <a:spcBef>
                <a:spcPts val="0"/>
              </a:spcBef>
              <a:spcAft>
                <a:spcPts val="0"/>
              </a:spcAft>
              <a:buClr>
                <a:schemeClr val="dk1"/>
              </a:buClr>
              <a:buSzPts val="1200"/>
              <a:buFont typeface="Anaheim"/>
              <a:buChar char="●"/>
            </a:pPr>
            <a:r>
              <a:rPr b="1" lang="en" sz="1000">
                <a:solidFill>
                  <a:schemeClr val="dk1"/>
                </a:solidFill>
                <a:latin typeface="Maven Pro"/>
                <a:ea typeface="Maven Pro"/>
                <a:cs typeface="Maven Pro"/>
                <a:sym typeface="Maven Pro"/>
              </a:rPr>
              <a:t>remove_stopwords:</a:t>
            </a:r>
            <a:r>
              <a:rPr lang="en" sz="1000">
                <a:solidFill>
                  <a:schemeClr val="dk1"/>
                </a:solidFill>
                <a:latin typeface="Maven Pro"/>
                <a:ea typeface="Maven Pro"/>
                <a:cs typeface="Maven Pro"/>
                <a:sym typeface="Maven Pro"/>
              </a:rPr>
              <a:t> Menghapus kata-kata umum (stopwords) dari kolom teks dalam dataframe menggunakan modul Sastrawi.</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423675" y="124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t>
            </a:r>
            <a:endParaRPr/>
          </a:p>
        </p:txBody>
      </p:sp>
      <p:sp>
        <p:nvSpPr>
          <p:cNvPr id="321" name="Google Shape;321;p20"/>
          <p:cNvSpPr txBox="1"/>
          <p:nvPr>
            <p:ph idx="1" type="body"/>
          </p:nvPr>
        </p:nvSpPr>
        <p:spPr>
          <a:xfrm>
            <a:off x="5670100" y="1112075"/>
            <a:ext cx="2825400" cy="4470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b="1" lang="en"/>
              <a:t>convert_slang_word_term:</a:t>
            </a:r>
            <a:r>
              <a:rPr lang="en"/>
              <a:t> Mengonversi kata-kata slang menjadi kata formal berdasarkan kamus slang dari new_kamusalay.csv</a:t>
            </a:r>
            <a:endParaRPr/>
          </a:p>
          <a:p>
            <a:pPr indent="-317500" lvl="0" marL="457200" rtl="0" algn="just">
              <a:lnSpc>
                <a:spcPct val="115000"/>
              </a:lnSpc>
              <a:spcBef>
                <a:spcPts val="0"/>
              </a:spcBef>
              <a:spcAft>
                <a:spcPts val="0"/>
              </a:spcAft>
              <a:buSzPts val="1400"/>
              <a:buChar char="●"/>
            </a:pPr>
            <a:r>
              <a:rPr b="1" lang="en"/>
              <a:t>stemming_process:</a:t>
            </a:r>
            <a:r>
              <a:rPr lang="en"/>
              <a:t> Melakukan stemming pada teks untuk mengubah kata-kata menjadi bentuk dasarnya menggunakan Sastrawi.</a:t>
            </a:r>
            <a:endParaRPr/>
          </a:p>
          <a:p>
            <a:pPr indent="0" lvl="0" marL="457200" rtl="0" algn="just">
              <a:lnSpc>
                <a:spcPct val="115000"/>
              </a:lnSpc>
              <a:spcBef>
                <a:spcPts val="1000"/>
              </a:spcBef>
              <a:spcAft>
                <a:spcPts val="1000"/>
              </a:spcAft>
              <a:buNone/>
            </a:pPr>
            <a:r>
              <a:t/>
            </a:r>
            <a:endParaRPr/>
          </a:p>
        </p:txBody>
      </p:sp>
      <p:grpSp>
        <p:nvGrpSpPr>
          <p:cNvPr id="322" name="Google Shape;322;p20"/>
          <p:cNvGrpSpPr/>
          <p:nvPr/>
        </p:nvGrpSpPr>
        <p:grpSpPr>
          <a:xfrm rot="10800000">
            <a:off x="7327000" y="3631205"/>
            <a:ext cx="199001" cy="867198"/>
            <a:chOff x="4475150" y="4052605"/>
            <a:chExt cx="199001" cy="867198"/>
          </a:xfrm>
        </p:grpSpPr>
        <p:sp>
          <p:nvSpPr>
            <p:cNvPr id="323" name="Google Shape;323;p20"/>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0"/>
          <p:cNvGrpSpPr/>
          <p:nvPr/>
        </p:nvGrpSpPr>
        <p:grpSpPr>
          <a:xfrm rot="10800000">
            <a:off x="3728737" y="3758282"/>
            <a:ext cx="154365" cy="672686"/>
            <a:chOff x="4475150" y="4052605"/>
            <a:chExt cx="199001" cy="867198"/>
          </a:xfrm>
        </p:grpSpPr>
        <p:sp>
          <p:nvSpPr>
            <p:cNvPr id="327" name="Google Shape;327;p20"/>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0"/>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20"/>
          <p:cNvPicPr preferRelativeResize="0"/>
          <p:nvPr/>
        </p:nvPicPr>
        <p:blipFill>
          <a:blip r:embed="rId3">
            <a:alphaModFix/>
          </a:blip>
          <a:stretch>
            <a:fillRect/>
          </a:stretch>
        </p:blipFill>
        <p:spPr>
          <a:xfrm>
            <a:off x="654325" y="696900"/>
            <a:ext cx="5015774" cy="396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