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
      <p:font typeface="Proxima Nova"/>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ProximaNova-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61049d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861049d3a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b979f21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Of course, this is quite different from human languages – what are called natural languages – containing large, diverse vocabularies, words with several different meanings, speakers with different accents, and all sorts of interesting word play.</a:t>
            </a:r>
            <a:endParaRPr/>
          </a:p>
          <a:p>
            <a:pPr indent="0" lvl="0" marL="0" rtl="0" algn="l">
              <a:spcBef>
                <a:spcPts val="0"/>
              </a:spcBef>
              <a:spcAft>
                <a:spcPts val="0"/>
              </a:spcAft>
              <a:buClr>
                <a:schemeClr val="dk1"/>
              </a:buClr>
              <a:buSzPts val="1100"/>
              <a:buFont typeface="Arial"/>
              <a:buNone/>
            </a:pPr>
            <a:r>
              <a:rPr lang="en"/>
              <a:t>People also make linguistic faux pas when writing and speaking, like slurring words together, leaving out key details so things are ambiguous, and mispronouncing things. But, for the most part, humans can roll right through these challenges.</a:t>
            </a:r>
            <a:endParaRPr/>
          </a:p>
        </p:txBody>
      </p:sp>
      <p:sp>
        <p:nvSpPr>
          <p:cNvPr id="244" name="Google Shape;244;g8b979f214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bf349db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Based on information given above, lot of information in the world is unstructured — raw text in English (or bahasa) or another human language. How can we get a computer to understand unstructured text and extract data from it? **Can Computers Understand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led to the creation of Natural Language Processing, or NLP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49" name="Google Shape;249;g8bf349db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b979f2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Language: English language, Bahasa Indonesia, Python Language</a:t>
            </a:r>
            <a:endParaRPr/>
          </a:p>
          <a:p>
            <a:pPr indent="0" lvl="0" marL="0" rtl="0" algn="l">
              <a:spcBef>
                <a:spcPts val="0"/>
              </a:spcBef>
              <a:spcAft>
                <a:spcPts val="0"/>
              </a:spcAft>
              <a:buNone/>
            </a:pPr>
            <a:r>
              <a:rPr lang="en"/>
              <a:t>Processing: How computer carries out instructions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NLP: enabling computers to understand and process human languages.</a:t>
            </a:r>
            <a:endParaRPr/>
          </a:p>
          <a:p>
            <a:pPr indent="0" lvl="0" marL="0" rtl="0" algn="l">
              <a:spcBef>
                <a:spcPts val="0"/>
              </a:spcBef>
              <a:spcAft>
                <a:spcPts val="0"/>
              </a:spcAft>
              <a:buNone/>
            </a:pPr>
            <a:r>
              <a:rPr lang="en"/>
              <a:t>How to deal with text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With NLP, it is possible to perform certain tasks like Automated Speech and Automated Text Writing in less time. Due to the evolving of large data (text), why not to use the computers which have high computing power, capable of working all day and ability to run several algorithms to perform tasks in no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NLP can be divided into 3 categories (Rule-based systems, Classical Machine Learning models and Deep Learning models).</a:t>
            </a:r>
            <a:endParaRPr/>
          </a:p>
          <a:p>
            <a:pPr indent="0" lvl="0" marL="0" rtl="0" algn="l">
              <a:spcBef>
                <a:spcPts val="0"/>
              </a:spcBef>
              <a:spcAft>
                <a:spcPts val="0"/>
              </a:spcAft>
              <a:buClr>
                <a:schemeClr val="dk1"/>
              </a:buClr>
              <a:buSzPts val="1100"/>
              <a:buFont typeface="Arial"/>
              <a:buNone/>
            </a:pPr>
            <a:r>
              <a:rPr lang="en"/>
              <a:t>1. Rule-based systems rely heavily on crafting domain-specific rules (e.g: regular expressions), can be used to solve simple problems such as extracting structured data (e.g: emails) from unstructured data (e.g: web-pages), but due to the complexity of human natural languages, rule-based systems fail to build models that can really reason about language.</a:t>
            </a:r>
            <a:endParaRPr/>
          </a:p>
          <a:p>
            <a:pPr indent="0" lvl="0" marL="0" rtl="0" algn="l">
              <a:spcBef>
                <a:spcPts val="0"/>
              </a:spcBef>
              <a:spcAft>
                <a:spcPts val="0"/>
              </a:spcAft>
              <a:buClr>
                <a:schemeClr val="dk1"/>
              </a:buClr>
              <a:buSzPts val="1100"/>
              <a:buFont typeface="Arial"/>
              <a:buNone/>
            </a:pPr>
            <a:r>
              <a:rPr lang="en"/>
              <a:t>2. Classical Machine Learning approaches can be used to solve harder problems which rule-based systems can’t solve very well (e.g: Spam Detection), it rely on a more general approach to understanding language, using hand-crafted features (e.g: sentence length, part of speech tags, occurrence of specific words) then providing those features to a statistical machine learning model (e.g: Naive Bayes), which learns different patterns in the training set and then be able to reason about unseen data (inference).</a:t>
            </a:r>
            <a:endParaRPr/>
          </a:p>
          <a:p>
            <a:pPr indent="0" lvl="0" marL="0" rtl="0" algn="l">
              <a:spcBef>
                <a:spcPts val="0"/>
              </a:spcBef>
              <a:spcAft>
                <a:spcPts val="0"/>
              </a:spcAft>
              <a:buClr>
                <a:schemeClr val="dk1"/>
              </a:buClr>
              <a:buSzPts val="1100"/>
              <a:buFont typeface="Arial"/>
              <a:buNone/>
            </a:pPr>
            <a:r>
              <a:rPr lang="en"/>
              <a:t>3. Deep Learning models are the hottest part of NLP research and applications now, they generalize even better than the classical machine learning approaches as they don’t need hand-crafted features because they work as feature extractors in an automatic way, which helped a lot in building end-to-end models (little human-interaction). Aside from the feature engineering part, deep learning algorithms learning capabilities are more powerful than the shallow/classical ML ones, which paved its way to achieving the highest scores on different hard NLP tasks (e.g: Machine Translation).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4" name="Google Shape;254;g8b979f214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b979f21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There’s an essentially infinite number of ways to arrange words in a sentence.</a:t>
            </a:r>
            <a:endParaRPr/>
          </a:p>
          <a:p>
            <a:pPr indent="0" lvl="0" marL="0" rtl="0" algn="l">
              <a:spcBef>
                <a:spcPts val="0"/>
              </a:spcBef>
              <a:spcAft>
                <a:spcPts val="0"/>
              </a:spcAft>
              <a:buClr>
                <a:schemeClr val="dk1"/>
              </a:buClr>
              <a:buSzPts val="1100"/>
              <a:buFont typeface="Arial"/>
              <a:buNone/>
            </a:pPr>
            <a:r>
              <a:rPr lang="en"/>
              <a:t>We can’t give computers a dictionary of all possible sentences to help them understand what humans are blabbing on about.</a:t>
            </a:r>
            <a:endParaRPr/>
          </a:p>
          <a:p>
            <a:pPr indent="0" lvl="0" marL="0" rtl="0" algn="l">
              <a:spcBef>
                <a:spcPts val="0"/>
              </a:spcBef>
              <a:spcAft>
                <a:spcPts val="0"/>
              </a:spcAft>
              <a:buClr>
                <a:schemeClr val="dk1"/>
              </a:buClr>
              <a:buSzPts val="1100"/>
              <a:buFont typeface="Arial"/>
              <a:buNone/>
            </a:pPr>
            <a:r>
              <a:rPr lang="en"/>
              <a:t>So an early and fundamental NLP problem was deconstructing sentences into bite-sized  which could be more easily processed.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school, you learned about nine fundamental types of English words: nouns, pronouns, articles, verbs, adjectives, adverbs, prepositions, conjunctions, and interjections.</a:t>
            </a:r>
            <a:endParaRPr/>
          </a:p>
          <a:p>
            <a:pPr indent="0" lvl="0" marL="0" rtl="0" algn="l">
              <a:spcBef>
                <a:spcPts val="0"/>
              </a:spcBef>
              <a:spcAft>
                <a:spcPts val="0"/>
              </a:spcAft>
              <a:buNone/>
            </a:pPr>
            <a:r>
              <a:rPr lang="en"/>
              <a:t>These are called parts of speech. There are all sorts of subcategories too, like singular vs. plural nouns and superlative vs. comparative adverbs, but we’re not going to get into that.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Knowing a word’s type is definitely useful, but unfortunately, there are a lot words that have multiple meanings</a:t>
            </a:r>
            <a:endParaRPr/>
          </a:p>
          <a:p>
            <a:pPr indent="0" lvl="0" marL="0" rtl="0" algn="l">
              <a:spcBef>
                <a:spcPts val="0"/>
              </a:spcBef>
              <a:spcAft>
                <a:spcPts val="0"/>
              </a:spcAft>
              <a:buClr>
                <a:schemeClr val="dk1"/>
              </a:buClr>
              <a:buSzPts val="1100"/>
              <a:buFont typeface="Arial"/>
              <a:buNone/>
            </a:pPr>
            <a:r>
              <a:rPr lang="en"/>
              <a:t>A digital dictionary alone isn’t enough to resolve this ambiguity, so computers also need to know some grammar.</a:t>
            </a:r>
            <a:endParaRPr/>
          </a:p>
          <a:p>
            <a:pPr indent="0" lvl="0" marL="0" rtl="0" algn="l">
              <a:spcBef>
                <a:spcPts val="0"/>
              </a:spcBef>
              <a:spcAft>
                <a:spcPts val="0"/>
              </a:spcAft>
              <a:buClr>
                <a:schemeClr val="dk1"/>
              </a:buClr>
              <a:buSzPts val="1100"/>
              <a:buFont typeface="Arial"/>
              <a:buNone/>
            </a:pPr>
            <a:r>
              <a:rPr lang="en"/>
              <a:t>For this, phrase structure rules were developed.</a:t>
            </a:r>
            <a:endParaRPr/>
          </a:p>
          <a:p>
            <a:pPr indent="0" lvl="0" marL="0" rtl="0" algn="l">
              <a:spcBef>
                <a:spcPts val="0"/>
              </a:spcBef>
              <a:spcAft>
                <a:spcPts val="0"/>
              </a:spcAft>
              <a:buClr>
                <a:schemeClr val="dk1"/>
              </a:buClr>
              <a:buSzPts val="1100"/>
              <a:buFont typeface="Arial"/>
              <a:buNone/>
            </a:pPr>
            <a:r>
              <a:rPr lang="en"/>
              <a:t>For example, in English there’s a rule that says a sentence can be comprised of a noun phrase followed by a verb phrase.</a:t>
            </a:r>
            <a:endParaRPr/>
          </a:p>
          <a:p>
            <a:pPr indent="0" lvl="0" marL="0" rtl="0" algn="l">
              <a:spcBef>
                <a:spcPts val="0"/>
              </a:spcBef>
              <a:spcAft>
                <a:spcPts val="0"/>
              </a:spcAft>
              <a:buClr>
                <a:schemeClr val="dk1"/>
              </a:buClr>
              <a:buSzPts val="1100"/>
              <a:buFont typeface="Arial"/>
              <a:buNone/>
            </a:pPr>
            <a:r>
              <a:rPr lang="en"/>
              <a:t>Noun phrases can be an article, like “the”, followed by a noun or they can be an adjective followed by a noun.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And you can make rules like this for an entire language.</a:t>
            </a:r>
            <a:endParaRPr/>
          </a:p>
          <a:p>
            <a:pPr indent="0" lvl="0" marL="0" rtl="0" algn="l">
              <a:spcBef>
                <a:spcPts val="0"/>
              </a:spcBef>
              <a:spcAft>
                <a:spcPts val="0"/>
              </a:spcAft>
              <a:buClr>
                <a:schemeClr val="dk1"/>
              </a:buClr>
              <a:buSzPts val="1100"/>
              <a:buFont typeface="Arial"/>
              <a:buNone/>
            </a:pPr>
            <a:r>
              <a:rPr lang="en"/>
              <a:t>Then, using these rules, it’s fairly easy to construct what’s called a parse tree, which not only tags every word with a likely part of speech, but also reveals how the sentence is constructed.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These smaller chunks of data allow computers to more easily access, process and  to information.</a:t>
            </a:r>
            <a:endParaRPr/>
          </a:p>
        </p:txBody>
      </p:sp>
      <p:sp>
        <p:nvSpPr>
          <p:cNvPr id="260" name="Google Shape;260;g8b979f214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b979f214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Equivalent processes are happening every time you do a voice search, like: “dimana bootcamp campus terdekat?”.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computer can recognize that this is a “where” question, knows you want the noun “pizza”, and the dimension you care about is “nearest”.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treating language almost like lego, computers can be quite adept at natural language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Tapi ada tantangan.</a:t>
            </a:r>
            <a:endParaRPr>
              <a:solidFill>
                <a:schemeClr val="dk1"/>
              </a:solidFill>
            </a:endParaRPr>
          </a:p>
        </p:txBody>
      </p:sp>
      <p:sp>
        <p:nvSpPr>
          <p:cNvPr id="266" name="Google Shape;266;g8b979f214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bf349dbe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 regulators questioning a business owner about burning coal illegally? Or are the regulators literally cooking the business owner? As you can see, parsing English with a computer is going to be complicated.</a:t>
            </a:r>
            <a:endParaRPr/>
          </a:p>
          <a:p>
            <a:pPr indent="0" lvl="0" marL="0" rtl="0" algn="l">
              <a:spcBef>
                <a:spcPts val="0"/>
              </a:spcBef>
              <a:spcAft>
                <a:spcPts val="0"/>
              </a:spcAft>
              <a:buNone/>
            </a:pPr>
            <a:r>
              <a:t/>
            </a:r>
            <a:endParaRPr/>
          </a:p>
        </p:txBody>
      </p:sp>
      <p:sp>
        <p:nvSpPr>
          <p:cNvPr id="272" name="Google Shape;272;g8bf349dbe5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b979f214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Ambiguity: it is the challenge when a Single word has different meanings or a sentence that has different meanings in the context and even a sentence refers to sarcasm.</a:t>
            </a:r>
            <a:endParaRPr/>
          </a:p>
          <a:p>
            <a:pPr indent="0" lvl="0" marL="0" rtl="0" algn="l">
              <a:spcBef>
                <a:spcPts val="0"/>
              </a:spcBef>
              <a:spcAft>
                <a:spcPts val="0"/>
              </a:spcAft>
              <a:buNone/>
            </a:pPr>
            <a:r>
              <a:rPr lang="en"/>
              <a:t>It comprises Ambiguity which is divided into two types: Lexical and Syntactic ambiguity</a:t>
            </a:r>
            <a:endParaRPr/>
          </a:p>
          <a:p>
            <a:pPr indent="0" lvl="0" marL="0" rtl="0" algn="l">
              <a:spcBef>
                <a:spcPts val="0"/>
              </a:spcBef>
              <a:spcAft>
                <a:spcPts val="0"/>
              </a:spcAft>
              <a:buClr>
                <a:schemeClr val="dk1"/>
              </a:buClr>
              <a:buSzPts val="1100"/>
              <a:buFont typeface="Arial"/>
              <a:buNone/>
            </a:pPr>
            <a:r>
              <a:rPr lang="en"/>
              <a:t>Lexical Ambiguity is the presence of two or more possible meanings within a single word.</a:t>
            </a:r>
            <a:endParaRPr/>
          </a:p>
          <a:p>
            <a:pPr indent="0" lvl="0" marL="0" rtl="0" algn="l">
              <a:spcBef>
                <a:spcPts val="0"/>
              </a:spcBef>
              <a:spcAft>
                <a:spcPts val="0"/>
              </a:spcAft>
              <a:buClr>
                <a:schemeClr val="dk1"/>
              </a:buClr>
              <a:buSzPts val="1100"/>
              <a:buFont typeface="Arial"/>
              <a:buNone/>
            </a:pPr>
            <a:r>
              <a:rPr lang="en"/>
              <a:t>Syntactic Ambiguity is the presence of two or more possible meanings within a single sentence or sequence of words.</a:t>
            </a:r>
            <a:endParaRPr/>
          </a:p>
          <a:p>
            <a:pPr indent="0" lvl="0" marL="0" rtl="0" algn="l">
              <a:spcBef>
                <a:spcPts val="0"/>
              </a:spcBef>
              <a:spcAft>
                <a:spcPts val="0"/>
              </a:spcAft>
              <a:buNone/>
            </a:pPr>
            <a:r>
              <a:rPr lang="en"/>
              <a:t>Syntax: Think of how a sentence is valid, it based on two things called syntax and semantics where syntax refers to the grammatical rules, on the other hand, semantics is the meaning of the vocabulary symbols within that structure. People change the ordering of sentences it is valid in some cases but not all.</a:t>
            </a:r>
            <a:endParaRPr/>
          </a:p>
          <a:p>
            <a:pPr indent="0" lvl="0" marL="0" rtl="0" algn="l">
              <a:spcBef>
                <a:spcPts val="0"/>
              </a:spcBef>
              <a:spcAft>
                <a:spcPts val="0"/>
              </a:spcAft>
              <a:buNone/>
            </a:pPr>
            <a:r>
              <a:rPr lang="en"/>
              <a:t>Co-reference: Referring to the same person, thing, country..etc that were mentioned earlier in a sentence or phrase with pronouns.</a:t>
            </a:r>
            <a:endParaRPr/>
          </a:p>
          <a:p>
            <a:pPr indent="0" lvl="0" marL="0" rtl="0" algn="l">
              <a:spcBef>
                <a:spcPts val="0"/>
              </a:spcBef>
              <a:spcAft>
                <a:spcPts val="0"/>
              </a:spcAft>
              <a:buNone/>
            </a:pPr>
            <a:r>
              <a:t/>
            </a:r>
            <a:endParaRPr/>
          </a:p>
        </p:txBody>
      </p:sp>
      <p:sp>
        <p:nvSpPr>
          <p:cNvPr id="277" name="Google Shape;277;g8b979f2143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b979f21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Processing</a:t>
            </a:r>
            <a:endParaRPr/>
          </a:p>
        </p:txBody>
      </p:sp>
      <p:sp>
        <p:nvSpPr>
          <p:cNvPr id="283" name="Google Shape;283;g8b979f214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bf349db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8bf349dbe5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bfe8558e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bfe8558e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0a59aff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80a59affe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bfe8558e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bfe8558e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bfe8558e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bfe8558e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bfe8558e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bfe8558e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bf349dbe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8bf349dbe5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bfe8558e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bfe8558e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bf349dbe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8bf349dbe5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bfe8558e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bfe8558e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bf349dbe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Menendang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Nendang</a:t>
            </a:r>
            <a:endParaRPr/>
          </a:p>
          <a:p>
            <a:pPr indent="0" lvl="0" marL="0" rtl="0" algn="l">
              <a:spcBef>
                <a:spcPts val="0"/>
              </a:spcBef>
              <a:spcAft>
                <a:spcPts val="0"/>
              </a:spcAft>
              <a:buNone/>
            </a:pPr>
            <a:r>
              <a:rPr lang="en"/>
              <a:t>Tendang</a:t>
            </a:r>
            <a:endParaRPr/>
          </a:p>
          <a:p>
            <a:pPr indent="0" lvl="0" marL="0" rtl="0" algn="l">
              <a:spcBef>
                <a:spcPts val="0"/>
              </a:spcBef>
              <a:spcAft>
                <a:spcPts val="0"/>
              </a:spcAft>
              <a:buNone/>
            </a:pPr>
            <a:r>
              <a:t/>
            </a:r>
            <a:endParaRPr/>
          </a:p>
        </p:txBody>
      </p:sp>
      <p:sp>
        <p:nvSpPr>
          <p:cNvPr id="337" name="Google Shape;337;g8bf349dbe5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bfe8558e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bfe8558e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bfe8558e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bfe8558e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892d80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guys, good afternoon. Thanks for joining me in this workshop.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as announced, i will be presenting this webinar mostly in bahasa indonesia.</a:t>
            </a:r>
            <a:endParaRPr/>
          </a:p>
          <a:p>
            <a:pPr indent="0" lvl="0" marL="0" rtl="0" algn="l">
              <a:spcBef>
                <a:spcPts val="0"/>
              </a:spcBef>
              <a:spcAft>
                <a:spcPts val="0"/>
              </a:spcAft>
              <a:buNone/>
            </a:pPr>
            <a:r>
              <a:t/>
            </a:r>
            <a:endParaRPr/>
          </a:p>
        </p:txBody>
      </p:sp>
      <p:sp>
        <p:nvSpPr>
          <p:cNvPr id="195" name="Google Shape;195;g59892d80d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8bfe8558e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bfe8558e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bf349dbe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8bf349dbe5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bfe8558e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bfe8558e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bf349dbe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8bf349dbe5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bfe8558e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bfe8558e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bfe8558e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bfe8558e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 noun phrase</a:t>
            </a:r>
            <a:endParaRPr/>
          </a:p>
          <a:p>
            <a:pPr indent="0" lvl="0" marL="0" rtl="0" algn="l">
              <a:spcBef>
                <a:spcPts val="0"/>
              </a:spcBef>
              <a:spcAft>
                <a:spcPts val="0"/>
              </a:spcAft>
              <a:buNone/>
            </a:pPr>
            <a:r>
              <a:rPr lang="en"/>
              <a:t>Frasa nomina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Nomina verba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Kata frasa klausa kalimat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8bf349dbe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8bf349dbe5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bfe8558e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bfe8558e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8bf349dbe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8bf349dbe5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8bf349dbe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8bf349dbe5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8c06bb3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Panelist Introduction</a:t>
            </a:r>
            <a:endParaRPr/>
          </a:p>
        </p:txBody>
      </p:sp>
      <p:sp>
        <p:nvSpPr>
          <p:cNvPr id="201" name="Google Shape;201;g88c06bb37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bf349dbe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Tidak ada aturan pasti yang membahas setiap tahapan pada text preprocessing. Tentu saja untuk memastikan hasil yang lebih baik dan konsisten semua tahapan harus dilakukan. Untuk memberi gambaran tentang apa yang minimal seharusnya dilakukan, saya telah menguraikan tahapan menjadi harus dilakukan, sebaiknya dilakukan, dan tergantung tugas. Perlu diingat, less is more, anda ingin menjaga pendekatan dengan seindah mungkin. Semakin banyak fitur atau tahapan yang anda tambahkan, semakin banyak pula lapisan yang anda harus kupas.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Harus dilakukan meliputi case folding (dapat tergantung tugas dalam beberapa kasus)</a:t>
            </a:r>
            <a:endParaRPr/>
          </a:p>
          <a:p>
            <a:pPr indent="0" lvl="0" marL="0" rtl="0" algn="l">
              <a:spcBef>
                <a:spcPts val="0"/>
              </a:spcBef>
              <a:spcAft>
                <a:spcPts val="0"/>
              </a:spcAft>
              <a:buClr>
                <a:schemeClr val="dk1"/>
              </a:buClr>
              <a:buSzPts val="1100"/>
              <a:buFont typeface="Arial"/>
              <a:buNone/>
            </a:pPr>
            <a:r>
              <a:rPr lang="en"/>
              <a:t>Sebaiknya dilakukan meliputi normalisasi sederhana — misalnya menstandarkan kata yang hampir sama</a:t>
            </a:r>
            <a:endParaRPr/>
          </a:p>
          <a:p>
            <a:pPr indent="0" lvl="0" marL="0" rtl="0" algn="l">
              <a:spcBef>
                <a:spcPts val="0"/>
              </a:spcBef>
              <a:spcAft>
                <a:spcPts val="0"/>
              </a:spcAft>
              <a:buNone/>
            </a:pPr>
            <a:r>
              <a:rPr lang="en"/>
              <a:t>Tergantung tugas meliputi normalisasi tingkat lanjut — misalnya mengatasi kata yang tidak biasa, stopword removal dan stemming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Jadi, untuk mengatasi tugas apapun minimal anda harus melakukan case folding. Selanjutnya dapat ditambahkan beberapa normalisasi dasar untuk mendapatkan hasil yang lebih konsisten dan secara bertahap menambahkan tahapan yang lainnya sesuai yang anda inginkan.</a:t>
            </a:r>
            <a:endParaRPr/>
          </a:p>
          <a:p>
            <a:pPr indent="0" lvl="0" marL="0" rtl="0" algn="l">
              <a:spcBef>
                <a:spcPts val="0"/>
              </a:spcBef>
              <a:spcAft>
                <a:spcPts val="0"/>
              </a:spcAft>
              <a:buNone/>
            </a:pPr>
            <a:r>
              <a:t/>
            </a:r>
            <a:endParaRPr/>
          </a:p>
        </p:txBody>
      </p:sp>
      <p:sp>
        <p:nvSpPr>
          <p:cNvPr id="408" name="Google Shape;408;g8bf349dbe5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bf349dbe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Punya toko online: jualan desert box dan jualan rice box. Desert box enak, rice box terlalu dikit. How people are feeling about your product. Let's say you have 10000 reviews. You couldn't go to 10000 reviews. Use NLP to figure out positive or negative emotion. People are happy with your desert but not with rice box.</a:t>
            </a:r>
            <a:endParaRPr/>
          </a:p>
        </p:txBody>
      </p:sp>
      <p:sp>
        <p:nvSpPr>
          <p:cNvPr id="414" name="Google Shape;414;g8bf349dbe5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8b979f21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Understanding people’s emotions is essential for businesses since customers are able to express their thoughts and feelings more openly than ever before. By automatically analyzing customer feedback, from survey responses to social media conversations, brands are able to listen attentively to their customers, and tailor products and services to meet their needs.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For example, using sentiment analysis to automatically analyze 4,000+ reviews about your product could help you discover if customers are happy about your pricing plans and customer service.</a:t>
            </a:r>
            <a:endParaRPr/>
          </a:p>
        </p:txBody>
      </p:sp>
      <p:sp>
        <p:nvSpPr>
          <p:cNvPr id="420" name="Google Shape;420;g8b979f214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8c06bb3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are some of the most popular types of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Fine-grained Sentiment Analysis</a:t>
            </a:r>
            <a:endParaRPr/>
          </a:p>
          <a:p>
            <a:pPr indent="0" lvl="0" marL="0" rtl="0" algn="l">
              <a:spcBef>
                <a:spcPts val="0"/>
              </a:spcBef>
              <a:spcAft>
                <a:spcPts val="0"/>
              </a:spcAft>
              <a:buClr>
                <a:schemeClr val="dk1"/>
              </a:buClr>
              <a:buSzPts val="1100"/>
              <a:buFont typeface="Arial"/>
              <a:buNone/>
            </a:pPr>
            <a:r>
              <a:rPr lang="en"/>
              <a:t>If polarity precision is important to your business, you might consider expanding your polarity categories to include: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Very positive</a:t>
            </a:r>
            <a:endParaRPr/>
          </a:p>
          <a:p>
            <a:pPr indent="0" lvl="0" marL="0" rtl="0" algn="l">
              <a:spcBef>
                <a:spcPts val="0"/>
              </a:spcBef>
              <a:spcAft>
                <a:spcPts val="0"/>
              </a:spcAft>
              <a:buClr>
                <a:schemeClr val="dk1"/>
              </a:buClr>
              <a:buSzPts val="1100"/>
              <a:buFont typeface="Arial"/>
              <a:buNone/>
            </a:pPr>
            <a:r>
              <a:rPr lang="en"/>
              <a:t>Positive</a:t>
            </a:r>
            <a:endParaRPr/>
          </a:p>
          <a:p>
            <a:pPr indent="0" lvl="0" marL="0" rtl="0" algn="l">
              <a:spcBef>
                <a:spcPts val="0"/>
              </a:spcBef>
              <a:spcAft>
                <a:spcPts val="0"/>
              </a:spcAft>
              <a:buClr>
                <a:schemeClr val="dk1"/>
              </a:buClr>
              <a:buSzPts val="1100"/>
              <a:buFont typeface="Arial"/>
              <a:buNone/>
            </a:pPr>
            <a:r>
              <a:rPr lang="en"/>
              <a:t>Neutral</a:t>
            </a:r>
            <a:endParaRPr/>
          </a:p>
          <a:p>
            <a:pPr indent="0" lvl="0" marL="0" rtl="0" algn="l">
              <a:spcBef>
                <a:spcPts val="0"/>
              </a:spcBef>
              <a:spcAft>
                <a:spcPts val="0"/>
              </a:spcAft>
              <a:buClr>
                <a:schemeClr val="dk1"/>
              </a:buClr>
              <a:buSzPts val="1100"/>
              <a:buFont typeface="Arial"/>
              <a:buNone/>
            </a:pPr>
            <a:r>
              <a:rPr lang="en"/>
              <a:t>Negative</a:t>
            </a:r>
            <a:endParaRPr/>
          </a:p>
          <a:p>
            <a:pPr indent="0" lvl="0" marL="0" rtl="0" algn="l">
              <a:spcBef>
                <a:spcPts val="0"/>
              </a:spcBef>
              <a:spcAft>
                <a:spcPts val="0"/>
              </a:spcAft>
              <a:buClr>
                <a:schemeClr val="dk1"/>
              </a:buClr>
              <a:buSzPts val="1100"/>
              <a:buFont typeface="Arial"/>
              <a:buNone/>
            </a:pPr>
            <a:r>
              <a:rPr lang="en"/>
              <a:t>Very negative</a:t>
            </a:r>
            <a:endParaRPr/>
          </a:p>
          <a:p>
            <a:pPr indent="0" lvl="0" marL="0" rtl="0" algn="l">
              <a:spcBef>
                <a:spcPts val="0"/>
              </a:spcBef>
              <a:spcAft>
                <a:spcPts val="0"/>
              </a:spcAft>
              <a:buClr>
                <a:schemeClr val="dk1"/>
              </a:buClr>
              <a:buSzPts val="1100"/>
              <a:buFont typeface="Arial"/>
              <a:buNone/>
            </a:pPr>
            <a:r>
              <a:rPr lang="en"/>
              <a:t>This is usually referred to as fine-grained sentiment analysis, and could be used to interpret 5-star ratings in a review, for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Very Positive = 5 stars</a:t>
            </a:r>
            <a:endParaRPr/>
          </a:p>
          <a:p>
            <a:pPr indent="0" lvl="0" marL="0" rtl="0" algn="l">
              <a:spcBef>
                <a:spcPts val="0"/>
              </a:spcBef>
              <a:spcAft>
                <a:spcPts val="0"/>
              </a:spcAft>
              <a:buClr>
                <a:schemeClr val="dk1"/>
              </a:buClr>
              <a:buSzPts val="1100"/>
              <a:buFont typeface="Arial"/>
              <a:buNone/>
            </a:pPr>
            <a:r>
              <a:rPr lang="en"/>
              <a:t>Very Negative = 1 star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Emotion detection</a:t>
            </a:r>
            <a:endParaRPr/>
          </a:p>
          <a:p>
            <a:pPr indent="0" lvl="0" marL="0" rtl="0" algn="l">
              <a:spcBef>
                <a:spcPts val="0"/>
              </a:spcBef>
              <a:spcAft>
                <a:spcPts val="0"/>
              </a:spcAft>
              <a:buClr>
                <a:schemeClr val="dk1"/>
              </a:buClr>
              <a:buSzPts val="1100"/>
              <a:buFont typeface="Arial"/>
              <a:buNone/>
            </a:pPr>
            <a:r>
              <a:rPr lang="en"/>
              <a:t>This type of sentiment analysis aims at detecting emotions, like happiness, frustration, anger, sadness, and so on. Many emotion detection systems use lexicons (i.e. lists of words and the emotions they convey) or complex machine learning algorithms.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One of the downsides of using lexicons is that people express emotions in different ways. Some words that typically express anger, like bad or kill (e.g. your product is so bad or your customer support is killing me) might also express happiness (e.g. this is bad ass or you are killing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Aspect-based Sentiment Analysis</a:t>
            </a:r>
            <a:endParaRPr/>
          </a:p>
          <a:p>
            <a:pPr indent="0" lvl="0" marL="0" rtl="0" algn="l">
              <a:spcBef>
                <a:spcPts val="0"/>
              </a:spcBef>
              <a:spcAft>
                <a:spcPts val="0"/>
              </a:spcAft>
              <a:buClr>
                <a:schemeClr val="dk1"/>
              </a:buClr>
              <a:buSzPts val="1100"/>
              <a:buFont typeface="Arial"/>
              <a:buNone/>
            </a:pPr>
            <a:r>
              <a:rPr lang="en"/>
              <a:t>Usually, when analyzing sentiments of texts, let’s say product reviews, you’ll want to know which particular aspects or features people are mentioning in a positive, neutral, or negative way. That's where aspect-based sentiment analysis can help, for example in this text: "The battery life of this camera is too short", an aspect-based classifier would be able to determine that the sentence expresses a negative opinion about the feature battery life.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Multilingual sentiment analysis</a:t>
            </a:r>
            <a:endParaRPr/>
          </a:p>
          <a:p>
            <a:pPr indent="0" lvl="0" marL="0" rtl="0" algn="l">
              <a:spcBef>
                <a:spcPts val="0"/>
              </a:spcBef>
              <a:spcAft>
                <a:spcPts val="0"/>
              </a:spcAft>
              <a:buNone/>
            </a:pPr>
            <a:r>
              <a:rPr lang="en"/>
              <a:t>Multilingual sentiment analysis can be difficult. It involves a lot of preprocessing and resources. Most of these resources are available online (e.g. sentiment lexicons), while others need to be created (e.g. translated corpora or noise detection algorithms), but you’ll need to know how to code to use them.</a:t>
            </a:r>
            <a:endParaRPr/>
          </a:p>
        </p:txBody>
      </p:sp>
      <p:sp>
        <p:nvSpPr>
          <p:cNvPr id="426" name="Google Shape;426;g88c06bb37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88c06bb37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Sorting Data at Scale Can you imagine manually sorting through thousands of tweets, customer support conversations, or surveys? There’s just too much data to process manually. Sentiment analysis helps businesses process huge amounts of data in an efficient and cost-effective 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Real-Time Analysis Sentiment analysis can identify critical issues in real-time, for example is a PR crisis on social media escalating? Is an angry customer about to churn? Sentiment analysis models can help you immediately identify these kinds of situations and gauge brand sentiment, so you can take action right away.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Consistent criteria It’s estimated that people only agree around 60-65% of the time when determining the sentiment of a particular text. Tagging text by sentiment is highly subjective, influenced by personal experiences, thoughts, and beliefs. By using a centralized sentiment analysis system, companies can apply the same criteria to all of their data, helping them improve accuracy and gain better insights.</a:t>
            </a:r>
            <a:endParaRPr/>
          </a:p>
          <a:p>
            <a:pPr indent="0" lvl="0" marL="0" rtl="0" algn="l">
              <a:spcBef>
                <a:spcPts val="0"/>
              </a:spcBef>
              <a:spcAft>
                <a:spcPts val="0"/>
              </a:spcAft>
              <a:buNone/>
            </a:pPr>
            <a:r>
              <a:t/>
            </a:r>
            <a:endParaRPr/>
          </a:p>
        </p:txBody>
      </p:sp>
      <p:sp>
        <p:nvSpPr>
          <p:cNvPr id="432" name="Google Shape;432;g88c06bb37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bf349dbe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Brand reputation management</a:t>
            </a:r>
            <a:endParaRPr/>
          </a:p>
          <a:p>
            <a:pPr indent="0" lvl="0" marL="0" rtl="0" algn="l">
              <a:spcBef>
                <a:spcPts val="0"/>
              </a:spcBef>
              <a:spcAft>
                <a:spcPts val="0"/>
              </a:spcAft>
              <a:buClr>
                <a:schemeClr val="dk1"/>
              </a:buClr>
              <a:buSzPts val="1100"/>
              <a:buFont typeface="Arial"/>
              <a:buNone/>
            </a:pPr>
            <a:r>
              <a:rPr lang="en"/>
              <a:t>The Internet is where consumers talk about brands, products, services, share their experiences and recommendations. Social media, review sites, blogs and discussion forums are boiling with opinions which, if collected and analyzed, are a rich source of business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When it comes to brand reputation management, sentiment analysis can be used for brand reputation management to analyze web and social media opinions about a product, a service, a marketing campaign or a brand.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Online sentiment analysis helps to gauge brand reputation and its perception by consumers.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Customer feedback</a:t>
            </a:r>
            <a:endParaRPr/>
          </a:p>
          <a:p>
            <a:pPr indent="0" lvl="0" marL="0" rtl="0" algn="l">
              <a:spcBef>
                <a:spcPts val="0"/>
              </a:spcBef>
              <a:spcAft>
                <a:spcPts val="0"/>
              </a:spcAft>
              <a:buClr>
                <a:schemeClr val="dk1"/>
              </a:buClr>
              <a:buSzPts val="1100"/>
              <a:buFont typeface="Arial"/>
              <a:buNone/>
            </a:pPr>
            <a:r>
              <a:rPr lang="en"/>
              <a:t>Companies do sentiment analysis to analyze customers’ opinions.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days, consumers use social media to share both their positive and negative experiences with brands. Sentiment analysis tools can identify mentions conveying super positive pieces of content showing strengths, as well as negative mentions, bad reviews and problems users write about online.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UBER</a:t>
            </a:r>
            <a:endParaRPr/>
          </a:p>
          <a:p>
            <a:pPr indent="0" lvl="0" marL="0" rtl="0" algn="l">
              <a:spcBef>
                <a:spcPts val="0"/>
              </a:spcBef>
              <a:spcAft>
                <a:spcPts val="0"/>
              </a:spcAft>
              <a:buClr>
                <a:schemeClr val="dk1"/>
              </a:buClr>
              <a:buSzPts val="1100"/>
              <a:buFont typeface="Arial"/>
              <a:buNone/>
            </a:pPr>
            <a:r>
              <a:rPr lang="en"/>
              <a:t>Some time ago UBER used social media monitoring and sentiment analysis tool to discover if users like the new version of their app.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It’s a pretty good case study that illustrates the use of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Uber, we use social listening on a daily basis, which allows us to understand how our users feel about the changes we’re implementing. As soon as we introduce a modification, we know which parts of it are greeted with enthusiasm, and which need more work. We’re happy that the new app was received so well because we’ve put a lot of work into it”, says Krzysiek Radoszewski, Marketing Lead for central and eastern Europe at Uber.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Crisis prevention</a:t>
            </a:r>
            <a:endParaRPr/>
          </a:p>
          <a:p>
            <a:pPr indent="0" lvl="0" marL="0" rtl="0" algn="l">
              <a:spcBef>
                <a:spcPts val="0"/>
              </a:spcBef>
              <a:spcAft>
                <a:spcPts val="0"/>
              </a:spcAft>
              <a:buClr>
                <a:schemeClr val="dk1"/>
              </a:buClr>
              <a:buSzPts val="1100"/>
              <a:buFont typeface="Arial"/>
              <a:buNone/>
            </a:pPr>
            <a:r>
              <a:rPr lang="en"/>
              <a:t>Some sentiment analysis tools, like Brand24, collect and analyze pieces of writing containing predefined keywords in real time. On seeing a negative mention, a company can quickly react and nip the problem in the bud before it escalates into a social media crisis.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United Airlines</a:t>
            </a:r>
            <a:endParaRPr/>
          </a:p>
          <a:p>
            <a:pPr indent="0" lvl="0" marL="0" rtl="0" algn="l">
              <a:spcBef>
                <a:spcPts val="0"/>
              </a:spcBef>
              <a:spcAft>
                <a:spcPts val="0"/>
              </a:spcAft>
              <a:buClr>
                <a:schemeClr val="dk1"/>
              </a:buClr>
              <a:buSzPts val="1100"/>
              <a:buFont typeface="Arial"/>
              <a:buNone/>
            </a:pPr>
            <a:r>
              <a:rPr lang="en"/>
              <a:t>Last year, United Airlines experienced an image crisis. Using a social media monitoring tool, we analyzed the sentiment of #UnitedAirlines hashtag. I wonder if they used a sentiment analysis tool at that time.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Politics</a:t>
            </a:r>
            <a:endParaRPr/>
          </a:p>
          <a:p>
            <a:pPr indent="0" lvl="0" marL="0" rtl="0" algn="l">
              <a:spcBef>
                <a:spcPts val="0"/>
              </a:spcBef>
              <a:spcAft>
                <a:spcPts val="0"/>
              </a:spcAft>
              <a:buClr>
                <a:schemeClr val="dk1"/>
              </a:buClr>
              <a:buSzPts val="1100"/>
              <a:buFont typeface="Arial"/>
              <a:buNone/>
            </a:pPr>
            <a:r>
              <a:rPr lang="en"/>
              <a:t>Sentiment analysis is also used in politics. In 2012, the Obama administration used sentiment analysis tools to analyze the reception of policy announcement during 2012 presidential election.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During the last presidential election in the US, some organizations analyzed, for example how many negative mentions about particular candidates appeared in the media and news reports.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have been at least a few academic papers examining sentiment analysis in relation to politics.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Prediction of Indian election on the basis of Twitter sentiment analysis</a:t>
            </a:r>
            <a:endParaRPr/>
          </a:p>
          <a:p>
            <a:pPr indent="0" lvl="0" marL="0" rtl="0" algn="l">
              <a:spcBef>
                <a:spcPts val="0"/>
              </a:spcBef>
              <a:spcAft>
                <a:spcPts val="0"/>
              </a:spcAft>
              <a:buClr>
                <a:schemeClr val="dk1"/>
              </a:buClr>
              <a:buSzPts val="1100"/>
              <a:buFont typeface="Arial"/>
              <a:buNone/>
            </a:pPr>
            <a:r>
              <a:rPr lang="en"/>
              <a:t>Political Data Science: Analyzing Trump, Clinton and Sanders Tweets and Sentiment</a:t>
            </a:r>
            <a:endParaRPr/>
          </a:p>
          <a:p>
            <a:pPr indent="0" lvl="0" marL="0" rtl="0" algn="l">
              <a:spcBef>
                <a:spcPts val="0"/>
              </a:spcBef>
              <a:spcAft>
                <a:spcPts val="0"/>
              </a:spcAft>
              <a:buClr>
                <a:schemeClr val="dk1"/>
              </a:buClr>
              <a:buSzPts val="1100"/>
              <a:buFont typeface="Arial"/>
              <a:buNone/>
            </a:pPr>
            <a:r>
              <a:rPr lang="en"/>
              <a:t>Analysis of political sentiment in presidential elections in Egypt using Twitter data</a:t>
            </a:r>
            <a:endParaRPr/>
          </a:p>
          <a:p>
            <a:pPr indent="0" lvl="0" marL="0" rtl="0" algn="l">
              <a:spcBef>
                <a:spcPts val="0"/>
              </a:spcBef>
              <a:spcAft>
                <a:spcPts val="0"/>
              </a:spcAft>
              <a:buNone/>
            </a:pPr>
            <a:r>
              <a:t/>
            </a:r>
            <a:endParaRPr/>
          </a:p>
        </p:txBody>
      </p:sp>
      <p:sp>
        <p:nvSpPr>
          <p:cNvPr id="438" name="Google Shape;438;g8bf349dbe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8bf349dbe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Rule-based Approaches</a:t>
            </a:r>
            <a:endParaRPr/>
          </a:p>
          <a:p>
            <a:pPr indent="0" lvl="0" marL="0" rtl="0" algn="l">
              <a:spcBef>
                <a:spcPts val="0"/>
              </a:spcBef>
              <a:spcAft>
                <a:spcPts val="0"/>
              </a:spcAft>
              <a:buClr>
                <a:schemeClr val="dk1"/>
              </a:buClr>
              <a:buSzPts val="1100"/>
              <a:buFont typeface="Arial"/>
              <a:buNone/>
            </a:pPr>
            <a:r>
              <a:rPr lang="en"/>
              <a:t>Usually, a rule-based system uses a set of human-crafted rules to help identify subjectivity, polarity, or the subject of an opinion.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rules may include various techniques developed in computational linguistics, such 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Stemming, tokenization, part-of-speech tagging and parsing.</a:t>
            </a:r>
            <a:endParaRPr/>
          </a:p>
          <a:p>
            <a:pPr indent="0" lvl="0" marL="0" rtl="0" algn="l">
              <a:spcBef>
                <a:spcPts val="0"/>
              </a:spcBef>
              <a:spcAft>
                <a:spcPts val="0"/>
              </a:spcAft>
              <a:buClr>
                <a:schemeClr val="dk1"/>
              </a:buClr>
              <a:buSzPts val="1100"/>
              <a:buFont typeface="Arial"/>
              <a:buNone/>
            </a:pPr>
            <a:r>
              <a:rPr lang="en"/>
              <a:t>Lexicons (i.e. lists of words and expressions).</a:t>
            </a:r>
            <a:endParaRPr/>
          </a:p>
          <a:p>
            <a:pPr indent="0" lvl="0" marL="0" rtl="0" algn="l">
              <a:spcBef>
                <a:spcPts val="0"/>
              </a:spcBef>
              <a:spcAft>
                <a:spcPts val="0"/>
              </a:spcAft>
              <a:buClr>
                <a:schemeClr val="dk1"/>
              </a:buClr>
              <a:buSzPts val="1100"/>
              <a:buFont typeface="Arial"/>
              <a:buNone/>
            </a:pPr>
            <a:r>
              <a:rPr lang="en"/>
              <a:t>Here’s a basic example of how a rule-based system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Defines two lists of polarized words (e.g. negative words such as bad, worst, ugly, etc and positive words such as good, best, beautiful, etc).</a:t>
            </a:r>
            <a:endParaRPr/>
          </a:p>
          <a:p>
            <a:pPr indent="0" lvl="0" marL="0" rtl="0" algn="l">
              <a:spcBef>
                <a:spcPts val="0"/>
              </a:spcBef>
              <a:spcAft>
                <a:spcPts val="0"/>
              </a:spcAft>
              <a:buClr>
                <a:schemeClr val="dk1"/>
              </a:buClr>
              <a:buSzPts val="1100"/>
              <a:buFont typeface="Arial"/>
              <a:buNone/>
            </a:pPr>
            <a:r>
              <a:rPr lang="en"/>
              <a:t>Counts the number of positive and negative words that appear in a given text.</a:t>
            </a:r>
            <a:endParaRPr/>
          </a:p>
          <a:p>
            <a:pPr indent="0" lvl="0" marL="0" rtl="0" algn="l">
              <a:spcBef>
                <a:spcPts val="0"/>
              </a:spcBef>
              <a:spcAft>
                <a:spcPts val="0"/>
              </a:spcAft>
              <a:buClr>
                <a:schemeClr val="dk1"/>
              </a:buClr>
              <a:buSzPts val="1100"/>
              <a:buFont typeface="Arial"/>
              <a:buNone/>
            </a:pPr>
            <a:r>
              <a:rPr lang="en"/>
              <a:t>If the number of positive word appearances is greater than the number of negative word appearances, the system returns a positive sentiment, and vice versa. If the numbers are even, the system will return a neutral sentiment.</a:t>
            </a:r>
            <a:endParaRPr/>
          </a:p>
          <a:p>
            <a:pPr indent="0" lvl="0" marL="0" rtl="0" algn="l">
              <a:spcBef>
                <a:spcPts val="0"/>
              </a:spcBef>
              <a:spcAft>
                <a:spcPts val="0"/>
              </a:spcAft>
              <a:buClr>
                <a:schemeClr val="dk1"/>
              </a:buClr>
              <a:buSzPts val="1100"/>
              <a:buFont typeface="Arial"/>
              <a:buNone/>
            </a:pPr>
            <a:r>
              <a:rPr lang="en"/>
              <a:t>Rule-based systems are very naive since they don't take into account how words are combined in a sequence. Of course, more advanced processing techniques can be used, and new rules added to support new expressions and vocabulary. However, adding new rules may affect previous results, and the whole system can get very complex. Since rule-based systems often require fine-tuning and maintenance, they’ll also need regular investments.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Automatic Approaches</a:t>
            </a:r>
            <a:endParaRPr/>
          </a:p>
          <a:p>
            <a:pPr indent="0" lvl="0" marL="0" rtl="0" algn="l">
              <a:spcBef>
                <a:spcPts val="0"/>
              </a:spcBef>
              <a:spcAft>
                <a:spcPts val="0"/>
              </a:spcAft>
              <a:buClr>
                <a:schemeClr val="dk1"/>
              </a:buClr>
              <a:buSzPts val="1100"/>
              <a:buFont typeface="Arial"/>
              <a:buNone/>
            </a:pPr>
            <a:r>
              <a:rPr lang="en"/>
              <a:t>Automatic methods, contrary to rule-based systems, don't rely on manually crafted rules, but on machine learning techniques. A sentiment analysis task is usually modeled as a classification problem, whereby a classifier is fed a text and returns a category, e.g. positive, negative, or neutral.</a:t>
            </a:r>
            <a:endParaRPr/>
          </a:p>
          <a:p>
            <a:pPr indent="0" lvl="0" marL="0" rtl="0" algn="l">
              <a:spcBef>
                <a:spcPts val="0"/>
              </a:spcBef>
              <a:spcAft>
                <a:spcPts val="0"/>
              </a:spcAft>
              <a:buClr>
                <a:schemeClr val="dk1"/>
              </a:buClr>
              <a:buSzPts val="1100"/>
              <a:buFont typeface="Arial"/>
              <a:buNone/>
            </a:pPr>
            <a:r>
              <a:rPr lang="en"/>
              <a:t>The Training and Prediction Processes</a:t>
            </a:r>
            <a:endParaRPr/>
          </a:p>
          <a:p>
            <a:pPr indent="0" lvl="0" marL="0" rtl="0" algn="l">
              <a:spcBef>
                <a:spcPts val="0"/>
              </a:spcBef>
              <a:spcAft>
                <a:spcPts val="0"/>
              </a:spcAft>
              <a:buClr>
                <a:schemeClr val="dk1"/>
              </a:buClr>
              <a:buSzPts val="1100"/>
              <a:buFont typeface="Arial"/>
              <a:buNone/>
            </a:pPr>
            <a:r>
              <a:rPr lang="en"/>
              <a:t>In the training process (a), our model learns to associate a particular input (i.e. a text) to the corresponding output (tag) based on the test samples used for training. The feature extractor transfers the text input into a feature vector. Pairs of feature vectors and tags (e.g. positive, negative, or neutral) are fed into the machine learning algorithm to generate a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the prediction process (b), the feature extractor is used to transform unseen text inputs into feature vectors. These feature vectors are then fed into the model, which generates predicted tags (again, positive, negative, or neutral).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Feature Extraction from Text</a:t>
            </a:r>
            <a:endParaRPr/>
          </a:p>
          <a:p>
            <a:pPr indent="0" lvl="0" marL="0" rtl="0" algn="l">
              <a:spcBef>
                <a:spcPts val="0"/>
              </a:spcBef>
              <a:spcAft>
                <a:spcPts val="0"/>
              </a:spcAft>
              <a:buClr>
                <a:schemeClr val="dk1"/>
              </a:buClr>
              <a:buSzPts val="1100"/>
              <a:buFont typeface="Arial"/>
              <a:buNone/>
            </a:pPr>
            <a:r>
              <a:rPr lang="en"/>
              <a:t>The first step in a machine learning text classifier is to transform the text extraction or text vectorization, and the classical approach has been bag-of-words or bag-of-ngrams with their frequency.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More recently, new feature extraction techniques have been applied based on word embeddings (also known as word vectors). This kind of representations makes it possible for words with similar meaning to have a similar representation, which can improve the performance of classifiers.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Classification Algorithms</a:t>
            </a:r>
            <a:endParaRPr/>
          </a:p>
          <a:p>
            <a:pPr indent="0" lvl="0" marL="0" rtl="0" algn="l">
              <a:spcBef>
                <a:spcPts val="0"/>
              </a:spcBef>
              <a:spcAft>
                <a:spcPts val="0"/>
              </a:spcAft>
              <a:buClr>
                <a:schemeClr val="dk1"/>
              </a:buClr>
              <a:buSzPts val="1100"/>
              <a:buFont typeface="Arial"/>
              <a:buNone/>
            </a:pPr>
            <a:r>
              <a:rPr lang="en"/>
              <a:t>The classification step usually involves a statistical model like Naïve Bayes, Logistic Regression, Support Vector Machines, or Neural Networks: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Naïve Bayes: a family of probabilistic algorithms that uses Bayes’s Theorem to predict the category of a text.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Linear Regression: a very well-known algorithm in statistics used to predict some value (Y) given a set of features (X).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Support Vector Machines: a non-probabilistic model which uses a representation of text examples as points in a multidimensional space. Examples of different categories (sentiments) are mapped to distinct regions within that space. Then, new texts are assigned a category based on similarities with existing texts and the regions they’re mapped 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Deep Learning: a diverse set of algorithms that attempt to mimic the human brain, by employing artificial neural networks to process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Hybrid Approaches</a:t>
            </a:r>
            <a:endParaRPr/>
          </a:p>
          <a:p>
            <a:pPr indent="0" lvl="0" marL="0" rtl="0" algn="l">
              <a:spcBef>
                <a:spcPts val="0"/>
              </a:spcBef>
              <a:spcAft>
                <a:spcPts val="0"/>
              </a:spcAft>
              <a:buNone/>
            </a:pPr>
            <a:r>
              <a:rPr lang="en"/>
              <a:t>Hybrid systems combine the desirable elements of rule-based and automatic techniques into one system. One huge benefit of these systems is that results are often more accurate.</a:t>
            </a:r>
            <a:endParaRPr/>
          </a:p>
        </p:txBody>
      </p:sp>
      <p:sp>
        <p:nvSpPr>
          <p:cNvPr id="444" name="Google Shape;444;g8bf349dbe5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8c06bb37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Alt+Tab</a:t>
            </a:r>
            <a:endParaRPr/>
          </a:p>
        </p:txBody>
      </p:sp>
      <p:sp>
        <p:nvSpPr>
          <p:cNvPr id="450" name="Google Shape;450;g88c06bb370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87aafc03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87aafc03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b5974b17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b5974b17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Hacktiv8 in a nutshell</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15000"/>
              </a:lnSpc>
              <a:spcBef>
                <a:spcPts val="0"/>
              </a:spcBef>
              <a:spcAft>
                <a:spcPts val="0"/>
              </a:spcAft>
              <a:buNone/>
            </a:pPr>
            <a:r>
              <a:rPr lang="en">
                <a:solidFill>
                  <a:schemeClr val="dk1"/>
                </a:solidFill>
              </a:rPr>
              <a:t>Perkembangan teknologi yang sangat pesat menyebabkan peningkatan permintaan programmer oleh perusahan-perusahan di indonesia, tapi sumber daya manusia yang tersedia masi sedikit dan sebagian besar dari mereka adalah lulusan IT ataupun sistem informasi yang belum memiliki skill coding yang mempuni, maka karena itu Hacktiv8 hadir untuk melatih teman-teman yang memiliki background IT ataupun non IT untuk bisa menjadi seorang programer, selain bertujuan memajukan indonesia dalam bidang teknologi kita juga bertujuan untuk membantu taraf hidup masyarakat indonesia jadi lebih baik dengan menghasilkan lulusan yang berkualitas. indonesia memiliki kebutuhan programming </a:t>
            </a:r>
            <a:br>
              <a:rPr lang="en">
                <a:solidFill>
                  <a:schemeClr val="dk1"/>
                </a:solidFill>
              </a:rPr>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b5974b1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b5974b1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Ini adalah nilai yang diperoleh hacktiv8, jadi menurut course report</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Course report adalah daftar coding bootcamp di seluruh dunia, dan menurut cours report 4,89 dari 5.dan menurut cours report hacktiv8 adalah coding bootcamp no 1 di jakarta.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Kemudian dalam memenuhi komitmen transparansi, hacktiv8 bekerja sama dengan CIR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Cir adalah organisasi nirlaba internasional yang melakukan audit atau pengecekan terhadap keakuratan dan keaslian hasil belajar yang dikeluarkan oleh coding bootcamp di dunia. Cir inilah yang memvalidasi ke akuratan dan keaslian data tersebut. Tanpa persetujuan dari cir, kita tidak boleh menunjukan hasil belajar dari murid kita, data yang teman” lihat sudah dapat aproval dari cir.</a:t>
            </a:r>
            <a:br>
              <a:rPr lang="en">
                <a:solidFill>
                  <a:schemeClr val="dk1"/>
                </a:solidFill>
              </a:rPr>
            </a:br>
            <a:br>
              <a:rPr lang="en">
                <a:solidFill>
                  <a:schemeClr val="dk1"/>
                </a:solidFill>
              </a:rPr>
            </a:br>
            <a:r>
              <a:rPr lang="en">
                <a:solidFill>
                  <a:schemeClr val="dk1"/>
                </a:solidFill>
              </a:rPr>
              <a:t>Sebelum kami tampilkan ke web kami harus di validasi oleh cir ini, agar memastikan bahwa data-data ini akurat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b5974b17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b5974b17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9892d80d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59892d80d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8c06bb3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According to industry estimates, only 21% of the available data is present in structured form. Data is being generated as we speak, as we tweet, as we send messages on Whatsapp and in various other activities. Majority of this data exists in the textual form, which is highly unstructured in nature.</a:t>
            </a:r>
            <a:endParaRPr/>
          </a:p>
          <a:p>
            <a:pPr indent="0" lvl="0" marL="0" rtl="0" algn="l">
              <a:spcBef>
                <a:spcPts val="0"/>
              </a:spcBef>
              <a:spcAft>
                <a:spcPts val="0"/>
              </a:spcAft>
              <a:buClr>
                <a:schemeClr val="dk1"/>
              </a:buClr>
              <a:buSzPts val="1100"/>
              <a:buFont typeface="Arial"/>
              <a:buNone/>
            </a:pPr>
            <a:r>
              <a:rPr lang="en"/>
              <a:t>Few notorious examples include – tweets / posts on social media, user to user chat conversations, news, blogs and articles, product or services reviews and patient records in the healthcare sector. A few more recent ones includes chatbots and other voice driven bots.</a:t>
            </a:r>
            <a:endParaRPr/>
          </a:p>
          <a:p>
            <a:pPr indent="0" lvl="0" marL="0" rtl="0" algn="l">
              <a:spcBef>
                <a:spcPts val="0"/>
              </a:spcBef>
              <a:spcAft>
                <a:spcPts val="0"/>
              </a:spcAft>
              <a:buNone/>
            </a:pPr>
            <a:r>
              <a:rPr lang="en"/>
              <a:t>Despite having high dimension data, the information present in it is not directly accessible unless it is processed (read and understood) manually or analyzed by an automated system.</a:t>
            </a:r>
            <a:endParaRPr/>
          </a:p>
        </p:txBody>
      </p:sp>
      <p:sp>
        <p:nvSpPr>
          <p:cNvPr id="238" name="Google Shape;238;g88c06bb37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pic>
        <p:nvPicPr>
          <p:cNvPr id="57" name="Google Shape;57;p14"/>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58" name="Google Shape;58;p14"/>
          <p:cNvSpPr txBox="1"/>
          <p:nvPr>
            <p:ph type="ctrTitle"/>
          </p:nvPr>
        </p:nvSpPr>
        <p:spPr>
          <a:xfrm>
            <a:off x="2700002" y="2593722"/>
            <a:ext cx="3744000" cy="17907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rgbClr val="EE5128"/>
              </a:buClr>
              <a:buSzPts val="3600"/>
              <a:buFont typeface="Roboto"/>
              <a:buNone/>
              <a:defRPr b="1" i="0" sz="3600">
                <a:solidFill>
                  <a:srgbClr val="EE5128"/>
                </a:solidFill>
                <a:latin typeface="Roboto"/>
                <a:ea typeface="Roboto"/>
                <a:cs typeface="Roboto"/>
                <a:sym typeface="Roboto"/>
              </a:defRPr>
            </a:lvl1pPr>
            <a:lvl2pPr lvl="1" rtl="0">
              <a:spcBef>
                <a:spcPts val="0"/>
              </a:spcBef>
              <a:spcAft>
                <a:spcPts val="0"/>
              </a:spcAft>
              <a:buClr>
                <a:srgbClr val="FF9900"/>
              </a:buClr>
              <a:buSzPts val="1100"/>
              <a:buNone/>
              <a:defRPr>
                <a:solidFill>
                  <a:srgbClr val="FF9900"/>
                </a:solidFill>
              </a:defRPr>
            </a:lvl2pPr>
            <a:lvl3pPr lvl="2" rtl="0">
              <a:spcBef>
                <a:spcPts val="0"/>
              </a:spcBef>
              <a:spcAft>
                <a:spcPts val="0"/>
              </a:spcAft>
              <a:buClr>
                <a:srgbClr val="FF9900"/>
              </a:buClr>
              <a:buSzPts val="1100"/>
              <a:buNone/>
              <a:defRPr>
                <a:solidFill>
                  <a:srgbClr val="FF9900"/>
                </a:solidFill>
              </a:defRPr>
            </a:lvl3pPr>
            <a:lvl4pPr lvl="3" rtl="0">
              <a:spcBef>
                <a:spcPts val="0"/>
              </a:spcBef>
              <a:spcAft>
                <a:spcPts val="0"/>
              </a:spcAft>
              <a:buClr>
                <a:srgbClr val="FF9900"/>
              </a:buClr>
              <a:buSzPts val="1100"/>
              <a:buNone/>
              <a:defRPr>
                <a:solidFill>
                  <a:srgbClr val="FF9900"/>
                </a:solidFill>
              </a:defRPr>
            </a:lvl4pPr>
            <a:lvl5pPr lvl="4" rtl="0">
              <a:spcBef>
                <a:spcPts val="0"/>
              </a:spcBef>
              <a:spcAft>
                <a:spcPts val="0"/>
              </a:spcAft>
              <a:buClr>
                <a:srgbClr val="FF9900"/>
              </a:buClr>
              <a:buSzPts val="1100"/>
              <a:buNone/>
              <a:defRPr>
                <a:solidFill>
                  <a:srgbClr val="FF9900"/>
                </a:solidFill>
              </a:defRPr>
            </a:lvl5pPr>
            <a:lvl6pPr lvl="5" rtl="0">
              <a:spcBef>
                <a:spcPts val="0"/>
              </a:spcBef>
              <a:spcAft>
                <a:spcPts val="0"/>
              </a:spcAft>
              <a:buClr>
                <a:srgbClr val="FF9900"/>
              </a:buClr>
              <a:buSzPts val="1100"/>
              <a:buNone/>
              <a:defRPr>
                <a:solidFill>
                  <a:srgbClr val="FF9900"/>
                </a:solidFill>
              </a:defRPr>
            </a:lvl6pPr>
            <a:lvl7pPr lvl="6" rtl="0">
              <a:spcBef>
                <a:spcPts val="0"/>
              </a:spcBef>
              <a:spcAft>
                <a:spcPts val="0"/>
              </a:spcAft>
              <a:buClr>
                <a:srgbClr val="FF9900"/>
              </a:buClr>
              <a:buSzPts val="1100"/>
              <a:buNone/>
              <a:defRPr>
                <a:solidFill>
                  <a:srgbClr val="FF9900"/>
                </a:solidFill>
              </a:defRPr>
            </a:lvl7pPr>
            <a:lvl8pPr lvl="7" rtl="0">
              <a:spcBef>
                <a:spcPts val="0"/>
              </a:spcBef>
              <a:spcAft>
                <a:spcPts val="0"/>
              </a:spcAft>
              <a:buClr>
                <a:srgbClr val="FF9900"/>
              </a:buClr>
              <a:buSzPts val="1100"/>
              <a:buNone/>
              <a:defRPr>
                <a:solidFill>
                  <a:srgbClr val="FF9900"/>
                </a:solidFill>
              </a:defRPr>
            </a:lvl8pPr>
            <a:lvl9pPr lvl="8" rtl="0">
              <a:spcBef>
                <a:spcPts val="0"/>
              </a:spcBef>
              <a:spcAft>
                <a:spcPts val="0"/>
              </a:spcAft>
              <a:buClr>
                <a:srgbClr val="FF9900"/>
              </a:buClr>
              <a:buSzPts val="1100"/>
              <a:buNone/>
              <a:defRPr>
                <a:solidFill>
                  <a:srgbClr val="FF9900"/>
                </a:solidFill>
              </a:defRPr>
            </a:lvl9pPr>
          </a:lstStyle>
          <a:p/>
        </p:txBody>
      </p:sp>
      <p:sp>
        <p:nvSpPr>
          <p:cNvPr id="59" name="Google Shape;59;p14"/>
          <p:cNvSpPr txBox="1"/>
          <p:nvPr>
            <p:ph idx="1" type="subTitle"/>
          </p:nvPr>
        </p:nvSpPr>
        <p:spPr>
          <a:xfrm>
            <a:off x="2700002" y="4058128"/>
            <a:ext cx="3744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rgbClr val="141331"/>
              </a:buClr>
              <a:buSzPts val="1800"/>
              <a:buNone/>
              <a:defRPr sz="1800">
                <a:solidFill>
                  <a:srgbClr val="141331"/>
                </a:solidFill>
                <a:latin typeface="Roboto"/>
                <a:ea typeface="Roboto"/>
                <a:cs typeface="Roboto"/>
                <a:sym typeface="Roboto"/>
              </a:defRPr>
            </a:lvl1pPr>
            <a:lvl2pPr lvl="1" rtl="0" algn="ctr">
              <a:lnSpc>
                <a:spcPct val="90000"/>
              </a:lnSpc>
              <a:spcBef>
                <a:spcPts val="400"/>
              </a:spcBef>
              <a:spcAft>
                <a:spcPts val="0"/>
              </a:spcAft>
              <a:buClr>
                <a:srgbClr val="FF9900"/>
              </a:buClr>
              <a:buSzPts val="1500"/>
              <a:buNone/>
              <a:defRPr sz="1500">
                <a:solidFill>
                  <a:srgbClr val="FF9900"/>
                </a:solidFill>
              </a:defRPr>
            </a:lvl2pPr>
            <a:lvl3pPr lvl="2" rtl="0" algn="ctr">
              <a:lnSpc>
                <a:spcPct val="90000"/>
              </a:lnSpc>
              <a:spcBef>
                <a:spcPts val="400"/>
              </a:spcBef>
              <a:spcAft>
                <a:spcPts val="0"/>
              </a:spcAft>
              <a:buClr>
                <a:srgbClr val="FF9900"/>
              </a:buClr>
              <a:buSzPts val="1400"/>
              <a:buNone/>
              <a:defRPr sz="1400">
                <a:solidFill>
                  <a:srgbClr val="FF9900"/>
                </a:solidFill>
              </a:defRPr>
            </a:lvl3pPr>
            <a:lvl4pPr lvl="3" rtl="0" algn="ctr">
              <a:lnSpc>
                <a:spcPct val="90000"/>
              </a:lnSpc>
              <a:spcBef>
                <a:spcPts val="400"/>
              </a:spcBef>
              <a:spcAft>
                <a:spcPts val="0"/>
              </a:spcAft>
              <a:buClr>
                <a:srgbClr val="FF9900"/>
              </a:buClr>
              <a:buSzPts val="1200"/>
              <a:buNone/>
              <a:defRPr sz="1200">
                <a:solidFill>
                  <a:srgbClr val="FF9900"/>
                </a:solidFill>
              </a:defRPr>
            </a:lvl4pPr>
            <a:lvl5pPr lvl="4" rtl="0" algn="ctr">
              <a:lnSpc>
                <a:spcPct val="90000"/>
              </a:lnSpc>
              <a:spcBef>
                <a:spcPts val="400"/>
              </a:spcBef>
              <a:spcAft>
                <a:spcPts val="0"/>
              </a:spcAft>
              <a:buClr>
                <a:srgbClr val="FF9900"/>
              </a:buClr>
              <a:buSzPts val="1200"/>
              <a:buNone/>
              <a:defRPr sz="1200">
                <a:solidFill>
                  <a:srgbClr val="FF9900"/>
                </a:solidFill>
              </a:defRPr>
            </a:lvl5pPr>
            <a:lvl6pPr lvl="5" rtl="0" algn="ctr">
              <a:lnSpc>
                <a:spcPct val="90000"/>
              </a:lnSpc>
              <a:spcBef>
                <a:spcPts val="400"/>
              </a:spcBef>
              <a:spcAft>
                <a:spcPts val="0"/>
              </a:spcAft>
              <a:buClr>
                <a:srgbClr val="FF9900"/>
              </a:buClr>
              <a:buSzPts val="1200"/>
              <a:buNone/>
              <a:defRPr sz="1200">
                <a:solidFill>
                  <a:srgbClr val="FF9900"/>
                </a:solidFill>
              </a:defRPr>
            </a:lvl6pPr>
            <a:lvl7pPr lvl="6" rtl="0" algn="ctr">
              <a:lnSpc>
                <a:spcPct val="90000"/>
              </a:lnSpc>
              <a:spcBef>
                <a:spcPts val="400"/>
              </a:spcBef>
              <a:spcAft>
                <a:spcPts val="0"/>
              </a:spcAft>
              <a:buClr>
                <a:srgbClr val="FF9900"/>
              </a:buClr>
              <a:buSzPts val="1200"/>
              <a:buNone/>
              <a:defRPr sz="1200">
                <a:solidFill>
                  <a:srgbClr val="FF9900"/>
                </a:solidFill>
              </a:defRPr>
            </a:lvl7pPr>
            <a:lvl8pPr lvl="7" rtl="0" algn="ctr">
              <a:lnSpc>
                <a:spcPct val="90000"/>
              </a:lnSpc>
              <a:spcBef>
                <a:spcPts val="400"/>
              </a:spcBef>
              <a:spcAft>
                <a:spcPts val="0"/>
              </a:spcAft>
              <a:buClr>
                <a:srgbClr val="FF9900"/>
              </a:buClr>
              <a:buSzPts val="1200"/>
              <a:buNone/>
              <a:defRPr sz="1200">
                <a:solidFill>
                  <a:srgbClr val="FF9900"/>
                </a:solidFill>
              </a:defRPr>
            </a:lvl8pPr>
            <a:lvl9pPr lvl="8" rtl="0" algn="ctr">
              <a:lnSpc>
                <a:spcPct val="90000"/>
              </a:lnSpc>
              <a:spcBef>
                <a:spcPts val="400"/>
              </a:spcBef>
              <a:spcAft>
                <a:spcPts val="0"/>
              </a:spcAft>
              <a:buClr>
                <a:srgbClr val="FF9900"/>
              </a:buClr>
              <a:buSzPts val="1200"/>
              <a:buNone/>
              <a:defRPr sz="1200">
                <a:solidFill>
                  <a:srgbClr val="FF9900"/>
                </a:solidFill>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141331"/>
              </a:buClr>
              <a:buSzPts val="2100"/>
              <a:buChar char="•"/>
              <a:defRPr b="0" i="0">
                <a:solidFill>
                  <a:srgbClr val="141331"/>
                </a:solidFill>
                <a:latin typeface="Roboto"/>
                <a:ea typeface="Roboto"/>
                <a:cs typeface="Roboto"/>
                <a:sym typeface="Roboto"/>
              </a:defRPr>
            </a:lvl1pPr>
            <a:lvl2pPr indent="-342900" lvl="1" marL="914400" rtl="0" algn="l">
              <a:lnSpc>
                <a:spcPct val="90000"/>
              </a:lnSpc>
              <a:spcBef>
                <a:spcPts val="400"/>
              </a:spcBef>
              <a:spcAft>
                <a:spcPts val="0"/>
              </a:spcAft>
              <a:buClr>
                <a:srgbClr val="141331"/>
              </a:buClr>
              <a:buSzPts val="1800"/>
              <a:buChar char="•"/>
              <a:defRPr b="0" i="0">
                <a:solidFill>
                  <a:srgbClr val="141331"/>
                </a:solidFill>
                <a:latin typeface="Roboto"/>
                <a:ea typeface="Roboto"/>
                <a:cs typeface="Roboto"/>
                <a:sym typeface="Roboto"/>
              </a:defRPr>
            </a:lvl2pPr>
            <a:lvl3pPr indent="-323850" lvl="2" marL="1371600" rtl="0" algn="l">
              <a:lnSpc>
                <a:spcPct val="90000"/>
              </a:lnSpc>
              <a:spcBef>
                <a:spcPts val="400"/>
              </a:spcBef>
              <a:spcAft>
                <a:spcPts val="0"/>
              </a:spcAft>
              <a:buClr>
                <a:srgbClr val="141331"/>
              </a:buClr>
              <a:buSzPts val="1500"/>
              <a:buChar char="•"/>
              <a:defRPr b="0" i="0">
                <a:solidFill>
                  <a:srgbClr val="141331"/>
                </a:solidFill>
                <a:latin typeface="Roboto"/>
                <a:ea typeface="Roboto"/>
                <a:cs typeface="Roboto"/>
                <a:sym typeface="Roboto"/>
              </a:defRPr>
            </a:lvl3pPr>
            <a:lvl4pPr indent="-317500" lvl="3" marL="18288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4pPr>
            <a:lvl5pPr indent="-317500" lvl="4" marL="22860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5pPr>
            <a:lvl6pPr indent="-317500" lvl="5" marL="2743200" rtl="0" algn="l">
              <a:lnSpc>
                <a:spcPct val="90000"/>
              </a:lnSpc>
              <a:spcBef>
                <a:spcPts val="400"/>
              </a:spcBef>
              <a:spcAft>
                <a:spcPts val="0"/>
              </a:spcAft>
              <a:buClr>
                <a:srgbClr val="141331"/>
              </a:buClr>
              <a:buSzPts val="1400"/>
              <a:buChar char="•"/>
              <a:defRPr>
                <a:solidFill>
                  <a:srgbClr val="141331"/>
                </a:solidFill>
              </a:defRPr>
            </a:lvl6pPr>
            <a:lvl7pPr indent="-317500" lvl="6" marL="3200400" rtl="0" algn="l">
              <a:lnSpc>
                <a:spcPct val="90000"/>
              </a:lnSpc>
              <a:spcBef>
                <a:spcPts val="400"/>
              </a:spcBef>
              <a:spcAft>
                <a:spcPts val="0"/>
              </a:spcAft>
              <a:buClr>
                <a:srgbClr val="141331"/>
              </a:buClr>
              <a:buSzPts val="1400"/>
              <a:buChar char="•"/>
              <a:defRPr>
                <a:solidFill>
                  <a:srgbClr val="141331"/>
                </a:solidFill>
              </a:defRPr>
            </a:lvl7pPr>
            <a:lvl8pPr indent="-317500" lvl="7" marL="3657600" rtl="0" algn="l">
              <a:lnSpc>
                <a:spcPct val="90000"/>
              </a:lnSpc>
              <a:spcBef>
                <a:spcPts val="400"/>
              </a:spcBef>
              <a:spcAft>
                <a:spcPts val="0"/>
              </a:spcAft>
              <a:buClr>
                <a:srgbClr val="141331"/>
              </a:buClr>
              <a:buSzPts val="1400"/>
              <a:buChar char="•"/>
              <a:defRPr>
                <a:solidFill>
                  <a:srgbClr val="141331"/>
                </a:solidFill>
              </a:defRPr>
            </a:lvl8pPr>
            <a:lvl9pPr indent="-317500" lvl="8" marL="4114800" rtl="0" algn="l">
              <a:lnSpc>
                <a:spcPct val="90000"/>
              </a:lnSpc>
              <a:spcBef>
                <a:spcPts val="400"/>
              </a:spcBef>
              <a:spcAft>
                <a:spcPts val="0"/>
              </a:spcAft>
              <a:buClr>
                <a:srgbClr val="141331"/>
              </a:buClr>
              <a:buSzPts val="1400"/>
              <a:buChar char="•"/>
              <a:defRPr>
                <a:solidFill>
                  <a:srgbClr val="141331"/>
                </a:solidFill>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5"/>
          <p:cNvPicPr preferRelativeResize="0"/>
          <p:nvPr/>
        </p:nvPicPr>
        <p:blipFill>
          <a:blip r:embed="rId2">
            <a:alphaModFix/>
          </a:blip>
          <a:stretch>
            <a:fillRect/>
          </a:stretch>
        </p:blipFill>
        <p:spPr>
          <a:xfrm>
            <a:off x="7890950" y="3838225"/>
            <a:ext cx="1069300" cy="1164226"/>
          </a:xfrm>
          <a:prstGeom prst="rect">
            <a:avLst/>
          </a:prstGeom>
          <a:noFill/>
          <a:ln>
            <a:noFill/>
          </a:ln>
        </p:spPr>
      </p:pic>
      <p:pic>
        <p:nvPicPr>
          <p:cNvPr id="70" name="Google Shape;70;p15"/>
          <p:cNvPicPr preferRelativeResize="0"/>
          <p:nvPr/>
        </p:nvPicPr>
        <p:blipFill>
          <a:blip r:embed="rId3">
            <a:alphaModFix/>
          </a:blip>
          <a:stretch>
            <a:fillRect/>
          </a:stretch>
        </p:blipFill>
        <p:spPr>
          <a:xfrm>
            <a:off x="-3" y="3800425"/>
            <a:ext cx="1154200" cy="1343075"/>
          </a:xfrm>
          <a:prstGeom prst="rect">
            <a:avLst/>
          </a:prstGeom>
          <a:noFill/>
          <a:ln>
            <a:noFill/>
          </a:ln>
        </p:spPr>
      </p:pic>
      <p:pic>
        <p:nvPicPr>
          <p:cNvPr id="71" name="Google Shape;71;p15"/>
          <p:cNvPicPr preferRelativeResize="0"/>
          <p:nvPr/>
        </p:nvPicPr>
        <p:blipFill>
          <a:blip r:embed="rId4">
            <a:alphaModFix/>
          </a:blip>
          <a:stretch>
            <a:fillRect/>
          </a:stretch>
        </p:blipFill>
        <p:spPr>
          <a:xfrm>
            <a:off x="7840475" y="149238"/>
            <a:ext cx="1303525" cy="1039375"/>
          </a:xfrm>
          <a:prstGeom prst="rect">
            <a:avLst/>
          </a:prstGeom>
          <a:noFill/>
          <a:ln>
            <a:noFill/>
          </a:ln>
        </p:spPr>
      </p:pic>
      <p:pic>
        <p:nvPicPr>
          <p:cNvPr id="72" name="Google Shape;72;p15"/>
          <p:cNvPicPr preferRelativeResize="0"/>
          <p:nvPr/>
        </p:nvPicPr>
        <p:blipFill>
          <a:blip r:embed="rId5">
            <a:alphaModFix/>
          </a:blip>
          <a:stretch>
            <a:fillRect/>
          </a:stretch>
        </p:blipFill>
        <p:spPr>
          <a:xfrm>
            <a:off x="6577575" y="3908050"/>
            <a:ext cx="1314750" cy="9839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73" name="Shape 73"/>
        <p:cNvGrpSpPr/>
        <p:nvPr/>
      </p:nvGrpSpPr>
      <p:grpSpPr>
        <a:xfrm>
          <a:off x="0" y="0"/>
          <a:ext cx="0" cy="0"/>
          <a:chOff x="0" y="0"/>
          <a:chExt cx="0" cy="0"/>
        </a:xfrm>
      </p:grpSpPr>
      <p:sp>
        <p:nvSpPr>
          <p:cNvPr id="74" name="Google Shape;74;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141331"/>
              </a:buClr>
              <a:buSzPts val="2100"/>
              <a:buChar char="•"/>
              <a:defRPr b="0" i="0">
                <a:solidFill>
                  <a:srgbClr val="141331"/>
                </a:solidFill>
                <a:latin typeface="Roboto"/>
                <a:ea typeface="Roboto"/>
                <a:cs typeface="Roboto"/>
                <a:sym typeface="Roboto"/>
              </a:defRPr>
            </a:lvl1pPr>
            <a:lvl2pPr indent="-342900" lvl="1" marL="914400" rtl="0" algn="l">
              <a:lnSpc>
                <a:spcPct val="90000"/>
              </a:lnSpc>
              <a:spcBef>
                <a:spcPts val="400"/>
              </a:spcBef>
              <a:spcAft>
                <a:spcPts val="0"/>
              </a:spcAft>
              <a:buClr>
                <a:srgbClr val="141331"/>
              </a:buClr>
              <a:buSzPts val="1800"/>
              <a:buChar char="•"/>
              <a:defRPr b="0" i="0">
                <a:solidFill>
                  <a:srgbClr val="141331"/>
                </a:solidFill>
                <a:latin typeface="Roboto"/>
                <a:ea typeface="Roboto"/>
                <a:cs typeface="Roboto"/>
                <a:sym typeface="Roboto"/>
              </a:defRPr>
            </a:lvl2pPr>
            <a:lvl3pPr indent="-323850" lvl="2" marL="1371600" rtl="0" algn="l">
              <a:lnSpc>
                <a:spcPct val="90000"/>
              </a:lnSpc>
              <a:spcBef>
                <a:spcPts val="400"/>
              </a:spcBef>
              <a:spcAft>
                <a:spcPts val="0"/>
              </a:spcAft>
              <a:buClr>
                <a:srgbClr val="141331"/>
              </a:buClr>
              <a:buSzPts val="1500"/>
              <a:buChar char="•"/>
              <a:defRPr b="0" i="0">
                <a:solidFill>
                  <a:srgbClr val="141331"/>
                </a:solidFill>
                <a:latin typeface="Roboto"/>
                <a:ea typeface="Roboto"/>
                <a:cs typeface="Roboto"/>
                <a:sym typeface="Roboto"/>
              </a:defRPr>
            </a:lvl3pPr>
            <a:lvl4pPr indent="-317500" lvl="3" marL="18288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4pPr>
            <a:lvl5pPr indent="-317500" lvl="4" marL="22860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5pPr>
            <a:lvl6pPr indent="-317500" lvl="5" marL="2743200" rtl="0" algn="l">
              <a:lnSpc>
                <a:spcPct val="90000"/>
              </a:lnSpc>
              <a:spcBef>
                <a:spcPts val="400"/>
              </a:spcBef>
              <a:spcAft>
                <a:spcPts val="0"/>
              </a:spcAft>
              <a:buClr>
                <a:srgbClr val="141331"/>
              </a:buClr>
              <a:buSzPts val="1400"/>
              <a:buChar char="•"/>
              <a:defRPr>
                <a:solidFill>
                  <a:srgbClr val="141331"/>
                </a:solidFill>
              </a:defRPr>
            </a:lvl6pPr>
            <a:lvl7pPr indent="-317500" lvl="6" marL="3200400" rtl="0" algn="l">
              <a:lnSpc>
                <a:spcPct val="90000"/>
              </a:lnSpc>
              <a:spcBef>
                <a:spcPts val="400"/>
              </a:spcBef>
              <a:spcAft>
                <a:spcPts val="0"/>
              </a:spcAft>
              <a:buClr>
                <a:srgbClr val="141331"/>
              </a:buClr>
              <a:buSzPts val="1400"/>
              <a:buChar char="•"/>
              <a:defRPr>
                <a:solidFill>
                  <a:srgbClr val="141331"/>
                </a:solidFill>
              </a:defRPr>
            </a:lvl7pPr>
            <a:lvl8pPr indent="-317500" lvl="7" marL="3657600" rtl="0" algn="l">
              <a:lnSpc>
                <a:spcPct val="90000"/>
              </a:lnSpc>
              <a:spcBef>
                <a:spcPts val="400"/>
              </a:spcBef>
              <a:spcAft>
                <a:spcPts val="0"/>
              </a:spcAft>
              <a:buClr>
                <a:srgbClr val="141331"/>
              </a:buClr>
              <a:buSzPts val="1400"/>
              <a:buChar char="•"/>
              <a:defRPr>
                <a:solidFill>
                  <a:srgbClr val="141331"/>
                </a:solidFill>
              </a:defRPr>
            </a:lvl8pPr>
            <a:lvl9pPr indent="-317500" lvl="8" marL="4114800" rtl="0" algn="l">
              <a:lnSpc>
                <a:spcPct val="90000"/>
              </a:lnSpc>
              <a:spcBef>
                <a:spcPts val="400"/>
              </a:spcBef>
              <a:spcAft>
                <a:spcPts val="0"/>
              </a:spcAft>
              <a:buClr>
                <a:srgbClr val="141331"/>
              </a:buClr>
              <a:buSzPts val="1400"/>
              <a:buChar char="•"/>
              <a:defRPr>
                <a:solidFill>
                  <a:srgbClr val="141331"/>
                </a:solidFill>
              </a:defRPr>
            </a:lvl9pPr>
          </a:lstStyle>
          <a:p/>
        </p:txBody>
      </p:sp>
      <p:sp>
        <p:nvSpPr>
          <p:cNvPr id="76" name="Google Shape;76;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16"/>
          <p:cNvPicPr preferRelativeResize="0"/>
          <p:nvPr/>
        </p:nvPicPr>
        <p:blipFill>
          <a:blip r:embed="rId2">
            <a:alphaModFix/>
          </a:blip>
          <a:stretch>
            <a:fillRect/>
          </a:stretch>
        </p:blipFill>
        <p:spPr>
          <a:xfrm>
            <a:off x="7890950" y="188838"/>
            <a:ext cx="1069300" cy="1164226"/>
          </a:xfrm>
          <a:prstGeom prst="rect">
            <a:avLst/>
          </a:prstGeom>
          <a:noFill/>
          <a:ln>
            <a:noFill/>
          </a:ln>
        </p:spPr>
      </p:pic>
      <p:pic>
        <p:nvPicPr>
          <p:cNvPr id="80" name="Google Shape;80;p16"/>
          <p:cNvPicPr preferRelativeResize="0"/>
          <p:nvPr/>
        </p:nvPicPr>
        <p:blipFill>
          <a:blip r:embed="rId3">
            <a:alphaModFix/>
          </a:blip>
          <a:stretch>
            <a:fillRect/>
          </a:stretch>
        </p:blipFill>
        <p:spPr>
          <a:xfrm>
            <a:off x="7840475" y="4001788"/>
            <a:ext cx="1303525" cy="1039375"/>
          </a:xfrm>
          <a:prstGeom prst="rect">
            <a:avLst/>
          </a:prstGeom>
          <a:noFill/>
          <a:ln>
            <a:noFill/>
          </a:ln>
        </p:spPr>
      </p:pic>
      <p:pic>
        <p:nvPicPr>
          <p:cNvPr id="81" name="Google Shape;81;p16"/>
          <p:cNvPicPr preferRelativeResize="0"/>
          <p:nvPr/>
        </p:nvPicPr>
        <p:blipFill>
          <a:blip r:embed="rId4">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pic>
        <p:nvPicPr>
          <p:cNvPr id="83" name="Google Shape;83;p17"/>
          <p:cNvPicPr preferRelativeResize="0"/>
          <p:nvPr/>
        </p:nvPicPr>
        <p:blipFill>
          <a:blip r:embed="rId2">
            <a:alphaModFix/>
          </a:blip>
          <a:stretch>
            <a:fillRect/>
          </a:stretch>
        </p:blipFill>
        <p:spPr>
          <a:xfrm>
            <a:off x="7381350" y="-12"/>
            <a:ext cx="1303525" cy="1039375"/>
          </a:xfrm>
          <a:prstGeom prst="rect">
            <a:avLst/>
          </a:prstGeom>
          <a:noFill/>
          <a:ln>
            <a:noFill/>
          </a:ln>
        </p:spPr>
      </p:pic>
      <p:pic>
        <p:nvPicPr>
          <p:cNvPr id="84" name="Google Shape;84;p17"/>
          <p:cNvPicPr preferRelativeResize="0"/>
          <p:nvPr/>
        </p:nvPicPr>
        <p:blipFill>
          <a:blip r:embed="rId3">
            <a:alphaModFix/>
          </a:blip>
          <a:stretch>
            <a:fillRect/>
          </a:stretch>
        </p:blipFill>
        <p:spPr>
          <a:xfrm>
            <a:off x="0" y="4"/>
            <a:ext cx="9143998" cy="5140792"/>
          </a:xfrm>
          <a:prstGeom prst="rect">
            <a:avLst/>
          </a:prstGeom>
          <a:noFill/>
          <a:ln>
            <a:noFill/>
          </a:ln>
        </p:spPr>
      </p:pic>
      <p:sp>
        <p:nvSpPr>
          <p:cNvPr id="85" name="Google Shape;8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sz="330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7"/>
          <p:cNvPicPr preferRelativeResize="0"/>
          <p:nvPr/>
        </p:nvPicPr>
        <p:blipFill>
          <a:blip r:embed="rId4">
            <a:alphaModFix/>
          </a:blip>
          <a:stretch>
            <a:fillRect/>
          </a:stretch>
        </p:blipFill>
        <p:spPr>
          <a:xfrm>
            <a:off x="7986280" y="3838225"/>
            <a:ext cx="1069300" cy="1164226"/>
          </a:xfrm>
          <a:prstGeom prst="rect">
            <a:avLst/>
          </a:prstGeom>
          <a:noFill/>
          <a:ln>
            <a:noFill/>
          </a:ln>
        </p:spPr>
      </p:pic>
      <p:pic>
        <p:nvPicPr>
          <p:cNvPr id="90" name="Google Shape;90;p17"/>
          <p:cNvPicPr preferRelativeResize="0"/>
          <p:nvPr/>
        </p:nvPicPr>
        <p:blipFill>
          <a:blip r:embed="rId5">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91" name="Shape 91"/>
        <p:cNvGrpSpPr/>
        <p:nvPr/>
      </p:nvGrpSpPr>
      <p:grpSpPr>
        <a:xfrm>
          <a:off x="0" y="0"/>
          <a:ext cx="0" cy="0"/>
          <a:chOff x="0" y="0"/>
          <a:chExt cx="0" cy="0"/>
        </a:xfrm>
      </p:grpSpPr>
      <p:sp>
        <p:nvSpPr>
          <p:cNvPr id="92" name="Google Shape;92;p18"/>
          <p:cNvSpPr txBox="1"/>
          <p:nvPr>
            <p:ph type="title"/>
          </p:nvPr>
        </p:nvSpPr>
        <p:spPr>
          <a:xfrm>
            <a:off x="1390854" y="273844"/>
            <a:ext cx="71244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141331"/>
              </a:buClr>
              <a:buSzPts val="2100"/>
              <a:buChar char="•"/>
              <a:defRPr b="0" i="0">
                <a:solidFill>
                  <a:srgbClr val="141331"/>
                </a:solidFill>
                <a:latin typeface="Roboto"/>
                <a:ea typeface="Roboto"/>
                <a:cs typeface="Roboto"/>
                <a:sym typeface="Roboto"/>
              </a:defRPr>
            </a:lvl1pPr>
            <a:lvl2pPr indent="-342900" lvl="1" marL="914400" rtl="0" algn="l">
              <a:lnSpc>
                <a:spcPct val="90000"/>
              </a:lnSpc>
              <a:spcBef>
                <a:spcPts val="400"/>
              </a:spcBef>
              <a:spcAft>
                <a:spcPts val="0"/>
              </a:spcAft>
              <a:buClr>
                <a:srgbClr val="141331"/>
              </a:buClr>
              <a:buSzPts val="1800"/>
              <a:buChar char="•"/>
              <a:defRPr b="0" i="0">
                <a:solidFill>
                  <a:srgbClr val="141331"/>
                </a:solidFill>
                <a:latin typeface="Roboto"/>
                <a:ea typeface="Roboto"/>
                <a:cs typeface="Roboto"/>
                <a:sym typeface="Roboto"/>
              </a:defRPr>
            </a:lvl2pPr>
            <a:lvl3pPr indent="-323850" lvl="2" marL="1371600" rtl="0" algn="l">
              <a:lnSpc>
                <a:spcPct val="90000"/>
              </a:lnSpc>
              <a:spcBef>
                <a:spcPts val="400"/>
              </a:spcBef>
              <a:spcAft>
                <a:spcPts val="0"/>
              </a:spcAft>
              <a:buClr>
                <a:srgbClr val="141331"/>
              </a:buClr>
              <a:buSzPts val="1500"/>
              <a:buChar char="•"/>
              <a:defRPr b="0" i="0">
                <a:solidFill>
                  <a:srgbClr val="141331"/>
                </a:solidFill>
                <a:latin typeface="Roboto"/>
                <a:ea typeface="Roboto"/>
                <a:cs typeface="Roboto"/>
                <a:sym typeface="Roboto"/>
              </a:defRPr>
            </a:lvl3pPr>
            <a:lvl4pPr indent="-317500" lvl="3" marL="18288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4pPr>
            <a:lvl5pPr indent="-317500" lvl="4" marL="22860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5pPr>
            <a:lvl6pPr indent="-317500" lvl="5" marL="2743200" rtl="0" algn="l">
              <a:lnSpc>
                <a:spcPct val="90000"/>
              </a:lnSpc>
              <a:spcBef>
                <a:spcPts val="400"/>
              </a:spcBef>
              <a:spcAft>
                <a:spcPts val="0"/>
              </a:spcAft>
              <a:buClr>
                <a:srgbClr val="141331"/>
              </a:buClr>
              <a:buSzPts val="1400"/>
              <a:buChar char="•"/>
              <a:defRPr>
                <a:solidFill>
                  <a:srgbClr val="141331"/>
                </a:solidFill>
              </a:defRPr>
            </a:lvl6pPr>
            <a:lvl7pPr indent="-317500" lvl="6" marL="3200400" rtl="0" algn="l">
              <a:lnSpc>
                <a:spcPct val="90000"/>
              </a:lnSpc>
              <a:spcBef>
                <a:spcPts val="400"/>
              </a:spcBef>
              <a:spcAft>
                <a:spcPts val="0"/>
              </a:spcAft>
              <a:buClr>
                <a:srgbClr val="141331"/>
              </a:buClr>
              <a:buSzPts val="1400"/>
              <a:buChar char="•"/>
              <a:defRPr>
                <a:solidFill>
                  <a:srgbClr val="141331"/>
                </a:solidFill>
              </a:defRPr>
            </a:lvl7pPr>
            <a:lvl8pPr indent="-317500" lvl="7" marL="3657600" rtl="0" algn="l">
              <a:lnSpc>
                <a:spcPct val="90000"/>
              </a:lnSpc>
              <a:spcBef>
                <a:spcPts val="400"/>
              </a:spcBef>
              <a:spcAft>
                <a:spcPts val="0"/>
              </a:spcAft>
              <a:buClr>
                <a:srgbClr val="141331"/>
              </a:buClr>
              <a:buSzPts val="1400"/>
              <a:buChar char="•"/>
              <a:defRPr>
                <a:solidFill>
                  <a:srgbClr val="141331"/>
                </a:solidFill>
              </a:defRPr>
            </a:lvl8pPr>
            <a:lvl9pPr indent="-317500" lvl="8" marL="4114800" rtl="0" algn="l">
              <a:lnSpc>
                <a:spcPct val="90000"/>
              </a:lnSpc>
              <a:spcBef>
                <a:spcPts val="400"/>
              </a:spcBef>
              <a:spcAft>
                <a:spcPts val="0"/>
              </a:spcAft>
              <a:buClr>
                <a:srgbClr val="141331"/>
              </a:buClr>
              <a:buSzPts val="1400"/>
              <a:buChar char="•"/>
              <a:defRPr>
                <a:solidFill>
                  <a:srgbClr val="141331"/>
                </a:solidFill>
              </a:defRPr>
            </a:lvl9pPr>
          </a:lstStyle>
          <a:p/>
        </p:txBody>
      </p:sp>
      <p:sp>
        <p:nvSpPr>
          <p:cNvPr id="94" name="Google Shape;9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2">
            <a:alphaModFix/>
          </a:blip>
          <a:stretch>
            <a:fillRect/>
          </a:stretch>
        </p:blipFill>
        <p:spPr>
          <a:xfrm>
            <a:off x="172330" y="161413"/>
            <a:ext cx="1069300" cy="1164226"/>
          </a:xfrm>
          <a:prstGeom prst="rect">
            <a:avLst/>
          </a:prstGeom>
          <a:noFill/>
          <a:ln>
            <a:noFill/>
          </a:ln>
        </p:spPr>
      </p:pic>
      <p:pic>
        <p:nvPicPr>
          <p:cNvPr id="98" name="Google Shape;98;p18"/>
          <p:cNvPicPr preferRelativeResize="0"/>
          <p:nvPr/>
        </p:nvPicPr>
        <p:blipFill>
          <a:blip r:embed="rId3">
            <a:alphaModFix/>
          </a:blip>
          <a:stretch>
            <a:fillRect/>
          </a:stretch>
        </p:blipFill>
        <p:spPr>
          <a:xfrm>
            <a:off x="7840475" y="4001788"/>
            <a:ext cx="1303525" cy="1039375"/>
          </a:xfrm>
          <a:prstGeom prst="rect">
            <a:avLst/>
          </a:prstGeom>
          <a:noFill/>
          <a:ln>
            <a:noFill/>
          </a:ln>
        </p:spPr>
      </p:pic>
      <p:pic>
        <p:nvPicPr>
          <p:cNvPr id="99" name="Google Shape;99;p18"/>
          <p:cNvPicPr preferRelativeResize="0"/>
          <p:nvPr/>
        </p:nvPicPr>
        <p:blipFill>
          <a:blip r:embed="rId4">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2">
            <a:alphaModFix/>
          </a:blip>
          <a:stretch>
            <a:fillRect/>
          </a:stretch>
        </p:blipFill>
        <p:spPr>
          <a:xfrm>
            <a:off x="-2" y="-1"/>
            <a:ext cx="9143998" cy="5140803"/>
          </a:xfrm>
          <a:prstGeom prst="rect">
            <a:avLst/>
          </a:prstGeom>
          <a:noFill/>
          <a:ln>
            <a:noFill/>
          </a:ln>
        </p:spPr>
      </p:pic>
      <p:sp>
        <p:nvSpPr>
          <p:cNvPr id="102" name="Google Shape;102;p19"/>
          <p:cNvSpPr txBox="1"/>
          <p:nvPr>
            <p:ph type="title"/>
          </p:nvPr>
        </p:nvSpPr>
        <p:spPr>
          <a:xfrm>
            <a:off x="1488069" y="246401"/>
            <a:ext cx="7340700" cy="866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300"/>
              <a:buFont typeface="Roboto"/>
              <a:buNone/>
              <a:defRPr b="1" i="0" sz="3300">
                <a:solidFill>
                  <a:schemeClr val="lt1"/>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19"/>
          <p:cNvPicPr preferRelativeResize="0"/>
          <p:nvPr/>
        </p:nvPicPr>
        <p:blipFill>
          <a:blip r:embed="rId3">
            <a:alphaModFix/>
          </a:blip>
          <a:stretch>
            <a:fillRect/>
          </a:stretch>
        </p:blipFill>
        <p:spPr>
          <a:xfrm>
            <a:off x="172330" y="97638"/>
            <a:ext cx="1069300" cy="1164226"/>
          </a:xfrm>
          <a:prstGeom prst="rect">
            <a:avLst/>
          </a:prstGeom>
          <a:noFill/>
          <a:ln>
            <a:noFill/>
          </a:ln>
        </p:spPr>
      </p:pic>
      <p:pic>
        <p:nvPicPr>
          <p:cNvPr id="107" name="Google Shape;107;p19"/>
          <p:cNvPicPr preferRelativeResize="0"/>
          <p:nvPr/>
        </p:nvPicPr>
        <p:blipFill>
          <a:blip r:embed="rId4">
            <a:alphaModFix/>
          </a:blip>
          <a:stretch>
            <a:fillRect/>
          </a:stretch>
        </p:blipFill>
        <p:spPr>
          <a:xfrm>
            <a:off x="7562075" y="49099"/>
            <a:ext cx="1581926" cy="1261350"/>
          </a:xfrm>
          <a:prstGeom prst="rect">
            <a:avLst/>
          </a:prstGeom>
          <a:noFill/>
          <a:ln>
            <a:noFill/>
          </a:ln>
        </p:spPr>
      </p:pic>
      <p:pic>
        <p:nvPicPr>
          <p:cNvPr id="108" name="Google Shape;108;p19"/>
          <p:cNvPicPr preferRelativeResize="0"/>
          <p:nvPr/>
        </p:nvPicPr>
        <p:blipFill>
          <a:blip r:embed="rId5">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Only">
  <p:cSld name="2_Title Only">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2">
            <a:alphaModFix/>
          </a:blip>
          <a:stretch>
            <a:fillRect/>
          </a:stretch>
        </p:blipFill>
        <p:spPr>
          <a:xfrm>
            <a:off x="-2" y="-1"/>
            <a:ext cx="9143998" cy="5140803"/>
          </a:xfrm>
          <a:prstGeom prst="rect">
            <a:avLst/>
          </a:prstGeom>
          <a:noFill/>
          <a:ln>
            <a:noFill/>
          </a:ln>
        </p:spPr>
      </p:pic>
      <p:sp>
        <p:nvSpPr>
          <p:cNvPr id="111" name="Google Shape;111;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0"/>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300"/>
              <a:buFont typeface="Roboto"/>
              <a:buNone/>
              <a:defRPr b="1" i="0" sz="3300">
                <a:solidFill>
                  <a:schemeClr val="lt1"/>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15" name="Google Shape;115;p20"/>
          <p:cNvPicPr preferRelativeResize="0"/>
          <p:nvPr/>
        </p:nvPicPr>
        <p:blipFill>
          <a:blip r:embed="rId3">
            <a:alphaModFix/>
          </a:blip>
          <a:stretch>
            <a:fillRect/>
          </a:stretch>
        </p:blipFill>
        <p:spPr>
          <a:xfrm>
            <a:off x="7562075" y="49099"/>
            <a:ext cx="1581926" cy="1261350"/>
          </a:xfrm>
          <a:prstGeom prst="rect">
            <a:avLst/>
          </a:prstGeom>
          <a:noFill/>
          <a:ln>
            <a:noFill/>
          </a:ln>
        </p:spPr>
      </p:pic>
      <p:pic>
        <p:nvPicPr>
          <p:cNvPr id="116" name="Google Shape;116;p20"/>
          <p:cNvPicPr preferRelativeResize="0"/>
          <p:nvPr/>
        </p:nvPicPr>
        <p:blipFill>
          <a:blip r:embed="rId4">
            <a:alphaModFix/>
          </a:blip>
          <a:stretch>
            <a:fillRect/>
          </a:stretch>
        </p:blipFill>
        <p:spPr>
          <a:xfrm>
            <a:off x="7890950" y="3838225"/>
            <a:ext cx="1069300" cy="1164226"/>
          </a:xfrm>
          <a:prstGeom prst="rect">
            <a:avLst/>
          </a:prstGeom>
          <a:noFill/>
          <a:ln>
            <a:noFill/>
          </a:ln>
        </p:spPr>
      </p:pic>
      <p:pic>
        <p:nvPicPr>
          <p:cNvPr id="117" name="Google Shape;117;p20"/>
          <p:cNvPicPr preferRelativeResize="0"/>
          <p:nvPr/>
        </p:nvPicPr>
        <p:blipFill>
          <a:blip r:embed="rId5">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Only">
  <p:cSld name="3_Title Only">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2">
            <a:alphaModFix/>
          </a:blip>
          <a:stretch>
            <a:fillRect/>
          </a:stretch>
        </p:blipFill>
        <p:spPr>
          <a:xfrm>
            <a:off x="-2" y="-1"/>
            <a:ext cx="9143998" cy="5140803"/>
          </a:xfrm>
          <a:prstGeom prst="rect">
            <a:avLst/>
          </a:prstGeom>
          <a:noFill/>
          <a:ln>
            <a:noFill/>
          </a:ln>
        </p:spPr>
      </p:pic>
      <p:pic>
        <p:nvPicPr>
          <p:cNvPr id="120" name="Google Shape;120;p21"/>
          <p:cNvPicPr preferRelativeResize="0"/>
          <p:nvPr/>
        </p:nvPicPr>
        <p:blipFill>
          <a:blip r:embed="rId3">
            <a:alphaModFix/>
          </a:blip>
          <a:stretch>
            <a:fillRect/>
          </a:stretch>
        </p:blipFill>
        <p:spPr>
          <a:xfrm>
            <a:off x="-3" y="3800425"/>
            <a:ext cx="1154200" cy="1343075"/>
          </a:xfrm>
          <a:prstGeom prst="rect">
            <a:avLst/>
          </a:prstGeom>
          <a:noFill/>
          <a:ln>
            <a:noFill/>
          </a:ln>
        </p:spPr>
      </p:pic>
      <p:sp>
        <p:nvSpPr>
          <p:cNvPr id="121" name="Google Shape;121;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1"/>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300"/>
              <a:buFont typeface="Roboto"/>
              <a:buNone/>
              <a:defRPr b="1" i="0" sz="3300">
                <a:solidFill>
                  <a:schemeClr val="lt1"/>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25" name="Google Shape;125;p21"/>
          <p:cNvPicPr preferRelativeResize="0"/>
          <p:nvPr/>
        </p:nvPicPr>
        <p:blipFill>
          <a:blip r:embed="rId4">
            <a:alphaModFix/>
          </a:blip>
          <a:stretch>
            <a:fillRect/>
          </a:stretch>
        </p:blipFill>
        <p:spPr>
          <a:xfrm>
            <a:off x="7890950" y="97625"/>
            <a:ext cx="1069300" cy="11642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6" name="Shape 126"/>
        <p:cNvGrpSpPr/>
        <p:nvPr/>
      </p:nvGrpSpPr>
      <p:grpSpPr>
        <a:xfrm>
          <a:off x="0" y="0"/>
          <a:ext cx="0" cy="0"/>
          <a:chOff x="0" y="0"/>
          <a:chExt cx="0" cy="0"/>
        </a:xfrm>
      </p:grpSpPr>
      <p:sp>
        <p:nvSpPr>
          <p:cNvPr id="127" name="Google Shape;127;p22"/>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8" name="Google Shape;128;p2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29" name="Google Shape;12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2" name="Shape 132"/>
        <p:cNvGrpSpPr/>
        <p:nvPr/>
      </p:nvGrpSpPr>
      <p:grpSpPr>
        <a:xfrm>
          <a:off x="0" y="0"/>
          <a:ext cx="0" cy="0"/>
          <a:chOff x="0" y="0"/>
          <a:chExt cx="0" cy="0"/>
        </a:xfrm>
      </p:grpSpPr>
      <p:sp>
        <p:nvSpPr>
          <p:cNvPr id="133" name="Google Shape;133;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4" name="Google Shape;134;p2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6" name="Google Shape;13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9" name="Shape 139"/>
        <p:cNvGrpSpPr/>
        <p:nvPr/>
      </p:nvGrpSpPr>
      <p:grpSpPr>
        <a:xfrm>
          <a:off x="0" y="0"/>
          <a:ext cx="0" cy="0"/>
          <a:chOff x="0" y="0"/>
          <a:chExt cx="0" cy="0"/>
        </a:xfrm>
      </p:grpSpPr>
      <p:sp>
        <p:nvSpPr>
          <p:cNvPr id="140" name="Google Shape;140;p2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42" name="Google Shape;142;p2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3" name="Google Shape;143;p2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44" name="Google Shape;144;p2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5" name="Google Shape;14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6" name="Google Shape;14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8" name="Shape 148"/>
        <p:cNvGrpSpPr/>
        <p:nvPr/>
      </p:nvGrpSpPr>
      <p:grpSpPr>
        <a:xfrm>
          <a:off x="0" y="0"/>
          <a:ext cx="0" cy="0"/>
          <a:chOff x="0" y="0"/>
          <a:chExt cx="0" cy="0"/>
        </a:xfrm>
      </p:grpSpPr>
      <p:sp>
        <p:nvSpPr>
          <p:cNvPr id="149" name="Google Shape;149;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1" name="Google Shape;151;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2" name="Shape 152"/>
        <p:cNvGrpSpPr/>
        <p:nvPr/>
      </p:nvGrpSpPr>
      <p:grpSpPr>
        <a:xfrm>
          <a:off x="0" y="0"/>
          <a:ext cx="0" cy="0"/>
          <a:chOff x="0" y="0"/>
          <a:chExt cx="0" cy="0"/>
        </a:xfrm>
      </p:grpSpPr>
      <p:sp>
        <p:nvSpPr>
          <p:cNvPr id="153" name="Google Shape;153;p2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4" name="Google Shape;154;p2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55" name="Google Shape;155;p2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56" name="Google Shape;156;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9" name="Shape 159"/>
        <p:cNvGrpSpPr/>
        <p:nvPr/>
      </p:nvGrpSpPr>
      <p:grpSpPr>
        <a:xfrm>
          <a:off x="0" y="0"/>
          <a:ext cx="0" cy="0"/>
          <a:chOff x="0" y="0"/>
          <a:chExt cx="0" cy="0"/>
        </a:xfrm>
      </p:grpSpPr>
      <p:sp>
        <p:nvSpPr>
          <p:cNvPr id="160" name="Google Shape;160;p2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1" name="Google Shape;161;p2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62" name="Google Shape;162;p2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63" name="Google Shape;163;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6" name="Shape 166"/>
        <p:cNvGrpSpPr/>
        <p:nvPr/>
      </p:nvGrpSpPr>
      <p:grpSpPr>
        <a:xfrm>
          <a:off x="0" y="0"/>
          <a:ext cx="0" cy="0"/>
          <a:chOff x="0" y="0"/>
          <a:chExt cx="0" cy="0"/>
        </a:xfrm>
      </p:grpSpPr>
      <p:sp>
        <p:nvSpPr>
          <p:cNvPr id="167" name="Google Shape;167;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8" name="Google Shape;168;p2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9" name="Google Shape;169;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29"/>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2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5" name="Google Shape;175;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7.jp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hyperlink" Target="https://bit.ly/H8_SCL" TargetMode="External"/><Relationship Id="rId4" Type="http://schemas.openxmlformats.org/officeDocument/2006/relationships/hyperlink" Target="https://bit.ly/H8_SCL" TargetMode="External"/><Relationship Id="rId5" Type="http://schemas.openxmlformats.org/officeDocument/2006/relationships/hyperlink" Target="https://github.com/ardhiraka/H8_SCL2020" TargetMode="External"/><Relationship Id="rId6" Type="http://schemas.openxmlformats.org/officeDocument/2006/relationships/hyperlink" Target="https://github.com/ardhiraka/H8_SCL2020"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24.png"/><Relationship Id="rId4" Type="http://schemas.openxmlformats.org/officeDocument/2006/relationships/hyperlink" Target="https://techatshopee.formstack.com/forms/shopeecodeleague_workshopfeedbackfor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www.hacktiv8.com" TargetMode="External"/><Relationship Id="rId4" Type="http://schemas.openxmlformats.org/officeDocument/2006/relationships/hyperlink" Target="mailto:halo@hacktiv8.com" TargetMode="External"/><Relationship Id="rId5" Type="http://schemas.openxmlformats.org/officeDocument/2006/relationships/hyperlink" Target="mailto:halo@hacktiv8.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We’ll be starting shortly!</a:t>
            </a:r>
            <a:endParaRPr/>
          </a:p>
        </p:txBody>
      </p:sp>
      <p:sp>
        <p:nvSpPr>
          <p:cNvPr id="183" name="Google Shape;183;p30"/>
          <p:cNvSpPr txBox="1"/>
          <p:nvPr>
            <p:ph idx="4294967295" type="body"/>
          </p:nvPr>
        </p:nvSpPr>
        <p:spPr>
          <a:xfrm>
            <a:off x="635775" y="1799824"/>
            <a:ext cx="7511700" cy="28413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lang="en">
                <a:latin typeface="Roboto"/>
                <a:ea typeface="Roboto"/>
                <a:cs typeface="Roboto"/>
                <a:sym typeface="Roboto"/>
              </a:rPr>
              <a:t>To help us run the workshop smoothly, please kindly:</a:t>
            </a:r>
            <a:endParaRPr>
              <a:latin typeface="Roboto"/>
              <a:ea typeface="Roboto"/>
              <a:cs typeface="Roboto"/>
              <a:sym typeface="Roboto"/>
            </a:endParaRPr>
          </a:p>
          <a:p>
            <a:pPr indent="-342900" lvl="0" marL="457200" rtl="0" algn="l">
              <a:lnSpc>
                <a:spcPct val="150000"/>
              </a:lnSpc>
              <a:spcBef>
                <a:spcPts val="0"/>
              </a:spcBef>
              <a:spcAft>
                <a:spcPts val="0"/>
              </a:spcAft>
              <a:buClr>
                <a:srgbClr val="000000"/>
              </a:buClr>
              <a:buSzPts val="1800"/>
              <a:buFont typeface="Roboto"/>
              <a:buChar char="-"/>
            </a:pPr>
            <a:r>
              <a:rPr lang="en">
                <a:latin typeface="Roboto"/>
                <a:ea typeface="Roboto"/>
                <a:cs typeface="Roboto"/>
                <a:sym typeface="Roboto"/>
              </a:rPr>
              <a:t>Submit all questions using the Q&amp;A function </a:t>
            </a:r>
            <a:endParaRPr>
              <a:latin typeface="Roboto"/>
              <a:ea typeface="Roboto"/>
              <a:cs typeface="Roboto"/>
              <a:sym typeface="Roboto"/>
            </a:endParaRPr>
          </a:p>
          <a:p>
            <a:pPr indent="-342900" lvl="0" marL="457200" rtl="0" algn="l">
              <a:lnSpc>
                <a:spcPct val="150000"/>
              </a:lnSpc>
              <a:spcBef>
                <a:spcPts val="0"/>
              </a:spcBef>
              <a:spcAft>
                <a:spcPts val="0"/>
              </a:spcAft>
              <a:buClr>
                <a:srgbClr val="000000"/>
              </a:buClr>
              <a:buSzPts val="1800"/>
              <a:buFont typeface="Roboto"/>
              <a:buChar char="-"/>
            </a:pPr>
            <a:r>
              <a:rPr lang="en">
                <a:latin typeface="Roboto"/>
                <a:ea typeface="Roboto"/>
                <a:cs typeface="Roboto"/>
                <a:sym typeface="Roboto"/>
              </a:rPr>
              <a:t>If you have an urgent request, please use the “Raise Hand” function</a:t>
            </a:r>
            <a:endParaRPr>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latin typeface="Roboto"/>
                <a:ea typeface="Roboto"/>
                <a:cs typeface="Roboto"/>
                <a:sym typeface="Roboto"/>
              </a:rPr>
              <a:t>Thank you!</a:t>
            </a:r>
            <a:endParaRPr>
              <a:latin typeface="Roboto"/>
              <a:ea typeface="Roboto"/>
              <a:cs typeface="Roboto"/>
              <a:sym typeface="Roboto"/>
            </a:endParaRPr>
          </a:p>
          <a:p>
            <a:pPr indent="0" lvl="0" marL="0" rtl="0" algn="l">
              <a:lnSpc>
                <a:spcPct val="90000"/>
              </a:lnSpc>
              <a:spcBef>
                <a:spcPts val="0"/>
              </a:spcBef>
              <a:spcAft>
                <a:spcPts val="0"/>
              </a:spcAft>
              <a:buClr>
                <a:schemeClr val="lt1"/>
              </a:buClr>
              <a:buSzPts val="2100"/>
              <a:buNone/>
            </a:pPr>
            <a:r>
              <a:t/>
            </a:r>
            <a:endParaRPr/>
          </a:p>
        </p:txBody>
      </p:sp>
      <p:pic>
        <p:nvPicPr>
          <p:cNvPr id="184" name="Google Shape;184;p30"/>
          <p:cNvPicPr preferRelativeResize="0"/>
          <p:nvPr/>
        </p:nvPicPr>
        <p:blipFill>
          <a:blip r:embed="rId3">
            <a:alphaModFix/>
          </a:blip>
          <a:stretch>
            <a:fillRect/>
          </a:stretch>
        </p:blipFill>
        <p:spPr>
          <a:xfrm>
            <a:off x="6577575" y="3908050"/>
            <a:ext cx="1314750" cy="983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9"/>
          <p:cNvSpPr txBox="1"/>
          <p:nvPr>
            <p:ph idx="1" type="body"/>
          </p:nvPr>
        </p:nvSpPr>
        <p:spPr>
          <a:xfrm>
            <a:off x="628650" y="3232570"/>
            <a:ext cx="7886700" cy="675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
              <a:t>Code will only compile and run if it’s 100 percent free of spelling and syntactic errors.</a:t>
            </a:r>
            <a:endParaRPr/>
          </a:p>
          <a:p>
            <a:pPr indent="0" lvl="0" marL="0" rtl="0" algn="l">
              <a:lnSpc>
                <a:spcPct val="90000"/>
              </a:lnSpc>
              <a:spcBef>
                <a:spcPts val="0"/>
              </a:spcBef>
              <a:spcAft>
                <a:spcPts val="0"/>
              </a:spcAft>
              <a:buClr>
                <a:schemeClr val="lt1"/>
              </a:buClr>
              <a:buSzPts val="21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idx="1" type="body"/>
          </p:nvPr>
        </p:nvSpPr>
        <p:spPr>
          <a:xfrm>
            <a:off x="628650" y="3232570"/>
            <a:ext cx="7886700" cy="675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The skillful use of language is major part of what makes us, </a:t>
            </a:r>
            <a:r>
              <a:rPr b="1" lang="en"/>
              <a:t>human</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Computer, Communicate.</a:t>
            </a:r>
            <a:endParaRPr/>
          </a:p>
        </p:txBody>
      </p:sp>
      <p:sp>
        <p:nvSpPr>
          <p:cNvPr id="257" name="Google Shape;257;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Natural Language Processing, or NLP, is the sub-field of AI that is focused on </a:t>
            </a:r>
            <a:r>
              <a:rPr b="1" lang="en"/>
              <a:t>enabling computers to understand and process human languages</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Humans, Complicated.</a:t>
            </a:r>
            <a:endParaRPr/>
          </a:p>
        </p:txBody>
      </p:sp>
      <p:sp>
        <p:nvSpPr>
          <p:cNvPr id="263" name="Google Shape;263;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The process of reading and understanding English (or Bahasa Indonesia) is </a:t>
            </a:r>
            <a:r>
              <a:rPr b="1" lang="en"/>
              <a:t>very complex</a:t>
            </a:r>
            <a:r>
              <a:rPr lang="en"/>
              <a:t> — and that’s not even considering that English (or Bahasa Indonesia) doesn’t follow logical and consistent 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Google Shape;268;p43"/>
          <p:cNvPicPr preferRelativeResize="0"/>
          <p:nvPr/>
        </p:nvPicPr>
        <p:blipFill>
          <a:blip r:embed="rId3">
            <a:alphaModFix/>
          </a:blip>
          <a:stretch>
            <a:fillRect/>
          </a:stretch>
        </p:blipFill>
        <p:spPr>
          <a:xfrm>
            <a:off x="593800" y="152400"/>
            <a:ext cx="3572611" cy="4341726"/>
          </a:xfrm>
          <a:prstGeom prst="rect">
            <a:avLst/>
          </a:prstGeom>
          <a:noFill/>
          <a:ln>
            <a:noFill/>
          </a:ln>
          <a:effectLst>
            <a:outerShdw blurRad="114300" rotWithShape="0" algn="bl" dir="2520000" dist="390525">
              <a:srgbClr val="000000">
                <a:alpha val="32000"/>
              </a:srgbClr>
            </a:outerShdw>
          </a:effectLst>
        </p:spPr>
      </p:pic>
      <p:pic>
        <p:nvPicPr>
          <p:cNvPr id="269" name="Google Shape;269;p43"/>
          <p:cNvPicPr preferRelativeResize="0"/>
          <p:nvPr/>
        </p:nvPicPr>
        <p:blipFill>
          <a:blip r:embed="rId4">
            <a:alphaModFix/>
          </a:blip>
          <a:stretch>
            <a:fillRect/>
          </a:stretch>
        </p:blipFill>
        <p:spPr>
          <a:xfrm>
            <a:off x="4308782" y="152400"/>
            <a:ext cx="3634441" cy="4341720"/>
          </a:xfrm>
          <a:prstGeom prst="rect">
            <a:avLst/>
          </a:prstGeom>
          <a:noFill/>
          <a:ln>
            <a:noFill/>
          </a:ln>
          <a:effectLst>
            <a:outerShdw blurRad="114300" rotWithShape="0" algn="bl" dir="2520000" dist="390525">
              <a:srgbClr val="000000">
                <a:alpha val="32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idx="1" type="body"/>
          </p:nvPr>
        </p:nvSpPr>
        <p:spPr>
          <a:xfrm>
            <a:off x="628650" y="3232570"/>
            <a:ext cx="7886700" cy="675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sz="2000"/>
              <a:t>"Environmental regulators </a:t>
            </a:r>
            <a:r>
              <a:rPr b="1" lang="en" sz="2000"/>
              <a:t>grill</a:t>
            </a:r>
            <a:r>
              <a:rPr lang="en" sz="2000"/>
              <a:t> business owner over illegal coal fires."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Language, Complex</a:t>
            </a:r>
            <a:r>
              <a:rPr lang="en"/>
              <a:t>.</a:t>
            </a:r>
            <a:endParaRPr/>
          </a:p>
        </p:txBody>
      </p:sp>
      <p:sp>
        <p:nvSpPr>
          <p:cNvPr id="280" name="Google Shape;280;p4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Ambiguity / Crash Blossom, Syntax, </a:t>
            </a:r>
            <a:r>
              <a:rPr lang="en"/>
              <a:t>Coreference</a:t>
            </a:r>
            <a:r>
              <a:rPr lang="en"/>
              <a:t> / Anaphora Resolution, Slang, Sarcasm.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6"/>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lang="en"/>
              <a:t>Case Folding</a:t>
            </a:r>
            <a:endParaRPr/>
          </a:p>
          <a:p>
            <a:pPr indent="-361950" lvl="0" marL="457200" rtl="0" algn="l">
              <a:lnSpc>
                <a:spcPct val="90000"/>
              </a:lnSpc>
              <a:spcBef>
                <a:spcPts val="0"/>
              </a:spcBef>
              <a:spcAft>
                <a:spcPts val="0"/>
              </a:spcAft>
              <a:buSzPts val="2100"/>
              <a:buChar char="•"/>
            </a:pPr>
            <a:r>
              <a:rPr lang="en"/>
              <a:t>Tokenizing</a:t>
            </a:r>
            <a:endParaRPr/>
          </a:p>
          <a:p>
            <a:pPr indent="-361950" lvl="0" marL="457200" rtl="0" algn="l">
              <a:lnSpc>
                <a:spcPct val="90000"/>
              </a:lnSpc>
              <a:spcBef>
                <a:spcPts val="0"/>
              </a:spcBef>
              <a:spcAft>
                <a:spcPts val="0"/>
              </a:spcAft>
              <a:buSzPts val="2100"/>
              <a:buChar char="•"/>
            </a:pPr>
            <a:r>
              <a:rPr lang="en"/>
              <a:t>Filtering</a:t>
            </a:r>
            <a:endParaRPr/>
          </a:p>
          <a:p>
            <a:pPr indent="-361950" lvl="0" marL="457200" rtl="0" algn="l">
              <a:lnSpc>
                <a:spcPct val="90000"/>
              </a:lnSpc>
              <a:spcBef>
                <a:spcPts val="0"/>
              </a:spcBef>
              <a:spcAft>
                <a:spcPts val="0"/>
              </a:spcAft>
              <a:buSzPts val="2100"/>
              <a:buChar char="•"/>
            </a:pPr>
            <a:r>
              <a:rPr lang="en"/>
              <a:t>Stemming &amp; </a:t>
            </a:r>
            <a:r>
              <a:rPr lang="en"/>
              <a:t>Lemmatization</a:t>
            </a:r>
            <a:endParaRPr/>
          </a:p>
          <a:p>
            <a:pPr indent="-361950" lvl="0" marL="457200" rtl="0" algn="l">
              <a:lnSpc>
                <a:spcPct val="90000"/>
              </a:lnSpc>
              <a:spcBef>
                <a:spcPts val="0"/>
              </a:spcBef>
              <a:spcAft>
                <a:spcPts val="0"/>
              </a:spcAft>
              <a:buSzPts val="2100"/>
              <a:buChar char="•"/>
            </a:pPr>
            <a:r>
              <a:rPr lang="en"/>
              <a:t>Part of Speech</a:t>
            </a:r>
            <a:endParaRPr/>
          </a:p>
          <a:p>
            <a:pPr indent="-361950" lvl="0" marL="457200" rtl="0" algn="l">
              <a:lnSpc>
                <a:spcPct val="90000"/>
              </a:lnSpc>
              <a:spcBef>
                <a:spcPts val="0"/>
              </a:spcBef>
              <a:spcAft>
                <a:spcPts val="0"/>
              </a:spcAft>
              <a:buSzPts val="2100"/>
              <a:buChar char="•"/>
            </a:pPr>
            <a:r>
              <a:rPr lang="en"/>
              <a:t>Named Entity Recognition</a:t>
            </a:r>
            <a:endParaRPr/>
          </a:p>
          <a:p>
            <a:pPr indent="-361950" lvl="0" marL="457200" rtl="0" algn="l">
              <a:lnSpc>
                <a:spcPct val="90000"/>
              </a:lnSpc>
              <a:spcBef>
                <a:spcPts val="0"/>
              </a:spcBef>
              <a:spcAft>
                <a:spcPts val="0"/>
              </a:spcAft>
              <a:buSzPts val="2100"/>
              <a:buChar char="•"/>
            </a:pPr>
            <a:r>
              <a:rPr lang="en"/>
              <a:t>Chunk / Phrase Extraction</a:t>
            </a:r>
            <a:endParaRPr/>
          </a:p>
          <a:p>
            <a:pPr indent="-361950" lvl="0" marL="457200" rtl="0" algn="l">
              <a:lnSpc>
                <a:spcPct val="90000"/>
              </a:lnSpc>
              <a:spcBef>
                <a:spcPts val="0"/>
              </a:spcBef>
              <a:spcAft>
                <a:spcPts val="0"/>
              </a:spcAft>
              <a:buSzPts val="2100"/>
              <a:buChar char="•"/>
            </a:pPr>
            <a:r>
              <a:rPr lang="en"/>
              <a:t>Coreference Resolution</a:t>
            </a:r>
            <a:endParaRPr/>
          </a:p>
          <a:p>
            <a:pPr indent="-361950" lvl="0" marL="457200" rtl="0" algn="l">
              <a:lnSpc>
                <a:spcPct val="90000"/>
              </a:lnSpc>
              <a:spcBef>
                <a:spcPts val="0"/>
              </a:spcBef>
              <a:spcAft>
                <a:spcPts val="0"/>
              </a:spcAft>
              <a:buSzPts val="2100"/>
              <a:buChar char="•"/>
            </a:pPr>
            <a:r>
              <a:rPr lang="en"/>
              <a:t>Collocation Extraction</a:t>
            </a:r>
            <a:endParaRPr/>
          </a:p>
          <a:p>
            <a:pPr indent="-361950" lvl="0" marL="457200" rtl="0" algn="l">
              <a:lnSpc>
                <a:spcPct val="90000"/>
              </a:lnSpc>
              <a:spcBef>
                <a:spcPts val="0"/>
              </a:spcBef>
              <a:spcAft>
                <a:spcPts val="0"/>
              </a:spcAft>
              <a:buSzPts val="2100"/>
              <a:buChar char="•"/>
            </a:pPr>
            <a:r>
              <a:rPr lang="en"/>
              <a:t>Relationship Extraction</a:t>
            </a:r>
            <a:endParaRPr/>
          </a:p>
        </p:txBody>
      </p:sp>
      <p:sp>
        <p:nvSpPr>
          <p:cNvPr id="286" name="Google Shape;286;p4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Demystifying</a:t>
            </a:r>
            <a:r>
              <a:rPr lang="en"/>
              <a:t>, Language.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Case Folding.</a:t>
            </a:r>
            <a:endParaRPr/>
          </a:p>
        </p:txBody>
      </p:sp>
      <p:sp>
        <p:nvSpPr>
          <p:cNvPr id="292" name="Google Shape;292;p47"/>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lang="en"/>
              <a:t>Convert text to lowercase</a:t>
            </a:r>
            <a:endParaRPr/>
          </a:p>
          <a:p>
            <a:pPr indent="-361950" lvl="0" marL="457200" rtl="0" algn="l">
              <a:lnSpc>
                <a:spcPct val="90000"/>
              </a:lnSpc>
              <a:spcBef>
                <a:spcPts val="0"/>
              </a:spcBef>
              <a:spcAft>
                <a:spcPts val="0"/>
              </a:spcAft>
              <a:buSzPts val="2100"/>
              <a:buChar char="•"/>
            </a:pPr>
            <a:r>
              <a:rPr lang="en"/>
              <a:t>Remove numbers</a:t>
            </a:r>
            <a:endParaRPr/>
          </a:p>
          <a:p>
            <a:pPr indent="-361950" lvl="0" marL="457200" rtl="0" algn="l">
              <a:lnSpc>
                <a:spcPct val="90000"/>
              </a:lnSpc>
              <a:spcBef>
                <a:spcPts val="0"/>
              </a:spcBef>
              <a:spcAft>
                <a:spcPts val="0"/>
              </a:spcAft>
              <a:buSzPts val="2100"/>
              <a:buChar char="•"/>
            </a:pPr>
            <a:r>
              <a:rPr lang="en"/>
              <a:t>Remove punctuation</a:t>
            </a:r>
            <a:endParaRPr/>
          </a:p>
          <a:p>
            <a:pPr indent="-361950" lvl="0" marL="457200" rtl="0" algn="l">
              <a:lnSpc>
                <a:spcPct val="90000"/>
              </a:lnSpc>
              <a:spcBef>
                <a:spcPts val="0"/>
              </a:spcBef>
              <a:spcAft>
                <a:spcPts val="0"/>
              </a:spcAft>
              <a:buSzPts val="2100"/>
              <a:buChar char="•"/>
            </a:pPr>
            <a:r>
              <a:rPr lang="en"/>
              <a:t>Remove whitespaces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Using</a:t>
            </a:r>
            <a:r>
              <a:rPr lang="en"/>
              <a:t> Zoom: People &amp; Slides</a:t>
            </a:r>
            <a:endParaRPr/>
          </a:p>
        </p:txBody>
      </p:sp>
      <p:pic>
        <p:nvPicPr>
          <p:cNvPr id="190" name="Google Shape;190;p31"/>
          <p:cNvPicPr preferRelativeResize="0"/>
          <p:nvPr/>
        </p:nvPicPr>
        <p:blipFill>
          <a:blip r:embed="rId3">
            <a:alphaModFix/>
          </a:blip>
          <a:stretch>
            <a:fillRect/>
          </a:stretch>
        </p:blipFill>
        <p:spPr>
          <a:xfrm>
            <a:off x="536075" y="1062950"/>
            <a:ext cx="5484726" cy="3313825"/>
          </a:xfrm>
          <a:prstGeom prst="rect">
            <a:avLst/>
          </a:prstGeom>
          <a:noFill/>
          <a:ln>
            <a:noFill/>
          </a:ln>
        </p:spPr>
      </p:pic>
      <p:pic>
        <p:nvPicPr>
          <p:cNvPr id="191" name="Google Shape;191;p31"/>
          <p:cNvPicPr preferRelativeResize="0"/>
          <p:nvPr/>
        </p:nvPicPr>
        <p:blipFill rotWithShape="1">
          <a:blip r:embed="rId4">
            <a:alphaModFix/>
          </a:blip>
          <a:srcRect b="64137" l="0" r="0" t="0"/>
          <a:stretch/>
        </p:blipFill>
        <p:spPr>
          <a:xfrm>
            <a:off x="6124275" y="1127150"/>
            <a:ext cx="2716125" cy="1398676"/>
          </a:xfrm>
          <a:prstGeom prst="rect">
            <a:avLst/>
          </a:prstGeom>
          <a:noFill/>
          <a:ln>
            <a:noFill/>
          </a:ln>
        </p:spPr>
      </p:pic>
      <p:pic>
        <p:nvPicPr>
          <p:cNvPr id="192" name="Google Shape;192;p31"/>
          <p:cNvPicPr preferRelativeResize="0"/>
          <p:nvPr/>
        </p:nvPicPr>
        <p:blipFill rotWithShape="1">
          <a:blip r:embed="rId4">
            <a:alphaModFix/>
          </a:blip>
          <a:srcRect b="17410" l="0" r="0" t="53740"/>
          <a:stretch/>
        </p:blipFill>
        <p:spPr>
          <a:xfrm>
            <a:off x="6124275" y="2739800"/>
            <a:ext cx="2716125" cy="1125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9"/>
          <p:cNvPicPr preferRelativeResize="0"/>
          <p:nvPr/>
        </p:nvPicPr>
        <p:blipFill rotWithShape="1">
          <a:blip r:embed="rId3">
            <a:alphaModFix/>
          </a:blip>
          <a:srcRect b="2098" l="0" r="0" t="2098"/>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50"/>
          <p:cNvPicPr preferRelativeResize="0"/>
          <p:nvPr/>
        </p:nvPicPr>
        <p:blipFill rotWithShape="1">
          <a:blip r:embed="rId3">
            <a:alphaModFix/>
          </a:blip>
          <a:srcRect b="2098" l="0" r="0" t="2098"/>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51"/>
          <p:cNvPicPr preferRelativeResize="0"/>
          <p:nvPr/>
        </p:nvPicPr>
        <p:blipFill rotWithShape="1">
          <a:blip r:embed="rId3">
            <a:alphaModFix/>
          </a:blip>
          <a:srcRect b="2098" l="0" r="0" t="2098"/>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Tokenizing.</a:t>
            </a:r>
            <a:endParaRPr/>
          </a:p>
        </p:txBody>
      </p:sp>
      <p:sp>
        <p:nvSpPr>
          <p:cNvPr id="318" name="Google Shape;318;p52"/>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Tokenization is the process of splitting the given text into smaller pieces called tokens. Words, numbers, punctuation marks, and others can be considered as tokens.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53"/>
          <p:cNvPicPr preferRelativeResize="0"/>
          <p:nvPr/>
        </p:nvPicPr>
        <p:blipFill rotWithShape="1">
          <a:blip r:embed="rId3">
            <a:alphaModFix/>
          </a:blip>
          <a:srcRect b="3574" l="0" r="0" t="3583"/>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Filtering.</a:t>
            </a:r>
            <a:endParaRPr/>
          </a:p>
        </p:txBody>
      </p:sp>
      <p:sp>
        <p:nvSpPr>
          <p:cNvPr id="329" name="Google Shape;329;p54"/>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Stop words are the most common words in a language like </a:t>
            </a:r>
            <a:r>
              <a:rPr i="1" lang="en"/>
              <a:t>‘the’, ‘a’, ‘on’, ‘is’, ‘all’.</a:t>
            </a:r>
            <a:endParaRPr i="1"/>
          </a:p>
          <a:p>
            <a:pPr indent="0" lvl="0" marL="0" rtl="0" algn="l">
              <a:lnSpc>
                <a:spcPct val="90000"/>
              </a:lnSpc>
              <a:spcBef>
                <a:spcPts val="0"/>
              </a:spcBef>
              <a:spcAft>
                <a:spcPts val="0"/>
              </a:spcAft>
              <a:buNone/>
            </a:pPr>
            <a:r>
              <a:rPr lang="en"/>
              <a:t>These words do not carry important meaning and are usually removed from texts.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55"/>
          <p:cNvPicPr preferRelativeResize="0"/>
          <p:nvPr/>
        </p:nvPicPr>
        <p:blipFill rotWithShape="1">
          <a:blip r:embed="rId3">
            <a:alphaModFix/>
          </a:blip>
          <a:srcRect b="3574" l="0" r="0" t="3583"/>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Stemming &amp; </a:t>
            </a:r>
            <a:r>
              <a:rPr lang="en"/>
              <a:t>Lemmatization.</a:t>
            </a:r>
            <a:endParaRPr/>
          </a:p>
        </p:txBody>
      </p:sp>
      <p:sp>
        <p:nvSpPr>
          <p:cNvPr id="340" name="Google Shape;340;p56"/>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lang="en"/>
              <a:t>Stemming is a process of reducing words to their word stem, base or root form (for example, books — book, looked — look).</a:t>
            </a:r>
            <a:endParaRPr/>
          </a:p>
          <a:p>
            <a:pPr indent="-361950" lvl="0" marL="457200" rtl="0" algn="l">
              <a:lnSpc>
                <a:spcPct val="90000"/>
              </a:lnSpc>
              <a:spcBef>
                <a:spcPts val="0"/>
              </a:spcBef>
              <a:spcAft>
                <a:spcPts val="0"/>
              </a:spcAft>
              <a:buSzPts val="2100"/>
              <a:buChar char="•"/>
            </a:pPr>
            <a:r>
              <a:rPr lang="en"/>
              <a:t>The aim of lemmatization, like stemming, is to reduce inflectional forms to a common base form. As opposed to stemming, lemmatization does not simply chop off inflections. Instead it uses lexical knowledge bases to get the correct base forms of words.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Google Shape;345;p57"/>
          <p:cNvPicPr preferRelativeResize="0"/>
          <p:nvPr/>
        </p:nvPicPr>
        <p:blipFill rotWithShape="1">
          <a:blip r:embed="rId3">
            <a:alphaModFix/>
          </a:blip>
          <a:srcRect b="3574" l="0" r="0" t="3583"/>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Google Shape;350;p58"/>
          <p:cNvPicPr preferRelativeResize="0"/>
          <p:nvPr/>
        </p:nvPicPr>
        <p:blipFill rotWithShape="1">
          <a:blip r:embed="rId3">
            <a:alphaModFix/>
          </a:blip>
          <a:srcRect b="3574" l="0" r="0" t="3583"/>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ctrTitle"/>
          </p:nvPr>
        </p:nvSpPr>
        <p:spPr>
          <a:xfrm>
            <a:off x="1766400" y="2726325"/>
            <a:ext cx="5611200" cy="1790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Roboto"/>
              <a:buNone/>
            </a:pPr>
            <a:r>
              <a:rPr lang="en"/>
              <a:t>The Science of Emotions:</a:t>
            </a:r>
            <a:endParaRPr/>
          </a:p>
          <a:p>
            <a:pPr indent="0" lvl="0" marL="0" rtl="0" algn="ctr">
              <a:lnSpc>
                <a:spcPct val="90000"/>
              </a:lnSpc>
              <a:spcBef>
                <a:spcPts val="0"/>
              </a:spcBef>
              <a:spcAft>
                <a:spcPts val="0"/>
              </a:spcAft>
              <a:buClr>
                <a:schemeClr val="lt1"/>
              </a:buClr>
              <a:buSzPts val="3600"/>
              <a:buFont typeface="Roboto"/>
              <a:buNone/>
            </a:pPr>
            <a:r>
              <a:rPr lang="en" sz="1800"/>
              <a:t>Introduction to Sentiment Analysis</a:t>
            </a:r>
            <a:endParaRPr sz="1800"/>
          </a:p>
        </p:txBody>
      </p:sp>
      <p:sp>
        <p:nvSpPr>
          <p:cNvPr id="198" name="Google Shape;198;p32"/>
          <p:cNvSpPr txBox="1"/>
          <p:nvPr>
            <p:ph idx="1" type="subTitle"/>
          </p:nvPr>
        </p:nvSpPr>
        <p:spPr>
          <a:xfrm>
            <a:off x="3207300" y="4777800"/>
            <a:ext cx="2729400" cy="365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1800"/>
              <a:buNone/>
            </a:pPr>
            <a:r>
              <a:rPr lang="en" sz="1100"/>
              <a:t>Computers have feelings, too.</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pic>
        <p:nvPicPr>
          <p:cNvPr id="355" name="Google Shape;355;p59"/>
          <p:cNvPicPr preferRelativeResize="0"/>
          <p:nvPr/>
        </p:nvPicPr>
        <p:blipFill rotWithShape="1">
          <a:blip r:embed="rId3">
            <a:alphaModFix/>
          </a:blip>
          <a:srcRect b="3574" l="0" r="0" t="3583"/>
          <a:stretch/>
        </p:blipFill>
        <p:spPr>
          <a:xfrm>
            <a:off x="1180588" y="662300"/>
            <a:ext cx="6780628" cy="3657600"/>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Part of Speech.</a:t>
            </a:r>
            <a:endParaRPr/>
          </a:p>
        </p:txBody>
      </p:sp>
      <p:sp>
        <p:nvSpPr>
          <p:cNvPr id="361" name="Google Shape;361;p60"/>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Part-of-speech tagging aims to assign parts of speech to each word of a given text (such as nouns, verbs, adjectives, and others) based on its definition and its context.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61"/>
          <p:cNvPicPr preferRelativeResize="0"/>
          <p:nvPr/>
        </p:nvPicPr>
        <p:blipFill rotWithShape="1">
          <a:blip r:embed="rId3">
            <a:alphaModFix/>
          </a:blip>
          <a:srcRect b="0" l="377" r="377" t="0"/>
          <a:stretch/>
        </p:blipFill>
        <p:spPr>
          <a:xfrm>
            <a:off x="1180588" y="662300"/>
            <a:ext cx="6780630" cy="3657599"/>
          </a:xfrm>
          <a:prstGeom prst="rect">
            <a:avLst/>
          </a:prstGeom>
          <a:noFill/>
          <a:ln>
            <a:noFill/>
          </a:ln>
          <a:effectLst>
            <a:outerShdw blurRad="300038" rotWithShape="0" algn="bl" dir="3120000" dist="514350">
              <a:srgbClr val="000000">
                <a:alpha val="48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Phrase Extraction.</a:t>
            </a:r>
            <a:endParaRPr/>
          </a:p>
        </p:txBody>
      </p:sp>
      <p:sp>
        <p:nvSpPr>
          <p:cNvPr id="372" name="Google Shape;372;p62"/>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Chunking is a natural language process that identifies constituent parts of sentences (nouns, verbs, adjectives, etc.) and links them to higher order units that have discrete grammatical meanings (noun groups or phrases, verb groups, etc.)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id="377" name="Google Shape;377;p63"/>
          <p:cNvPicPr preferRelativeResize="0"/>
          <p:nvPr/>
        </p:nvPicPr>
        <p:blipFill>
          <a:blip r:embed="rId3">
            <a:alphaModFix/>
          </a:blip>
          <a:stretch>
            <a:fillRect/>
          </a:stretch>
        </p:blipFill>
        <p:spPr>
          <a:xfrm>
            <a:off x="1217863" y="324738"/>
            <a:ext cx="6708274" cy="4494024"/>
          </a:xfrm>
          <a:prstGeom prst="rect">
            <a:avLst/>
          </a:prstGeom>
          <a:noFill/>
          <a:ln>
            <a:noFill/>
          </a:ln>
          <a:effectLst>
            <a:outerShdw blurRad="314325" rotWithShape="0" algn="bl" dir="2880000" dist="323850">
              <a:srgbClr val="000000">
                <a:alpha val="39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64"/>
          <p:cNvPicPr preferRelativeResize="0"/>
          <p:nvPr/>
        </p:nvPicPr>
        <p:blipFill>
          <a:blip r:embed="rId3">
            <a:alphaModFix/>
          </a:blip>
          <a:stretch>
            <a:fillRect/>
          </a:stretch>
        </p:blipFill>
        <p:spPr>
          <a:xfrm>
            <a:off x="152400" y="2150213"/>
            <a:ext cx="8839200" cy="843070"/>
          </a:xfrm>
          <a:prstGeom prst="rect">
            <a:avLst/>
          </a:prstGeom>
          <a:noFill/>
          <a:ln>
            <a:noFill/>
          </a:ln>
          <a:effectLst>
            <a:outerShdw blurRad="214313" rotWithShape="0" algn="bl" dir="3960000" dist="285750">
              <a:srgbClr val="000000">
                <a:alpha val="39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Named Entity Recognition.</a:t>
            </a:r>
            <a:endParaRPr/>
          </a:p>
        </p:txBody>
      </p:sp>
      <p:sp>
        <p:nvSpPr>
          <p:cNvPr id="388" name="Google Shape;388;p65"/>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Named-entity recognition (NER) aims to find named entities in text and classify them into </a:t>
            </a:r>
            <a:r>
              <a:rPr lang="en"/>
              <a:t>predefined</a:t>
            </a:r>
            <a:r>
              <a:rPr lang="en"/>
              <a:t> categories (names of persons, locations, organizations, times, etc.).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Google Shape;393;p66"/>
          <p:cNvPicPr preferRelativeResize="0"/>
          <p:nvPr/>
        </p:nvPicPr>
        <p:blipFill rotWithShape="1">
          <a:blip r:embed="rId3">
            <a:alphaModFix/>
          </a:blip>
          <a:srcRect b="0" l="0" r="0" t="0"/>
          <a:stretch/>
        </p:blipFill>
        <p:spPr>
          <a:xfrm>
            <a:off x="1217863" y="324738"/>
            <a:ext cx="6708274" cy="4494024"/>
          </a:xfrm>
          <a:prstGeom prst="rect">
            <a:avLst/>
          </a:prstGeom>
          <a:noFill/>
          <a:ln>
            <a:noFill/>
          </a:ln>
          <a:effectLst>
            <a:outerShdw blurRad="314325" rotWithShape="0" algn="bl" dir="2880000" dist="323850">
              <a:srgbClr val="000000">
                <a:alpha val="39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Coreference Resolution.</a:t>
            </a:r>
            <a:endParaRPr/>
          </a:p>
        </p:txBody>
      </p:sp>
      <p:sp>
        <p:nvSpPr>
          <p:cNvPr id="399" name="Google Shape;399;p67"/>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Pronouns and other referring expressions should be connected to the right individuals. Coreference resolution finds the mentions in a text that refer to the same real-world entity.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For example, in the sentence, “Andrew said he would buy a car” the pronoun “he” refers to the same person, namely to “Andrew”.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Collocation Extraction.</a:t>
            </a:r>
            <a:endParaRPr/>
          </a:p>
        </p:txBody>
      </p:sp>
      <p:sp>
        <p:nvSpPr>
          <p:cNvPr id="405" name="Google Shape;405;p68"/>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Collocations are word combinations occurring together more often than would be expected by chance.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Collocation examples are “break the rules,” “free time,” “draw a conclusion,” “keep in mind,” “get ready,” and so 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Who am I </a:t>
            </a:r>
            <a:endParaRPr/>
          </a:p>
        </p:txBody>
      </p:sp>
      <p:sp>
        <p:nvSpPr>
          <p:cNvPr id="204" name="Google Shape;204;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Hello! My name is Raka.</a:t>
            </a:r>
            <a:endParaRPr/>
          </a:p>
          <a:p>
            <a:pPr indent="0" lvl="0" marL="0" rtl="0" algn="l">
              <a:lnSpc>
                <a:spcPct val="90000"/>
              </a:lnSpc>
              <a:spcBef>
                <a:spcPts val="0"/>
              </a:spcBef>
              <a:spcAft>
                <a:spcPts val="0"/>
              </a:spcAft>
              <a:buClr>
                <a:schemeClr val="lt1"/>
              </a:buClr>
              <a:buSzPts val="2100"/>
              <a:buNone/>
            </a:pPr>
            <a:r>
              <a:t/>
            </a:r>
            <a:endParaRPr/>
          </a:p>
          <a:p>
            <a:pPr indent="0" lvl="0" marL="0" rtl="0" algn="l">
              <a:lnSpc>
                <a:spcPct val="90000"/>
              </a:lnSpc>
              <a:spcBef>
                <a:spcPts val="0"/>
              </a:spcBef>
              <a:spcAft>
                <a:spcPts val="0"/>
              </a:spcAft>
              <a:buClr>
                <a:schemeClr val="lt1"/>
              </a:buClr>
              <a:buSzPts val="2100"/>
              <a:buNone/>
            </a:pPr>
            <a:r>
              <a:rPr lang="en"/>
              <a:t>Learning Architect at Hacktiv8 Jakarta.</a:t>
            </a:r>
            <a:endParaRPr/>
          </a:p>
          <a:p>
            <a:pPr indent="0" lvl="0" marL="0" rtl="0" algn="l">
              <a:lnSpc>
                <a:spcPct val="90000"/>
              </a:lnSpc>
              <a:spcBef>
                <a:spcPts val="0"/>
              </a:spcBef>
              <a:spcAft>
                <a:spcPts val="0"/>
              </a:spcAft>
              <a:buClr>
                <a:schemeClr val="lt1"/>
              </a:buClr>
              <a:buSzPts val="2100"/>
              <a:buNone/>
            </a:pPr>
            <a:r>
              <a:rPr lang="en"/>
              <a:t>I make 50+ Online Courses at kode.id and directed 3 Hybrid Courses at Hacktiv8.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Relationship E</a:t>
            </a:r>
            <a:r>
              <a:rPr lang="en"/>
              <a:t>xtraction.</a:t>
            </a:r>
            <a:endParaRPr/>
          </a:p>
        </p:txBody>
      </p:sp>
      <p:sp>
        <p:nvSpPr>
          <p:cNvPr id="411" name="Google Shape;411;p69"/>
          <p:cNvSpPr txBox="1"/>
          <p:nvPr>
            <p:ph idx="1" type="body"/>
          </p:nvPr>
        </p:nvSpPr>
        <p:spPr>
          <a:xfrm>
            <a:off x="628650" y="1369225"/>
            <a:ext cx="7886700" cy="3021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Relationship extraction allows obtaining structured information from unstructured sources such as raw text. Strictly stated, it is identifying relations (e.g., acquisition, spouse, employment) among named entities (e.g., people, organizations, locations).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For example, from the sentence “Mark and Emily married yesterday,” we can extract the information that Mark is Emily’s husband.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7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NLP, Objective.</a:t>
            </a:r>
            <a:endParaRPr/>
          </a:p>
        </p:txBody>
      </p:sp>
      <p:sp>
        <p:nvSpPr>
          <p:cNvPr id="417" name="Google Shape;417;p70"/>
          <p:cNvSpPr txBox="1"/>
          <p:nvPr>
            <p:ph idx="1" type="body"/>
          </p:nvPr>
        </p:nvSpPr>
        <p:spPr>
          <a:xfrm>
            <a:off x="628650" y="1369222"/>
            <a:ext cx="7886700" cy="18900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lang="en"/>
              <a:t>Machine Translation</a:t>
            </a:r>
            <a:endParaRPr/>
          </a:p>
          <a:p>
            <a:pPr indent="-361950" lvl="0" marL="457200" rtl="0" algn="l">
              <a:lnSpc>
                <a:spcPct val="90000"/>
              </a:lnSpc>
              <a:spcBef>
                <a:spcPts val="0"/>
              </a:spcBef>
              <a:spcAft>
                <a:spcPts val="0"/>
              </a:spcAft>
              <a:buSzPts val="2100"/>
              <a:buChar char="•"/>
            </a:pPr>
            <a:r>
              <a:rPr lang="en"/>
              <a:t>Information Extraction</a:t>
            </a:r>
            <a:endParaRPr/>
          </a:p>
          <a:p>
            <a:pPr indent="-361950" lvl="0" marL="457200" rtl="0" algn="l">
              <a:lnSpc>
                <a:spcPct val="90000"/>
              </a:lnSpc>
              <a:spcBef>
                <a:spcPts val="0"/>
              </a:spcBef>
              <a:spcAft>
                <a:spcPts val="0"/>
              </a:spcAft>
              <a:buSzPts val="2100"/>
              <a:buChar char="•"/>
            </a:pPr>
            <a:r>
              <a:rPr b="1" lang="en"/>
              <a:t>Sentiment Analysis</a:t>
            </a:r>
            <a:endParaRPr b="1"/>
          </a:p>
          <a:p>
            <a:pPr indent="-361950" lvl="0" marL="457200" rtl="0" algn="l">
              <a:lnSpc>
                <a:spcPct val="90000"/>
              </a:lnSpc>
              <a:spcBef>
                <a:spcPts val="0"/>
              </a:spcBef>
              <a:spcAft>
                <a:spcPts val="0"/>
              </a:spcAft>
              <a:buSzPts val="2100"/>
              <a:buChar char="•"/>
            </a:pPr>
            <a:r>
              <a:rPr lang="en"/>
              <a:t>Information Retrieval</a:t>
            </a:r>
            <a:endParaRPr/>
          </a:p>
          <a:p>
            <a:pPr indent="-361950" lvl="0" marL="457200" rtl="0" algn="l">
              <a:lnSpc>
                <a:spcPct val="90000"/>
              </a:lnSpc>
              <a:spcBef>
                <a:spcPts val="0"/>
              </a:spcBef>
              <a:spcAft>
                <a:spcPts val="0"/>
              </a:spcAft>
              <a:buSzPts val="2100"/>
              <a:buChar char="•"/>
            </a:pPr>
            <a:r>
              <a:rPr lang="en"/>
              <a:t>Question Answering</a:t>
            </a:r>
            <a:endParaRPr/>
          </a:p>
          <a:p>
            <a:pPr indent="-361950" lvl="0" marL="457200" rtl="0" algn="l">
              <a:lnSpc>
                <a:spcPct val="90000"/>
              </a:lnSpc>
              <a:spcBef>
                <a:spcPts val="0"/>
              </a:spcBef>
              <a:spcAft>
                <a:spcPts val="0"/>
              </a:spcAft>
              <a:buSzPts val="2100"/>
              <a:buChar char="•"/>
            </a:pPr>
            <a:r>
              <a:rPr lang="en"/>
              <a:t>Summarization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7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Computer, Sense.</a:t>
            </a:r>
            <a:endParaRPr/>
          </a:p>
        </p:txBody>
      </p:sp>
      <p:sp>
        <p:nvSpPr>
          <p:cNvPr id="423" name="Google Shape;423;p7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Sentiment Analysis is a process of </a:t>
            </a:r>
            <a:r>
              <a:rPr b="1" lang="en"/>
              <a:t>analysing</a:t>
            </a:r>
            <a:r>
              <a:rPr lang="en"/>
              <a:t> online pieces of writing to determine the </a:t>
            </a:r>
            <a:r>
              <a:rPr b="1" lang="en"/>
              <a:t>emotional tone</a:t>
            </a:r>
            <a:r>
              <a:rPr lang="en"/>
              <a:t> they carry.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So Many Feelings.</a:t>
            </a:r>
            <a:endParaRPr/>
          </a:p>
        </p:txBody>
      </p:sp>
      <p:sp>
        <p:nvSpPr>
          <p:cNvPr id="429" name="Google Shape;429;p7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Sentiment analysis models focus on </a:t>
            </a:r>
            <a:r>
              <a:rPr b="1" lang="en"/>
              <a:t>polarity</a:t>
            </a:r>
            <a:r>
              <a:rPr lang="en"/>
              <a:t> (positive, negative, neutral) but also on </a:t>
            </a:r>
            <a:r>
              <a:rPr b="1" lang="en"/>
              <a:t>feelings and emotions</a:t>
            </a:r>
            <a:r>
              <a:rPr lang="en"/>
              <a:t> (angry, happy, sad, etc), and even on </a:t>
            </a:r>
            <a:r>
              <a:rPr b="1" lang="en"/>
              <a:t>intentions</a:t>
            </a:r>
            <a:r>
              <a:rPr lang="en"/>
              <a:t> (e.g. interested v. not interested).</a:t>
            </a:r>
            <a:endParaRPr/>
          </a:p>
          <a:p>
            <a:pPr indent="0" lvl="0" marL="0" rtl="0" algn="l">
              <a:lnSpc>
                <a:spcPct val="90000"/>
              </a:lnSpc>
              <a:spcBef>
                <a:spcPts val="0"/>
              </a:spcBef>
              <a:spcAft>
                <a:spcPts val="0"/>
              </a:spcAft>
              <a:buClr>
                <a:schemeClr val="lt1"/>
              </a:buClr>
              <a:buSzPts val="2100"/>
              <a:buNone/>
            </a:pPr>
            <a:r>
              <a:t/>
            </a:r>
            <a:endParaRPr/>
          </a:p>
          <a:p>
            <a:pPr indent="-361950" lvl="0" marL="457200" rtl="0" algn="l">
              <a:lnSpc>
                <a:spcPct val="90000"/>
              </a:lnSpc>
              <a:spcBef>
                <a:spcPts val="0"/>
              </a:spcBef>
              <a:spcAft>
                <a:spcPts val="0"/>
              </a:spcAft>
              <a:buSzPts val="2100"/>
              <a:buChar char="•"/>
            </a:pPr>
            <a:r>
              <a:rPr lang="en"/>
              <a:t>Fine-grained Sentiment Analysis</a:t>
            </a:r>
            <a:endParaRPr/>
          </a:p>
          <a:p>
            <a:pPr indent="-361950" lvl="0" marL="457200" rtl="0" algn="l">
              <a:lnSpc>
                <a:spcPct val="90000"/>
              </a:lnSpc>
              <a:spcBef>
                <a:spcPts val="0"/>
              </a:spcBef>
              <a:spcAft>
                <a:spcPts val="0"/>
              </a:spcAft>
              <a:buSzPts val="2100"/>
              <a:buChar char="•"/>
            </a:pPr>
            <a:r>
              <a:rPr lang="en"/>
              <a:t>Emotion detection</a:t>
            </a:r>
            <a:endParaRPr/>
          </a:p>
          <a:p>
            <a:pPr indent="-361950" lvl="0" marL="457200" rtl="0" algn="l">
              <a:lnSpc>
                <a:spcPct val="90000"/>
              </a:lnSpc>
              <a:spcBef>
                <a:spcPts val="0"/>
              </a:spcBef>
              <a:spcAft>
                <a:spcPts val="0"/>
              </a:spcAft>
              <a:buSzPts val="2100"/>
              <a:buChar char="•"/>
            </a:pPr>
            <a:r>
              <a:rPr lang="en"/>
              <a:t>Aspect-based Sentiment Analysis</a:t>
            </a:r>
            <a:endParaRPr/>
          </a:p>
          <a:p>
            <a:pPr indent="-361950" lvl="0" marL="457200" rtl="0" algn="l">
              <a:lnSpc>
                <a:spcPct val="90000"/>
              </a:lnSpc>
              <a:spcBef>
                <a:spcPts val="0"/>
              </a:spcBef>
              <a:spcAft>
                <a:spcPts val="0"/>
              </a:spcAft>
              <a:buSzPts val="2100"/>
              <a:buChar char="•"/>
            </a:pPr>
            <a:r>
              <a:rPr lang="en"/>
              <a:t>Multilingual sentiment analysis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Why?</a:t>
            </a:r>
            <a:endParaRPr/>
          </a:p>
        </p:txBody>
      </p:sp>
      <p:sp>
        <p:nvSpPr>
          <p:cNvPr id="435" name="Google Shape;435;p7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a:t>Can you imagine browsing the Web, finding relevant texts, reading them, and assessing the tone they carry </a:t>
            </a:r>
            <a:r>
              <a:rPr b="1" lang="en"/>
              <a:t>manually</a:t>
            </a:r>
            <a:r>
              <a:rPr lang="e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What for?</a:t>
            </a:r>
            <a:endParaRPr/>
          </a:p>
        </p:txBody>
      </p:sp>
      <p:sp>
        <p:nvSpPr>
          <p:cNvPr id="441" name="Google Shape;441;p7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lang="en"/>
              <a:t>Brand reputation management</a:t>
            </a:r>
            <a:endParaRPr/>
          </a:p>
          <a:p>
            <a:pPr indent="-361950" lvl="0" marL="457200" rtl="0" algn="l">
              <a:lnSpc>
                <a:spcPct val="90000"/>
              </a:lnSpc>
              <a:spcBef>
                <a:spcPts val="0"/>
              </a:spcBef>
              <a:spcAft>
                <a:spcPts val="0"/>
              </a:spcAft>
              <a:buSzPts val="2100"/>
              <a:buChar char="•"/>
            </a:pPr>
            <a:r>
              <a:rPr lang="en"/>
              <a:t>Customer feedback</a:t>
            </a:r>
            <a:endParaRPr/>
          </a:p>
          <a:p>
            <a:pPr indent="-361950" lvl="0" marL="457200" rtl="0" algn="l">
              <a:lnSpc>
                <a:spcPct val="90000"/>
              </a:lnSpc>
              <a:spcBef>
                <a:spcPts val="0"/>
              </a:spcBef>
              <a:spcAft>
                <a:spcPts val="0"/>
              </a:spcAft>
              <a:buSzPts val="2100"/>
              <a:buChar char="•"/>
            </a:pPr>
            <a:r>
              <a:rPr lang="en"/>
              <a:t>Crisis prevention</a:t>
            </a:r>
            <a:endParaRPr/>
          </a:p>
          <a:p>
            <a:pPr indent="-361950" lvl="0" marL="457200" rtl="0" algn="l">
              <a:lnSpc>
                <a:spcPct val="90000"/>
              </a:lnSpc>
              <a:spcBef>
                <a:spcPts val="0"/>
              </a:spcBef>
              <a:spcAft>
                <a:spcPts val="0"/>
              </a:spcAft>
              <a:buSzPts val="2100"/>
              <a:buChar char="•"/>
            </a:pPr>
            <a:r>
              <a:rPr lang="en"/>
              <a:t>Politics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Computer, Observe.</a:t>
            </a:r>
            <a:endParaRPr/>
          </a:p>
        </p:txBody>
      </p:sp>
      <p:sp>
        <p:nvSpPr>
          <p:cNvPr id="447" name="Google Shape;447;p7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b="1" lang="en"/>
              <a:t>Rule-based</a:t>
            </a:r>
            <a:r>
              <a:rPr lang="en"/>
              <a:t> systems that perform sentiment analysis based on a set of manually crafted rules.</a:t>
            </a:r>
            <a:endParaRPr/>
          </a:p>
          <a:p>
            <a:pPr indent="-361950" lvl="0" marL="457200" rtl="0" algn="l">
              <a:lnSpc>
                <a:spcPct val="90000"/>
              </a:lnSpc>
              <a:spcBef>
                <a:spcPts val="0"/>
              </a:spcBef>
              <a:spcAft>
                <a:spcPts val="0"/>
              </a:spcAft>
              <a:buSzPts val="2100"/>
              <a:buChar char="•"/>
            </a:pPr>
            <a:r>
              <a:rPr b="1" lang="en"/>
              <a:t>Automatic</a:t>
            </a:r>
            <a:r>
              <a:rPr lang="en"/>
              <a:t> systems that rely on machine learning techniques to learn from data.</a:t>
            </a:r>
            <a:endParaRPr/>
          </a:p>
          <a:p>
            <a:pPr indent="-361950" lvl="0" marL="457200" rtl="0" algn="l">
              <a:lnSpc>
                <a:spcPct val="90000"/>
              </a:lnSpc>
              <a:spcBef>
                <a:spcPts val="0"/>
              </a:spcBef>
              <a:spcAft>
                <a:spcPts val="0"/>
              </a:spcAft>
              <a:buSzPts val="2100"/>
              <a:buChar char="•"/>
            </a:pPr>
            <a:r>
              <a:rPr b="1" lang="en"/>
              <a:t>Hybrid</a:t>
            </a:r>
            <a:r>
              <a:rPr lang="en"/>
              <a:t> systems that combine both rule-based and automatic approaches.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Create, Feelings.</a:t>
            </a:r>
            <a:endParaRPr/>
          </a:p>
        </p:txBody>
      </p:sp>
      <p:sp>
        <p:nvSpPr>
          <p:cNvPr id="453" name="Google Shape;453;p76"/>
          <p:cNvSpPr txBox="1"/>
          <p:nvPr/>
        </p:nvSpPr>
        <p:spPr>
          <a:xfrm>
            <a:off x="628650" y="1268050"/>
            <a:ext cx="6273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3"/>
              </a:rPr>
              <a:t>Access the materials: </a:t>
            </a:r>
            <a:r>
              <a:rPr b="1" lang="en">
                <a:solidFill>
                  <a:schemeClr val="hlink"/>
                </a:solidFill>
                <a:uFill>
                  <a:noFill/>
                </a:uFill>
                <a:hlinkClick r:id="rId4"/>
              </a:rPr>
              <a:t>bit.ly/H8_SCL</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hlink"/>
                </a:solidFill>
                <a:uFill>
                  <a:noFill/>
                </a:uFill>
                <a:hlinkClick r:id="rId5"/>
              </a:rPr>
              <a:t>Access the source code</a:t>
            </a:r>
            <a:r>
              <a:rPr lang="en"/>
              <a:t>: </a:t>
            </a:r>
            <a:r>
              <a:rPr b="1" lang="en">
                <a:solidFill>
                  <a:schemeClr val="hlink"/>
                </a:solidFill>
                <a:uFill>
                  <a:noFill/>
                </a:uFill>
                <a:hlinkClick r:id="rId6"/>
              </a:rPr>
              <a:t>github.com/ardhiraka/H8_SCL2020</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Your Feedback Matters!</a:t>
            </a:r>
            <a:endParaRPr/>
          </a:p>
        </p:txBody>
      </p:sp>
      <p:pic>
        <p:nvPicPr>
          <p:cNvPr id="459" name="Google Shape;459;p77"/>
          <p:cNvPicPr preferRelativeResize="0"/>
          <p:nvPr/>
        </p:nvPicPr>
        <p:blipFill>
          <a:blip r:embed="rId3">
            <a:alphaModFix/>
          </a:blip>
          <a:stretch>
            <a:fillRect/>
          </a:stretch>
        </p:blipFill>
        <p:spPr>
          <a:xfrm>
            <a:off x="3143250" y="990594"/>
            <a:ext cx="2857500" cy="2857500"/>
          </a:xfrm>
          <a:prstGeom prst="rect">
            <a:avLst/>
          </a:prstGeom>
          <a:noFill/>
          <a:ln>
            <a:noFill/>
          </a:ln>
        </p:spPr>
      </p:pic>
      <p:sp>
        <p:nvSpPr>
          <p:cNvPr id="460" name="Google Shape;460;p77"/>
          <p:cNvSpPr txBox="1"/>
          <p:nvPr>
            <p:ph idx="1" type="body"/>
          </p:nvPr>
        </p:nvSpPr>
        <p:spPr>
          <a:xfrm>
            <a:off x="1729200" y="3609375"/>
            <a:ext cx="5685600" cy="7935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lang="en" sz="1100" u="sng">
                <a:solidFill>
                  <a:schemeClr val="hlink"/>
                </a:solidFill>
                <a:latin typeface="Arial"/>
                <a:ea typeface="Arial"/>
                <a:cs typeface="Arial"/>
                <a:sym typeface="Arial"/>
                <a:hlinkClick r:id="rId4"/>
              </a:rPr>
              <a:t>https://techatshopee.formstack.com/forms/shopeecodeleague_workshopfeedbackform</a:t>
            </a:r>
            <a:endParaRPr/>
          </a:p>
          <a:p>
            <a:pPr indent="0" lvl="0" marL="0" rtl="0" algn="l">
              <a:lnSpc>
                <a:spcPct val="90000"/>
              </a:lnSpc>
              <a:spcBef>
                <a:spcPts val="0"/>
              </a:spcBef>
              <a:spcAft>
                <a:spcPts val="0"/>
              </a:spcAft>
              <a:buClr>
                <a:schemeClr val="lt1"/>
              </a:buClr>
              <a:buSzPts val="21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628650" y="1214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HACKTIV8</a:t>
            </a:r>
            <a:endParaRPr/>
          </a:p>
        </p:txBody>
      </p:sp>
      <p:sp>
        <p:nvSpPr>
          <p:cNvPr id="210" name="Google Shape;210;p34"/>
          <p:cNvSpPr txBox="1"/>
          <p:nvPr>
            <p:ph idx="1" type="body"/>
          </p:nvPr>
        </p:nvSpPr>
        <p:spPr>
          <a:xfrm>
            <a:off x="628650" y="1005925"/>
            <a:ext cx="7477500" cy="32634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666666"/>
                </a:solidFill>
                <a:latin typeface="Proxima Nova"/>
                <a:ea typeface="Proxima Nova"/>
                <a:cs typeface="Proxima Nova"/>
                <a:sym typeface="Proxima Nova"/>
              </a:rPr>
              <a:t>Hacktiv8 Prepares Professionals </a:t>
            </a:r>
            <a:r>
              <a:rPr lang="en">
                <a:solidFill>
                  <a:srgbClr val="666666"/>
                </a:solidFill>
                <a:latin typeface="Proxima Nova"/>
                <a:ea typeface="Proxima Nova"/>
                <a:cs typeface="Proxima Nova"/>
                <a:sym typeface="Proxima Nova"/>
              </a:rPr>
              <a:t>for high-growth careers in the Digital Economy.</a:t>
            </a:r>
            <a:endParaRPr>
              <a:solidFill>
                <a:srgbClr val="666666"/>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a:solidFill>
                <a:srgbClr val="666666"/>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Proxima Nova"/>
                <a:ea typeface="Proxima Nova"/>
                <a:cs typeface="Proxima Nova"/>
                <a:sym typeface="Proxima Nova"/>
              </a:rPr>
              <a:t>We </a:t>
            </a:r>
            <a:r>
              <a:rPr lang="en">
                <a:solidFill>
                  <a:srgbClr val="666666"/>
                </a:solidFill>
                <a:highlight>
                  <a:schemeClr val="lt1"/>
                </a:highlight>
                <a:latin typeface="Proxima Nova"/>
                <a:ea typeface="Proxima Nova"/>
                <a:cs typeface="Proxima Nova"/>
                <a:sym typeface="Proxima Nova"/>
              </a:rPr>
              <a:t>create skills-based training programs which is designed to meet the needs of employers. </a:t>
            </a:r>
            <a:endParaRPr>
              <a:solidFill>
                <a:srgbClr val="666666"/>
              </a:solidFill>
              <a:highlight>
                <a:schemeClr val="lt1"/>
              </a:highlight>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a:solidFill>
                <a:srgbClr val="666666"/>
              </a:solidFill>
              <a:highlight>
                <a:schemeClr val="lt1"/>
              </a:highlight>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a:solidFill>
                  <a:srgbClr val="666666"/>
                </a:solidFill>
                <a:highlight>
                  <a:schemeClr val="lt1"/>
                </a:highlight>
                <a:latin typeface="Proxima Nova"/>
                <a:ea typeface="Proxima Nova"/>
                <a:cs typeface="Proxima Nova"/>
                <a:sym typeface="Proxima Nova"/>
              </a:rPr>
              <a:t>By combining technical skills and the growth mindset, we deliver a holistic learning experience for professionals to succeed in their careers.</a:t>
            </a:r>
            <a:endParaRPr>
              <a:solidFill>
                <a:srgbClr val="666666"/>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nvSpPr>
        <p:spPr>
          <a:xfrm>
            <a:off x="4829475" y="3085375"/>
            <a:ext cx="39357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Proxima Nova"/>
                <a:ea typeface="Proxima Nova"/>
                <a:cs typeface="Proxima Nova"/>
                <a:sym typeface="Proxima Nova"/>
              </a:rPr>
              <a:t>Hacktiv8 is the first member of CIRR in Asia to report student outcomes transparently. </a:t>
            </a:r>
            <a:endParaRPr sz="1700">
              <a:latin typeface="Proxima Nova"/>
              <a:ea typeface="Proxima Nova"/>
              <a:cs typeface="Proxima Nova"/>
              <a:sym typeface="Proxima Nova"/>
            </a:endParaRPr>
          </a:p>
        </p:txBody>
      </p:sp>
      <p:sp>
        <p:nvSpPr>
          <p:cNvPr id="216" name="Google Shape;216;p35"/>
          <p:cNvSpPr txBox="1"/>
          <p:nvPr>
            <p:ph type="title"/>
          </p:nvPr>
        </p:nvSpPr>
        <p:spPr>
          <a:xfrm>
            <a:off x="400050" y="1976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Student Experience and Career Success</a:t>
            </a:r>
            <a:endParaRPr/>
          </a:p>
        </p:txBody>
      </p:sp>
      <p:sp>
        <p:nvSpPr>
          <p:cNvPr id="217" name="Google Shape;217;p35"/>
          <p:cNvSpPr txBox="1"/>
          <p:nvPr/>
        </p:nvSpPr>
        <p:spPr>
          <a:xfrm>
            <a:off x="649583" y="1046675"/>
            <a:ext cx="39357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Proxima Nova"/>
                <a:ea typeface="Proxima Nova"/>
                <a:cs typeface="Proxima Nova"/>
                <a:sym typeface="Proxima Nova"/>
              </a:rPr>
              <a:t>#1 in Jakarta, Indonesia </a:t>
            </a:r>
            <a:endParaRPr b="1" sz="2200">
              <a:latin typeface="Proxima Nova"/>
              <a:ea typeface="Proxima Nova"/>
              <a:cs typeface="Proxima Nova"/>
              <a:sym typeface="Proxima Nova"/>
            </a:endParaRPr>
          </a:p>
          <a:p>
            <a:pPr indent="0" lvl="0" marL="0" rtl="0" algn="ctr">
              <a:spcBef>
                <a:spcPts val="0"/>
              </a:spcBef>
              <a:spcAft>
                <a:spcPts val="0"/>
              </a:spcAft>
              <a:buNone/>
            </a:pPr>
            <a:r>
              <a:rPr b="1" lang="en" sz="2200">
                <a:latin typeface="Proxima Nova"/>
                <a:ea typeface="Proxima Nova"/>
                <a:cs typeface="Proxima Nova"/>
                <a:sym typeface="Proxima Nova"/>
              </a:rPr>
              <a:t>As Rated By Students</a:t>
            </a:r>
            <a:endParaRPr b="1" sz="2200">
              <a:latin typeface="Proxima Nova"/>
              <a:ea typeface="Proxima Nova"/>
              <a:cs typeface="Proxima Nova"/>
              <a:sym typeface="Proxima Nova"/>
            </a:endParaRPr>
          </a:p>
        </p:txBody>
      </p:sp>
      <p:grpSp>
        <p:nvGrpSpPr>
          <p:cNvPr id="218" name="Google Shape;218;p35"/>
          <p:cNvGrpSpPr/>
          <p:nvPr/>
        </p:nvGrpSpPr>
        <p:grpSpPr>
          <a:xfrm>
            <a:off x="649586" y="2362422"/>
            <a:ext cx="3684776" cy="482902"/>
            <a:chOff x="371175" y="2751072"/>
            <a:chExt cx="4569415" cy="804300"/>
          </a:xfrm>
        </p:grpSpPr>
        <p:pic>
          <p:nvPicPr>
            <p:cNvPr id="219" name="Google Shape;219;p35"/>
            <p:cNvPicPr preferRelativeResize="0"/>
            <p:nvPr/>
          </p:nvPicPr>
          <p:blipFill>
            <a:blip r:embed="rId3">
              <a:alphaModFix/>
            </a:blip>
            <a:stretch>
              <a:fillRect/>
            </a:stretch>
          </p:blipFill>
          <p:spPr>
            <a:xfrm>
              <a:off x="371175" y="2751072"/>
              <a:ext cx="2010750" cy="804300"/>
            </a:xfrm>
            <a:prstGeom prst="rect">
              <a:avLst/>
            </a:prstGeom>
            <a:noFill/>
            <a:ln>
              <a:noFill/>
            </a:ln>
          </p:spPr>
        </p:pic>
        <p:sp>
          <p:nvSpPr>
            <p:cNvPr id="220" name="Google Shape;220;p35"/>
            <p:cNvSpPr txBox="1"/>
            <p:nvPr/>
          </p:nvSpPr>
          <p:spPr>
            <a:xfrm>
              <a:off x="2489590" y="2751077"/>
              <a:ext cx="2451000" cy="56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Proxima Nova"/>
                  <a:ea typeface="Proxima Nova"/>
                  <a:cs typeface="Proxima Nova"/>
                  <a:sym typeface="Proxima Nova"/>
                </a:rPr>
                <a:t>Rated: 4.89 / 5.00</a:t>
              </a:r>
              <a:endParaRPr sz="2400">
                <a:latin typeface="Proxima Nova"/>
                <a:ea typeface="Proxima Nova"/>
                <a:cs typeface="Proxima Nova"/>
                <a:sym typeface="Proxima Nova"/>
              </a:endParaRPr>
            </a:p>
            <a:p>
              <a:pPr indent="0" lvl="0" marL="0" rtl="0" algn="l">
                <a:spcBef>
                  <a:spcPts val="0"/>
                </a:spcBef>
                <a:spcAft>
                  <a:spcPts val="0"/>
                </a:spcAft>
                <a:buNone/>
              </a:pPr>
              <a:r>
                <a:rPr lang="en" sz="2400">
                  <a:latin typeface="Proxima Nova"/>
                  <a:ea typeface="Proxima Nova"/>
                  <a:cs typeface="Proxima Nova"/>
                  <a:sym typeface="Proxima Nova"/>
                </a:rPr>
                <a:t>★★★★★</a:t>
              </a:r>
              <a:endParaRPr sz="2400">
                <a:latin typeface="Proxima Nova"/>
                <a:ea typeface="Proxima Nova"/>
                <a:cs typeface="Proxima Nova"/>
                <a:sym typeface="Proxima Nova"/>
              </a:endParaRPr>
            </a:p>
          </p:txBody>
        </p:sp>
      </p:grpSp>
      <p:pic>
        <p:nvPicPr>
          <p:cNvPr id="221" name="Google Shape;221;p35"/>
          <p:cNvPicPr preferRelativeResize="0"/>
          <p:nvPr/>
        </p:nvPicPr>
        <p:blipFill>
          <a:blip r:embed="rId4">
            <a:alphaModFix/>
          </a:blip>
          <a:stretch>
            <a:fillRect/>
          </a:stretch>
        </p:blipFill>
        <p:spPr>
          <a:xfrm>
            <a:off x="5816250" y="1947100"/>
            <a:ext cx="2209125" cy="1097200"/>
          </a:xfrm>
          <a:prstGeom prst="rect">
            <a:avLst/>
          </a:prstGeom>
          <a:noFill/>
          <a:ln>
            <a:noFill/>
          </a:ln>
        </p:spPr>
      </p:pic>
      <p:sp>
        <p:nvSpPr>
          <p:cNvPr id="222" name="Google Shape;222;p35"/>
          <p:cNvSpPr txBox="1"/>
          <p:nvPr/>
        </p:nvSpPr>
        <p:spPr>
          <a:xfrm>
            <a:off x="557775" y="3061522"/>
            <a:ext cx="4119300" cy="8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latin typeface="Proxima Nova"/>
                <a:ea typeface="Proxima Nova"/>
                <a:cs typeface="Proxima Nova"/>
                <a:sym typeface="Proxima Nova"/>
              </a:rPr>
              <a:t>By combining technical skills and the growth mindset, we deliver a holistic learning experience for professionals to succeed in their careers.</a:t>
            </a:r>
            <a:endParaRPr sz="1700">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2000">
              <a:latin typeface="Proxima Nova"/>
              <a:ea typeface="Proxima Nova"/>
              <a:cs typeface="Proxima Nova"/>
              <a:sym typeface="Proxima Nova"/>
            </a:endParaRPr>
          </a:p>
          <a:p>
            <a:pPr indent="0" lvl="0" marL="0" rtl="0" algn="ctr">
              <a:spcBef>
                <a:spcPts val="0"/>
              </a:spcBef>
              <a:spcAft>
                <a:spcPts val="0"/>
              </a:spcAft>
              <a:buNone/>
            </a:pPr>
            <a:r>
              <a:t/>
            </a:r>
            <a:endParaRPr sz="2000">
              <a:latin typeface="Proxima Nova"/>
              <a:ea typeface="Proxima Nova"/>
              <a:cs typeface="Proxima Nova"/>
              <a:sym typeface="Proxima Nova"/>
            </a:endParaRPr>
          </a:p>
        </p:txBody>
      </p:sp>
      <p:sp>
        <p:nvSpPr>
          <p:cNvPr id="223" name="Google Shape;223;p35"/>
          <p:cNvSpPr txBox="1"/>
          <p:nvPr/>
        </p:nvSpPr>
        <p:spPr>
          <a:xfrm>
            <a:off x="4442750" y="1037125"/>
            <a:ext cx="48807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Proxima Nova"/>
                <a:ea typeface="Proxima Nova"/>
                <a:cs typeface="Proxima Nova"/>
                <a:sym typeface="Proxima Nova"/>
              </a:rPr>
              <a:t>Leading the Way to </a:t>
            </a:r>
            <a:endParaRPr b="1" sz="2200">
              <a:latin typeface="Proxima Nova"/>
              <a:ea typeface="Proxima Nova"/>
              <a:cs typeface="Proxima Nova"/>
              <a:sym typeface="Proxima Nova"/>
            </a:endParaRPr>
          </a:p>
          <a:p>
            <a:pPr indent="0" lvl="0" marL="0" rtl="0" algn="ctr">
              <a:spcBef>
                <a:spcPts val="0"/>
              </a:spcBef>
              <a:spcAft>
                <a:spcPts val="0"/>
              </a:spcAft>
              <a:buNone/>
            </a:pPr>
            <a:r>
              <a:rPr b="1" lang="en" sz="2200">
                <a:latin typeface="Proxima Nova"/>
                <a:ea typeface="Proxima Nova"/>
                <a:cs typeface="Proxima Nova"/>
                <a:sym typeface="Proxima Nova"/>
              </a:rPr>
              <a:t>Outcomes Transparency in Asia</a:t>
            </a:r>
            <a:endParaRPr b="1" sz="22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Information</a:t>
            </a:r>
            <a:endParaRPr/>
          </a:p>
        </p:txBody>
      </p:sp>
      <p:sp>
        <p:nvSpPr>
          <p:cNvPr id="229" name="Google Shape;229;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u="sng">
                <a:solidFill>
                  <a:schemeClr val="hlink"/>
                </a:solidFill>
                <a:hlinkClick r:id="rId3"/>
              </a:rPr>
              <a:t>www.hacktiv8.com</a:t>
            </a:r>
            <a:endParaRPr/>
          </a:p>
          <a:p>
            <a:pPr indent="0" lvl="0" marL="0" rtl="0" algn="l">
              <a:spcBef>
                <a:spcPts val="800"/>
              </a:spcBef>
              <a:spcAft>
                <a:spcPts val="0"/>
              </a:spcAft>
              <a:buNone/>
            </a:pPr>
            <a:r>
              <a:rPr lang="en" u="sng">
                <a:solidFill>
                  <a:schemeClr val="hlink"/>
                </a:solidFill>
                <a:hlinkClick r:id="rId4"/>
              </a:rPr>
              <a:t>h</a:t>
            </a:r>
            <a:r>
              <a:rPr lang="en" u="sng">
                <a:solidFill>
                  <a:schemeClr val="hlink"/>
                </a:solidFill>
                <a:hlinkClick r:id="rId5"/>
              </a:rPr>
              <a:t>alo@hacktiv8.com</a:t>
            </a:r>
            <a:endParaRPr/>
          </a:p>
          <a:p>
            <a:pPr indent="0" lvl="0" marL="0" rtl="0" algn="l">
              <a:spcBef>
                <a:spcPts val="800"/>
              </a:spcBef>
              <a:spcAft>
                <a:spcPts val="0"/>
              </a:spcAft>
              <a:buNone/>
            </a:pPr>
            <a:r>
              <a:rPr lang="en"/>
              <a:t>Facebook: Hacktiv8 Indonesia</a:t>
            </a:r>
            <a:endParaRPr/>
          </a:p>
          <a:p>
            <a:pPr indent="0" lvl="0" marL="0" rtl="0" algn="l">
              <a:spcBef>
                <a:spcPts val="800"/>
              </a:spcBef>
              <a:spcAft>
                <a:spcPts val="0"/>
              </a:spcAft>
              <a:buNone/>
            </a:pPr>
            <a:r>
              <a:rPr lang="en"/>
              <a:t>Instagram &amp; Twitter: Hacktiv8id</a:t>
            </a:r>
            <a:endParaRPr/>
          </a:p>
          <a:p>
            <a:pPr indent="0" lvl="0" marL="0" rtl="0" algn="l">
              <a:spcBef>
                <a:spcPts val="800"/>
              </a:spcBef>
              <a:spcAft>
                <a:spcPts val="0"/>
              </a:spcAft>
              <a:buNone/>
            </a:pPr>
            <a:r>
              <a:rPr lang="en"/>
              <a:t>+62 21 5099 6662</a:t>
            </a:r>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Session Coverage</a:t>
            </a:r>
            <a:endParaRPr/>
          </a:p>
        </p:txBody>
      </p:sp>
      <p:sp>
        <p:nvSpPr>
          <p:cNvPr id="235" name="Google Shape;235;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0"/>
              </a:spcBef>
              <a:spcAft>
                <a:spcPts val="0"/>
              </a:spcAft>
              <a:buSzPts val="2100"/>
              <a:buChar char="●"/>
            </a:pPr>
            <a:r>
              <a:rPr lang="en"/>
              <a:t>NLP and Sentiment Analysis Basic</a:t>
            </a:r>
            <a:endParaRPr/>
          </a:p>
          <a:p>
            <a:pPr indent="-342900" lvl="1" marL="914400" rtl="0" algn="l">
              <a:lnSpc>
                <a:spcPct val="90000"/>
              </a:lnSpc>
              <a:spcBef>
                <a:spcPts val="0"/>
              </a:spcBef>
              <a:spcAft>
                <a:spcPts val="0"/>
              </a:spcAft>
              <a:buSzPts val="1800"/>
              <a:buChar char="○"/>
            </a:pPr>
            <a:r>
              <a:rPr lang="en"/>
              <a:t>NLP and Sentiment Analysis Introduction</a:t>
            </a:r>
            <a:endParaRPr/>
          </a:p>
          <a:p>
            <a:pPr indent="-342900" lvl="1" marL="914400" rtl="0" algn="l">
              <a:lnSpc>
                <a:spcPct val="90000"/>
              </a:lnSpc>
              <a:spcBef>
                <a:spcPts val="0"/>
              </a:spcBef>
              <a:spcAft>
                <a:spcPts val="0"/>
              </a:spcAft>
              <a:buSzPts val="1800"/>
              <a:buChar char="○"/>
            </a:pPr>
            <a:r>
              <a:rPr lang="en"/>
              <a:t>Types of Sentiment Analysis</a:t>
            </a:r>
            <a:endParaRPr/>
          </a:p>
          <a:p>
            <a:pPr indent="-342900" lvl="1" marL="914400" rtl="0" algn="l">
              <a:lnSpc>
                <a:spcPct val="90000"/>
              </a:lnSpc>
              <a:spcBef>
                <a:spcPts val="0"/>
              </a:spcBef>
              <a:spcAft>
                <a:spcPts val="0"/>
              </a:spcAft>
              <a:buSzPts val="1800"/>
              <a:buChar char="○"/>
            </a:pPr>
            <a:r>
              <a:rPr lang="en"/>
              <a:t>How Does Sentiment Analysis Works?</a:t>
            </a:r>
            <a:endParaRPr/>
          </a:p>
          <a:p>
            <a:pPr indent="-342900" lvl="1" marL="914400" rtl="0" algn="l">
              <a:lnSpc>
                <a:spcPct val="90000"/>
              </a:lnSpc>
              <a:spcBef>
                <a:spcPts val="0"/>
              </a:spcBef>
              <a:spcAft>
                <a:spcPts val="0"/>
              </a:spcAft>
              <a:buSzPts val="1800"/>
              <a:buChar char="○"/>
            </a:pPr>
            <a:r>
              <a:rPr lang="en"/>
              <a:t>Sentiment Analysis Algorithm</a:t>
            </a:r>
            <a:endParaRPr/>
          </a:p>
          <a:p>
            <a:pPr indent="-361950" lvl="0" marL="457200" rtl="0" algn="l">
              <a:lnSpc>
                <a:spcPct val="90000"/>
              </a:lnSpc>
              <a:spcBef>
                <a:spcPts val="0"/>
              </a:spcBef>
              <a:spcAft>
                <a:spcPts val="0"/>
              </a:spcAft>
              <a:buSzPts val="2100"/>
              <a:buChar char="●"/>
            </a:pPr>
            <a:r>
              <a:rPr lang="en"/>
              <a:t>Naive Bayes for Sentiment Analysis</a:t>
            </a:r>
            <a:endParaRPr/>
          </a:p>
          <a:p>
            <a:pPr indent="-361950" lvl="0" marL="457200" rtl="0" algn="l">
              <a:lnSpc>
                <a:spcPct val="90000"/>
              </a:lnSpc>
              <a:spcBef>
                <a:spcPts val="0"/>
              </a:spcBef>
              <a:spcAft>
                <a:spcPts val="0"/>
              </a:spcAft>
              <a:buSzPts val="2100"/>
              <a:buChar char="●"/>
            </a:pPr>
            <a:r>
              <a:rPr lang="en"/>
              <a:t>Comparing to Other Model</a:t>
            </a:r>
            <a:endParaRPr/>
          </a:p>
          <a:p>
            <a:pPr indent="-361950" lvl="0" marL="457200" rtl="0" algn="l">
              <a:lnSpc>
                <a:spcPct val="90000"/>
              </a:lnSpc>
              <a:spcBef>
                <a:spcPts val="0"/>
              </a:spcBef>
              <a:spcAft>
                <a:spcPts val="0"/>
              </a:spcAft>
              <a:buSzPts val="2100"/>
              <a:buChar char="●"/>
            </a:pPr>
            <a:r>
              <a:rPr lang="en"/>
              <a:t>What’s Next?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Words.</a:t>
            </a:r>
            <a:endParaRPr/>
          </a:p>
        </p:txBody>
      </p:sp>
      <p:sp>
        <p:nvSpPr>
          <p:cNvPr id="241" name="Google Shape;241;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a:t>Computers.</a:t>
            </a:r>
            <a:endParaRPr/>
          </a:p>
          <a:p>
            <a:pPr indent="0" lvl="0" marL="0" rtl="0" algn="l">
              <a:lnSpc>
                <a:spcPct val="90000"/>
              </a:lnSpc>
              <a:spcBef>
                <a:spcPts val="0"/>
              </a:spcBef>
              <a:spcAft>
                <a:spcPts val="0"/>
              </a:spcAft>
              <a:buClr>
                <a:schemeClr val="lt1"/>
              </a:buClr>
              <a:buSzPts val="2100"/>
              <a:buNone/>
            </a:pPr>
            <a:r>
              <a:rPr lang="en"/>
              <a:t>G</a:t>
            </a:r>
            <a:r>
              <a:rPr lang="en"/>
              <a:t>reat at working with structured data, like spreadsheets and database tables. But us, humans; usually communicate in </a:t>
            </a:r>
            <a:r>
              <a:rPr b="1" lang="en"/>
              <a:t>words</a:t>
            </a:r>
            <a:r>
              <a:rPr lang="en"/>
              <a:t>, not in tables. That’s unfortunate for computers.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