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2"/>
  </p:notesMasterIdLst>
  <p:sldIdLst>
    <p:sldId id="256" r:id="rId2"/>
    <p:sldId id="258" r:id="rId3"/>
    <p:sldId id="259" r:id="rId4"/>
    <p:sldId id="260" r:id="rId5"/>
    <p:sldId id="293" r:id="rId6"/>
    <p:sldId id="294" r:id="rId7"/>
    <p:sldId id="295" r:id="rId8"/>
    <p:sldId id="296" r:id="rId9"/>
    <p:sldId id="297" r:id="rId10"/>
    <p:sldId id="298" r:id="rId11"/>
    <p:sldId id="299" r:id="rId12"/>
    <p:sldId id="300" r:id="rId13"/>
    <p:sldId id="301" r:id="rId14"/>
    <p:sldId id="303" r:id="rId15"/>
    <p:sldId id="304" r:id="rId16"/>
    <p:sldId id="305" r:id="rId17"/>
    <p:sldId id="306" r:id="rId18"/>
    <p:sldId id="264" r:id="rId19"/>
    <p:sldId id="265" r:id="rId20"/>
    <p:sldId id="266" r:id="rId21"/>
    <p:sldId id="267" r:id="rId22"/>
    <p:sldId id="268" r:id="rId23"/>
    <p:sldId id="269" r:id="rId24"/>
    <p:sldId id="270" r:id="rId25"/>
    <p:sldId id="271" r:id="rId26"/>
    <p:sldId id="308" r:id="rId27"/>
    <p:sldId id="272" r:id="rId28"/>
    <p:sldId id="273" r:id="rId29"/>
    <p:sldId id="309" r:id="rId30"/>
    <p:sldId id="321" r:id="rId31"/>
    <p:sldId id="274" r:id="rId32"/>
    <p:sldId id="282" r:id="rId33"/>
    <p:sldId id="281" r:id="rId34"/>
    <p:sldId id="284" r:id="rId35"/>
    <p:sldId id="285" r:id="rId36"/>
    <p:sldId id="286" r:id="rId37"/>
    <p:sldId id="287" r:id="rId38"/>
    <p:sldId id="288" r:id="rId39"/>
    <p:sldId id="289" r:id="rId40"/>
    <p:sldId id="290" r:id="rId41"/>
    <p:sldId id="291" r:id="rId42"/>
    <p:sldId id="322" r:id="rId43"/>
    <p:sldId id="323" r:id="rId44"/>
    <p:sldId id="324" r:id="rId45"/>
    <p:sldId id="311" r:id="rId46"/>
    <p:sldId id="313" r:id="rId47"/>
    <p:sldId id="315" r:id="rId48"/>
    <p:sldId id="317" r:id="rId49"/>
    <p:sldId id="319" r:id="rId50"/>
    <p:sldId id="257"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5" autoAdjust="0"/>
    <p:restoredTop sz="82634" autoAdjust="0"/>
  </p:normalViewPr>
  <p:slideViewPr>
    <p:cSldViewPr>
      <p:cViewPr varScale="1">
        <p:scale>
          <a:sx n="57" d="100"/>
          <a:sy n="57" d="100"/>
        </p:scale>
        <p:origin x="1692"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03D924-3E61-452F-8B85-15581D171C56}" type="datetimeFigureOut">
              <a:rPr lang="en-US" smtClean="0"/>
              <a:t>1/4/2021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DF31026-6D8C-4ABA-B5E9-494BC3CD9AF3}" type="slidenum">
              <a:rPr lang="en-US" smtClean="0"/>
              <a:t>‹#›</a:t>
            </a:fld>
            <a:endParaRPr lang="en-US"/>
          </a:p>
        </p:txBody>
      </p:sp>
    </p:spTree>
    <p:extLst>
      <p:ext uri="{BB962C8B-B14F-4D97-AF65-F5344CB8AC3E}">
        <p14:creationId xmlns:p14="http://schemas.microsoft.com/office/powerpoint/2010/main" val="3146430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ss</a:t>
            </a:r>
            <a:endParaRPr lang="en-US" dirty="0"/>
          </a:p>
        </p:txBody>
      </p:sp>
      <p:sp>
        <p:nvSpPr>
          <p:cNvPr id="4" name="Slide Number Placeholder 3"/>
          <p:cNvSpPr>
            <a:spLocks noGrp="1"/>
          </p:cNvSpPr>
          <p:nvPr>
            <p:ph type="sldNum" sz="quarter" idx="10"/>
          </p:nvPr>
        </p:nvSpPr>
        <p:spPr/>
        <p:txBody>
          <a:bodyPr/>
          <a:lstStyle/>
          <a:p>
            <a:fld id="{7DF31026-6D8C-4ABA-B5E9-494BC3CD9AF3}" type="slidenum">
              <a:rPr lang="en-US" smtClean="0"/>
              <a:t>17</a:t>
            </a:fld>
            <a:endParaRPr lang="en-US"/>
          </a:p>
        </p:txBody>
      </p:sp>
    </p:spTree>
    <p:extLst>
      <p:ext uri="{BB962C8B-B14F-4D97-AF65-F5344CB8AC3E}">
        <p14:creationId xmlns:p14="http://schemas.microsoft.com/office/powerpoint/2010/main" val="1449797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7DF31026-6D8C-4ABA-B5E9-494BC3CD9AF3}" type="slidenum">
              <a:rPr lang="en-US" smtClean="0"/>
              <a:t>43</a:t>
            </a:fld>
            <a:endParaRPr lang="en-US"/>
          </a:p>
        </p:txBody>
      </p:sp>
    </p:spTree>
    <p:extLst>
      <p:ext uri="{BB962C8B-B14F-4D97-AF65-F5344CB8AC3E}">
        <p14:creationId xmlns:p14="http://schemas.microsoft.com/office/powerpoint/2010/main" val="3809011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F31026-6D8C-4ABA-B5E9-494BC3CD9AF3}" type="slidenum">
              <a:rPr lang="en-US" smtClean="0"/>
              <a:t>45</a:t>
            </a:fld>
            <a:endParaRPr lang="en-US"/>
          </a:p>
        </p:txBody>
      </p:sp>
    </p:spTree>
    <p:extLst>
      <p:ext uri="{BB962C8B-B14F-4D97-AF65-F5344CB8AC3E}">
        <p14:creationId xmlns:p14="http://schemas.microsoft.com/office/powerpoint/2010/main" val="887122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December 2020 </a:t>
            </a:r>
            <a:endParaRPr lang="en-US"/>
          </a:p>
        </p:txBody>
      </p:sp>
      <p:sp>
        <p:nvSpPr>
          <p:cNvPr id="5" name="Footer Placeholder 4"/>
          <p:cNvSpPr>
            <a:spLocks noGrp="1"/>
          </p:cNvSpPr>
          <p:nvPr>
            <p:ph type="ftr" sz="quarter" idx="11"/>
          </p:nvPr>
        </p:nvSpPr>
        <p:spPr/>
        <p:txBody>
          <a:bodyPr/>
          <a:lstStyle/>
          <a:p>
            <a:r>
              <a:rPr lang="en-US" smtClean="0"/>
              <a:t>RKMVERI</a:t>
            </a:r>
            <a:endParaRPr lang="en-US"/>
          </a:p>
        </p:txBody>
      </p:sp>
      <p:sp>
        <p:nvSpPr>
          <p:cNvPr id="6" name="Slide Number Placeholder 5"/>
          <p:cNvSpPr>
            <a:spLocks noGrp="1"/>
          </p:cNvSpPr>
          <p:nvPr>
            <p:ph type="sldNum" sz="quarter" idx="12"/>
          </p:nvPr>
        </p:nvSpPr>
        <p:spPr/>
        <p:txBody>
          <a:bodyPr/>
          <a:lstStyle/>
          <a:p>
            <a:fld id="{24209C64-613F-4590-871D-39BCE9236372}" type="slidenum">
              <a:rPr lang="en-US" smtClean="0"/>
              <a:t>‹#›</a:t>
            </a:fld>
            <a:endParaRPr lang="en-US"/>
          </a:p>
        </p:txBody>
      </p:sp>
    </p:spTree>
    <p:extLst>
      <p:ext uri="{BB962C8B-B14F-4D97-AF65-F5344CB8AC3E}">
        <p14:creationId xmlns:p14="http://schemas.microsoft.com/office/powerpoint/2010/main" val="858626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December 2020 </a:t>
            </a:r>
            <a:endParaRPr lang="en-US"/>
          </a:p>
        </p:txBody>
      </p:sp>
      <p:sp>
        <p:nvSpPr>
          <p:cNvPr id="5" name="Footer Placeholder 4"/>
          <p:cNvSpPr>
            <a:spLocks noGrp="1"/>
          </p:cNvSpPr>
          <p:nvPr>
            <p:ph type="ftr" sz="quarter" idx="11"/>
          </p:nvPr>
        </p:nvSpPr>
        <p:spPr/>
        <p:txBody>
          <a:bodyPr/>
          <a:lstStyle/>
          <a:p>
            <a:r>
              <a:rPr lang="en-US" smtClean="0"/>
              <a:t>RKMVERI</a:t>
            </a:r>
            <a:endParaRPr lang="en-US"/>
          </a:p>
        </p:txBody>
      </p:sp>
      <p:sp>
        <p:nvSpPr>
          <p:cNvPr id="6" name="Slide Number Placeholder 5"/>
          <p:cNvSpPr>
            <a:spLocks noGrp="1"/>
          </p:cNvSpPr>
          <p:nvPr>
            <p:ph type="sldNum" sz="quarter" idx="12"/>
          </p:nvPr>
        </p:nvSpPr>
        <p:spPr/>
        <p:txBody>
          <a:bodyPr/>
          <a:lstStyle/>
          <a:p>
            <a:fld id="{24209C64-613F-4590-871D-39BCE9236372}" type="slidenum">
              <a:rPr lang="en-US" smtClean="0"/>
              <a:t>‹#›</a:t>
            </a:fld>
            <a:endParaRPr lang="en-US"/>
          </a:p>
        </p:txBody>
      </p:sp>
    </p:spTree>
    <p:extLst>
      <p:ext uri="{BB962C8B-B14F-4D97-AF65-F5344CB8AC3E}">
        <p14:creationId xmlns:p14="http://schemas.microsoft.com/office/powerpoint/2010/main" val="93065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December 2020 </a:t>
            </a:r>
            <a:endParaRPr lang="en-US"/>
          </a:p>
        </p:txBody>
      </p:sp>
      <p:sp>
        <p:nvSpPr>
          <p:cNvPr id="5" name="Footer Placeholder 4"/>
          <p:cNvSpPr>
            <a:spLocks noGrp="1"/>
          </p:cNvSpPr>
          <p:nvPr>
            <p:ph type="ftr" sz="quarter" idx="11"/>
          </p:nvPr>
        </p:nvSpPr>
        <p:spPr/>
        <p:txBody>
          <a:bodyPr/>
          <a:lstStyle/>
          <a:p>
            <a:r>
              <a:rPr lang="en-US" smtClean="0"/>
              <a:t>RKMVERI</a:t>
            </a:r>
            <a:endParaRPr lang="en-US"/>
          </a:p>
        </p:txBody>
      </p:sp>
      <p:sp>
        <p:nvSpPr>
          <p:cNvPr id="6" name="Slide Number Placeholder 5"/>
          <p:cNvSpPr>
            <a:spLocks noGrp="1"/>
          </p:cNvSpPr>
          <p:nvPr>
            <p:ph type="sldNum" sz="quarter" idx="12"/>
          </p:nvPr>
        </p:nvSpPr>
        <p:spPr/>
        <p:txBody>
          <a:bodyPr/>
          <a:lstStyle/>
          <a:p>
            <a:fld id="{24209C64-613F-4590-871D-39BCE9236372}" type="slidenum">
              <a:rPr lang="en-US" smtClean="0"/>
              <a:t>‹#›</a:t>
            </a:fld>
            <a:endParaRPr lang="en-US"/>
          </a:p>
        </p:txBody>
      </p:sp>
    </p:spTree>
    <p:extLst>
      <p:ext uri="{BB962C8B-B14F-4D97-AF65-F5344CB8AC3E}">
        <p14:creationId xmlns:p14="http://schemas.microsoft.com/office/powerpoint/2010/main" val="3338367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December 2020 </a:t>
            </a:r>
            <a:endParaRPr lang="en-US"/>
          </a:p>
        </p:txBody>
      </p:sp>
      <p:sp>
        <p:nvSpPr>
          <p:cNvPr id="5" name="Footer Placeholder 4"/>
          <p:cNvSpPr>
            <a:spLocks noGrp="1"/>
          </p:cNvSpPr>
          <p:nvPr>
            <p:ph type="ftr" sz="quarter" idx="11"/>
          </p:nvPr>
        </p:nvSpPr>
        <p:spPr/>
        <p:txBody>
          <a:bodyPr/>
          <a:lstStyle/>
          <a:p>
            <a:r>
              <a:rPr lang="en-US" smtClean="0"/>
              <a:t>RKMVERI</a:t>
            </a:r>
            <a:endParaRPr lang="en-US"/>
          </a:p>
        </p:txBody>
      </p:sp>
      <p:sp>
        <p:nvSpPr>
          <p:cNvPr id="6" name="Slide Number Placeholder 5"/>
          <p:cNvSpPr>
            <a:spLocks noGrp="1"/>
          </p:cNvSpPr>
          <p:nvPr>
            <p:ph type="sldNum" sz="quarter" idx="12"/>
          </p:nvPr>
        </p:nvSpPr>
        <p:spPr/>
        <p:txBody>
          <a:bodyPr/>
          <a:lstStyle/>
          <a:p>
            <a:fld id="{24209C64-613F-4590-871D-39BCE9236372}" type="slidenum">
              <a:rPr lang="en-US" smtClean="0"/>
              <a:t>‹#›</a:t>
            </a:fld>
            <a:endParaRPr lang="en-US"/>
          </a:p>
        </p:txBody>
      </p:sp>
    </p:spTree>
    <p:extLst>
      <p:ext uri="{BB962C8B-B14F-4D97-AF65-F5344CB8AC3E}">
        <p14:creationId xmlns:p14="http://schemas.microsoft.com/office/powerpoint/2010/main" val="346740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December 2020 </a:t>
            </a:r>
            <a:endParaRPr lang="en-US"/>
          </a:p>
        </p:txBody>
      </p:sp>
      <p:sp>
        <p:nvSpPr>
          <p:cNvPr id="5" name="Footer Placeholder 4"/>
          <p:cNvSpPr>
            <a:spLocks noGrp="1"/>
          </p:cNvSpPr>
          <p:nvPr>
            <p:ph type="ftr" sz="quarter" idx="11"/>
          </p:nvPr>
        </p:nvSpPr>
        <p:spPr/>
        <p:txBody>
          <a:bodyPr/>
          <a:lstStyle/>
          <a:p>
            <a:r>
              <a:rPr lang="en-US" smtClean="0"/>
              <a:t>RKMVERI</a:t>
            </a:r>
            <a:endParaRPr lang="en-US"/>
          </a:p>
        </p:txBody>
      </p:sp>
      <p:sp>
        <p:nvSpPr>
          <p:cNvPr id="6" name="Slide Number Placeholder 5"/>
          <p:cNvSpPr>
            <a:spLocks noGrp="1"/>
          </p:cNvSpPr>
          <p:nvPr>
            <p:ph type="sldNum" sz="quarter" idx="12"/>
          </p:nvPr>
        </p:nvSpPr>
        <p:spPr/>
        <p:txBody>
          <a:bodyPr/>
          <a:lstStyle/>
          <a:p>
            <a:fld id="{24209C64-613F-4590-871D-39BCE9236372}" type="slidenum">
              <a:rPr lang="en-US" smtClean="0"/>
              <a:t>‹#›</a:t>
            </a:fld>
            <a:endParaRPr lang="en-US"/>
          </a:p>
        </p:txBody>
      </p:sp>
    </p:spTree>
    <p:extLst>
      <p:ext uri="{BB962C8B-B14F-4D97-AF65-F5344CB8AC3E}">
        <p14:creationId xmlns:p14="http://schemas.microsoft.com/office/powerpoint/2010/main" val="1890884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December 2020 </a:t>
            </a:r>
            <a:endParaRPr lang="en-US"/>
          </a:p>
        </p:txBody>
      </p:sp>
      <p:sp>
        <p:nvSpPr>
          <p:cNvPr id="6" name="Footer Placeholder 5"/>
          <p:cNvSpPr>
            <a:spLocks noGrp="1"/>
          </p:cNvSpPr>
          <p:nvPr>
            <p:ph type="ftr" sz="quarter" idx="11"/>
          </p:nvPr>
        </p:nvSpPr>
        <p:spPr/>
        <p:txBody>
          <a:bodyPr/>
          <a:lstStyle/>
          <a:p>
            <a:r>
              <a:rPr lang="en-US" smtClean="0"/>
              <a:t>RKMVERI</a:t>
            </a:r>
            <a:endParaRPr lang="en-US"/>
          </a:p>
        </p:txBody>
      </p:sp>
      <p:sp>
        <p:nvSpPr>
          <p:cNvPr id="7" name="Slide Number Placeholder 6"/>
          <p:cNvSpPr>
            <a:spLocks noGrp="1"/>
          </p:cNvSpPr>
          <p:nvPr>
            <p:ph type="sldNum" sz="quarter" idx="12"/>
          </p:nvPr>
        </p:nvSpPr>
        <p:spPr/>
        <p:txBody>
          <a:bodyPr/>
          <a:lstStyle/>
          <a:p>
            <a:fld id="{24209C64-613F-4590-871D-39BCE9236372}" type="slidenum">
              <a:rPr lang="en-US" smtClean="0"/>
              <a:t>‹#›</a:t>
            </a:fld>
            <a:endParaRPr lang="en-US"/>
          </a:p>
        </p:txBody>
      </p:sp>
    </p:spTree>
    <p:extLst>
      <p:ext uri="{BB962C8B-B14F-4D97-AF65-F5344CB8AC3E}">
        <p14:creationId xmlns:p14="http://schemas.microsoft.com/office/powerpoint/2010/main" val="4064162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December 2020 </a:t>
            </a:r>
            <a:endParaRPr lang="en-US"/>
          </a:p>
        </p:txBody>
      </p:sp>
      <p:sp>
        <p:nvSpPr>
          <p:cNvPr id="8" name="Footer Placeholder 7"/>
          <p:cNvSpPr>
            <a:spLocks noGrp="1"/>
          </p:cNvSpPr>
          <p:nvPr>
            <p:ph type="ftr" sz="quarter" idx="11"/>
          </p:nvPr>
        </p:nvSpPr>
        <p:spPr/>
        <p:txBody>
          <a:bodyPr/>
          <a:lstStyle/>
          <a:p>
            <a:r>
              <a:rPr lang="en-US" smtClean="0"/>
              <a:t>RKMVERI</a:t>
            </a:r>
            <a:endParaRPr lang="en-US"/>
          </a:p>
        </p:txBody>
      </p:sp>
      <p:sp>
        <p:nvSpPr>
          <p:cNvPr id="9" name="Slide Number Placeholder 8"/>
          <p:cNvSpPr>
            <a:spLocks noGrp="1"/>
          </p:cNvSpPr>
          <p:nvPr>
            <p:ph type="sldNum" sz="quarter" idx="12"/>
          </p:nvPr>
        </p:nvSpPr>
        <p:spPr/>
        <p:txBody>
          <a:bodyPr/>
          <a:lstStyle/>
          <a:p>
            <a:fld id="{24209C64-613F-4590-871D-39BCE9236372}" type="slidenum">
              <a:rPr lang="en-US" smtClean="0"/>
              <a:t>‹#›</a:t>
            </a:fld>
            <a:endParaRPr lang="en-US"/>
          </a:p>
        </p:txBody>
      </p:sp>
    </p:spTree>
    <p:extLst>
      <p:ext uri="{BB962C8B-B14F-4D97-AF65-F5344CB8AC3E}">
        <p14:creationId xmlns:p14="http://schemas.microsoft.com/office/powerpoint/2010/main" val="1168554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December 2020 </a:t>
            </a:r>
            <a:endParaRPr lang="en-US"/>
          </a:p>
        </p:txBody>
      </p:sp>
      <p:sp>
        <p:nvSpPr>
          <p:cNvPr id="4" name="Footer Placeholder 3"/>
          <p:cNvSpPr>
            <a:spLocks noGrp="1"/>
          </p:cNvSpPr>
          <p:nvPr>
            <p:ph type="ftr" sz="quarter" idx="11"/>
          </p:nvPr>
        </p:nvSpPr>
        <p:spPr/>
        <p:txBody>
          <a:bodyPr/>
          <a:lstStyle/>
          <a:p>
            <a:r>
              <a:rPr lang="en-US" smtClean="0"/>
              <a:t>RKMVERI</a:t>
            </a:r>
            <a:endParaRPr lang="en-US"/>
          </a:p>
        </p:txBody>
      </p:sp>
      <p:sp>
        <p:nvSpPr>
          <p:cNvPr id="5" name="Slide Number Placeholder 4"/>
          <p:cNvSpPr>
            <a:spLocks noGrp="1"/>
          </p:cNvSpPr>
          <p:nvPr>
            <p:ph type="sldNum" sz="quarter" idx="12"/>
          </p:nvPr>
        </p:nvSpPr>
        <p:spPr/>
        <p:txBody>
          <a:bodyPr/>
          <a:lstStyle/>
          <a:p>
            <a:fld id="{24209C64-613F-4590-871D-39BCE9236372}" type="slidenum">
              <a:rPr lang="en-US" smtClean="0"/>
              <a:t>‹#›</a:t>
            </a:fld>
            <a:endParaRPr lang="en-US"/>
          </a:p>
        </p:txBody>
      </p:sp>
    </p:spTree>
    <p:extLst>
      <p:ext uri="{BB962C8B-B14F-4D97-AF65-F5344CB8AC3E}">
        <p14:creationId xmlns:p14="http://schemas.microsoft.com/office/powerpoint/2010/main" val="971468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December 2020 </a:t>
            </a:r>
            <a:endParaRPr lang="en-US"/>
          </a:p>
        </p:txBody>
      </p:sp>
      <p:sp>
        <p:nvSpPr>
          <p:cNvPr id="3" name="Footer Placeholder 2"/>
          <p:cNvSpPr>
            <a:spLocks noGrp="1"/>
          </p:cNvSpPr>
          <p:nvPr>
            <p:ph type="ftr" sz="quarter" idx="11"/>
          </p:nvPr>
        </p:nvSpPr>
        <p:spPr/>
        <p:txBody>
          <a:bodyPr/>
          <a:lstStyle/>
          <a:p>
            <a:r>
              <a:rPr lang="en-US" smtClean="0"/>
              <a:t>RKMVERI</a:t>
            </a:r>
            <a:endParaRPr lang="en-US"/>
          </a:p>
        </p:txBody>
      </p:sp>
      <p:sp>
        <p:nvSpPr>
          <p:cNvPr id="4" name="Slide Number Placeholder 3"/>
          <p:cNvSpPr>
            <a:spLocks noGrp="1"/>
          </p:cNvSpPr>
          <p:nvPr>
            <p:ph type="sldNum" sz="quarter" idx="12"/>
          </p:nvPr>
        </p:nvSpPr>
        <p:spPr/>
        <p:txBody>
          <a:bodyPr/>
          <a:lstStyle/>
          <a:p>
            <a:fld id="{24209C64-613F-4590-871D-39BCE9236372}" type="slidenum">
              <a:rPr lang="en-US" smtClean="0"/>
              <a:t>‹#›</a:t>
            </a:fld>
            <a:endParaRPr lang="en-US"/>
          </a:p>
        </p:txBody>
      </p:sp>
    </p:spTree>
    <p:extLst>
      <p:ext uri="{BB962C8B-B14F-4D97-AF65-F5344CB8AC3E}">
        <p14:creationId xmlns:p14="http://schemas.microsoft.com/office/powerpoint/2010/main" val="3191266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December 2020 </a:t>
            </a:r>
            <a:endParaRPr lang="en-US"/>
          </a:p>
        </p:txBody>
      </p:sp>
      <p:sp>
        <p:nvSpPr>
          <p:cNvPr id="6" name="Footer Placeholder 5"/>
          <p:cNvSpPr>
            <a:spLocks noGrp="1"/>
          </p:cNvSpPr>
          <p:nvPr>
            <p:ph type="ftr" sz="quarter" idx="11"/>
          </p:nvPr>
        </p:nvSpPr>
        <p:spPr/>
        <p:txBody>
          <a:bodyPr/>
          <a:lstStyle/>
          <a:p>
            <a:r>
              <a:rPr lang="en-US" smtClean="0"/>
              <a:t>RKMVERI</a:t>
            </a:r>
            <a:endParaRPr lang="en-US"/>
          </a:p>
        </p:txBody>
      </p:sp>
      <p:sp>
        <p:nvSpPr>
          <p:cNvPr id="7" name="Slide Number Placeholder 6"/>
          <p:cNvSpPr>
            <a:spLocks noGrp="1"/>
          </p:cNvSpPr>
          <p:nvPr>
            <p:ph type="sldNum" sz="quarter" idx="12"/>
          </p:nvPr>
        </p:nvSpPr>
        <p:spPr/>
        <p:txBody>
          <a:bodyPr/>
          <a:lstStyle/>
          <a:p>
            <a:fld id="{24209C64-613F-4590-871D-39BCE9236372}" type="slidenum">
              <a:rPr lang="en-US" smtClean="0"/>
              <a:t>‹#›</a:t>
            </a:fld>
            <a:endParaRPr lang="en-US"/>
          </a:p>
        </p:txBody>
      </p:sp>
    </p:spTree>
    <p:extLst>
      <p:ext uri="{BB962C8B-B14F-4D97-AF65-F5344CB8AC3E}">
        <p14:creationId xmlns:p14="http://schemas.microsoft.com/office/powerpoint/2010/main" val="1076601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December 2020 </a:t>
            </a:r>
            <a:endParaRPr lang="en-US"/>
          </a:p>
        </p:txBody>
      </p:sp>
      <p:sp>
        <p:nvSpPr>
          <p:cNvPr id="6" name="Footer Placeholder 5"/>
          <p:cNvSpPr>
            <a:spLocks noGrp="1"/>
          </p:cNvSpPr>
          <p:nvPr>
            <p:ph type="ftr" sz="quarter" idx="11"/>
          </p:nvPr>
        </p:nvSpPr>
        <p:spPr/>
        <p:txBody>
          <a:bodyPr/>
          <a:lstStyle/>
          <a:p>
            <a:r>
              <a:rPr lang="en-US" smtClean="0"/>
              <a:t>RKMVERI</a:t>
            </a:r>
            <a:endParaRPr lang="en-US"/>
          </a:p>
        </p:txBody>
      </p:sp>
      <p:sp>
        <p:nvSpPr>
          <p:cNvPr id="7" name="Slide Number Placeholder 6"/>
          <p:cNvSpPr>
            <a:spLocks noGrp="1"/>
          </p:cNvSpPr>
          <p:nvPr>
            <p:ph type="sldNum" sz="quarter" idx="12"/>
          </p:nvPr>
        </p:nvSpPr>
        <p:spPr/>
        <p:txBody>
          <a:bodyPr/>
          <a:lstStyle/>
          <a:p>
            <a:fld id="{24209C64-613F-4590-871D-39BCE9236372}" type="slidenum">
              <a:rPr lang="en-US" smtClean="0"/>
              <a:t>‹#›</a:t>
            </a:fld>
            <a:endParaRPr lang="en-US"/>
          </a:p>
        </p:txBody>
      </p:sp>
    </p:spTree>
    <p:extLst>
      <p:ext uri="{BB962C8B-B14F-4D97-AF65-F5344CB8AC3E}">
        <p14:creationId xmlns:p14="http://schemas.microsoft.com/office/powerpoint/2010/main" val="479785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December 2020 </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RKMVERI</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209C64-613F-4590-871D-39BCE9236372}" type="slidenum">
              <a:rPr lang="en-US" smtClean="0"/>
              <a:t>‹#›</a:t>
            </a:fld>
            <a:endParaRPr lang="en-US"/>
          </a:p>
        </p:txBody>
      </p:sp>
    </p:spTree>
    <p:extLst>
      <p:ext uri="{BB962C8B-B14F-4D97-AF65-F5344CB8AC3E}">
        <p14:creationId xmlns:p14="http://schemas.microsoft.com/office/powerpoint/2010/main" val="39578426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6250" y="183931"/>
            <a:ext cx="8458200" cy="5632311"/>
          </a:xfrm>
          <a:prstGeom prst="rect">
            <a:avLst/>
          </a:prstGeom>
          <a:noFill/>
        </p:spPr>
        <p:txBody>
          <a:bodyPr wrap="square" rtlCol="0">
            <a:spAutoFit/>
          </a:bodyPr>
          <a:lstStyle/>
          <a:p>
            <a:pPr algn="ctr"/>
            <a:endParaRPr lang="en-US" sz="4000" b="1" dirty="0" smtClean="0">
              <a:latin typeface="Times New Roman" panose="02020603050405020304" pitchFamily="18" charset="0"/>
              <a:cs typeface="Times New Roman" panose="02020603050405020304" pitchFamily="18" charset="0"/>
            </a:endParaRPr>
          </a:p>
          <a:p>
            <a:pPr algn="ctr"/>
            <a:endParaRPr lang="en-US" sz="4000" b="1" dirty="0">
              <a:latin typeface="Times New Roman" panose="02020603050405020304" pitchFamily="18" charset="0"/>
              <a:cs typeface="Times New Roman" panose="02020603050405020304" pitchFamily="18" charset="0"/>
            </a:endParaRPr>
          </a:p>
          <a:p>
            <a:pPr algn="ctr"/>
            <a:r>
              <a:rPr lang="en-US" sz="4000" b="1" dirty="0" smtClean="0">
                <a:latin typeface="Times New Roman" panose="02020603050405020304" pitchFamily="18" charset="0"/>
                <a:cs typeface="Times New Roman" panose="02020603050405020304" pitchFamily="18" charset="0"/>
              </a:rPr>
              <a:t>Graph Analytics - An </a:t>
            </a:r>
            <a:r>
              <a:rPr lang="en-US" sz="4000" b="1" dirty="0">
                <a:latin typeface="Times New Roman" panose="02020603050405020304" pitchFamily="18" charset="0"/>
                <a:cs typeface="Times New Roman" panose="02020603050405020304" pitchFamily="18" charset="0"/>
              </a:rPr>
              <a:t>I</a:t>
            </a:r>
            <a:r>
              <a:rPr lang="en-US" sz="4000" b="1" dirty="0" smtClean="0">
                <a:latin typeface="Times New Roman" panose="02020603050405020304" pitchFamily="18" charset="0"/>
                <a:cs typeface="Times New Roman" panose="02020603050405020304" pitchFamily="18" charset="0"/>
              </a:rPr>
              <a:t>ntroduction</a:t>
            </a:r>
          </a:p>
          <a:p>
            <a:pPr algn="ctr"/>
            <a:endParaRPr lang="en-US" sz="2000" b="1" dirty="0" smtClean="0">
              <a:latin typeface="Times New Roman" panose="02020603050405020304" pitchFamily="18" charset="0"/>
              <a:cs typeface="Times New Roman" panose="02020603050405020304" pitchFamily="18" charset="0"/>
            </a:endParaRPr>
          </a:p>
          <a:p>
            <a:pPr algn="ctr"/>
            <a:endParaRPr lang="en-US" sz="2000" b="1" dirty="0">
              <a:latin typeface="Times New Roman" panose="02020603050405020304" pitchFamily="18" charset="0"/>
              <a:cs typeface="Times New Roman" panose="02020603050405020304" pitchFamily="18" charset="0"/>
            </a:endParaRPr>
          </a:p>
          <a:p>
            <a:pPr algn="ctr"/>
            <a:endParaRPr lang="en-US" sz="2000" b="1" dirty="0" smtClean="0">
              <a:latin typeface="Times New Roman" panose="02020603050405020304" pitchFamily="18" charset="0"/>
              <a:cs typeface="Times New Roman" panose="02020603050405020304" pitchFamily="18" charset="0"/>
            </a:endParaRPr>
          </a:p>
          <a:p>
            <a:pPr algn="ctr"/>
            <a:endParaRPr lang="en-US" sz="2000" b="1" dirty="0">
              <a:latin typeface="Times New Roman" panose="02020603050405020304" pitchFamily="18" charset="0"/>
              <a:cs typeface="Times New Roman" panose="02020603050405020304" pitchFamily="18" charset="0"/>
            </a:endParaRPr>
          </a:p>
          <a:p>
            <a:pPr algn="ctr">
              <a:spcBef>
                <a:spcPct val="0"/>
              </a:spcBef>
              <a:buFontTx/>
              <a:buNone/>
            </a:pPr>
            <a:r>
              <a:rPr lang="en-US" altLang="en-US" sz="2400" b="1" dirty="0">
                <a:latin typeface="Times New Roman" panose="02020603050405020304" pitchFamily="18" charset="0"/>
                <a:cs typeface="Times New Roman" panose="02020603050405020304" pitchFamily="18" charset="0"/>
              </a:rPr>
              <a:t>Aditya </a:t>
            </a:r>
            <a:r>
              <a:rPr lang="en-US" altLang="en-US" sz="2400" b="1" dirty="0" err="1">
                <a:latin typeface="Times New Roman" panose="02020603050405020304" pitchFamily="18" charset="0"/>
                <a:cs typeface="Times New Roman" panose="02020603050405020304" pitchFamily="18" charset="0"/>
              </a:rPr>
              <a:t>Bagchi</a:t>
            </a:r>
            <a:endParaRPr lang="en-US" altLang="en-US" sz="2400" b="1" dirty="0">
              <a:latin typeface="Times New Roman" panose="02020603050405020304" pitchFamily="18" charset="0"/>
              <a:cs typeface="Times New Roman" panose="02020603050405020304" pitchFamily="18" charset="0"/>
            </a:endParaRPr>
          </a:p>
          <a:p>
            <a:pPr algn="ctr">
              <a:spcBef>
                <a:spcPct val="0"/>
              </a:spcBef>
              <a:buFontTx/>
              <a:buNone/>
            </a:pPr>
            <a:r>
              <a:rPr lang="en-US" altLang="en-US" sz="2400" b="1" dirty="0">
                <a:latin typeface="Times New Roman" panose="02020603050405020304" pitchFamily="18" charset="0"/>
                <a:cs typeface="Times New Roman" panose="02020603050405020304" pitchFamily="18" charset="0"/>
              </a:rPr>
              <a:t>Emeritus Professor</a:t>
            </a:r>
          </a:p>
          <a:p>
            <a:pPr algn="ctr">
              <a:spcBef>
                <a:spcPct val="0"/>
              </a:spcBef>
              <a:buFontTx/>
              <a:buNone/>
            </a:pPr>
            <a:r>
              <a:rPr lang="en-US" altLang="en-US" sz="2400" b="1" dirty="0">
                <a:latin typeface="Times New Roman" panose="02020603050405020304" pitchFamily="18" charset="0"/>
                <a:cs typeface="Times New Roman" panose="02020603050405020304" pitchFamily="18" charset="0"/>
              </a:rPr>
              <a:t>Computer </a:t>
            </a:r>
            <a:r>
              <a:rPr lang="en-US" altLang="en-US" sz="2400" b="1" dirty="0" smtClean="0">
                <a:latin typeface="Times New Roman" panose="02020603050405020304" pitchFamily="18" charset="0"/>
                <a:cs typeface="Times New Roman" panose="02020603050405020304" pitchFamily="18" charset="0"/>
              </a:rPr>
              <a:t>Science </a:t>
            </a:r>
            <a:r>
              <a:rPr lang="en-US" altLang="en-US" sz="2400" b="1" dirty="0">
                <a:latin typeface="Times New Roman" panose="02020603050405020304" pitchFamily="18" charset="0"/>
                <a:cs typeface="Times New Roman" panose="02020603050405020304" pitchFamily="18" charset="0"/>
              </a:rPr>
              <a:t>Dept.</a:t>
            </a:r>
          </a:p>
          <a:p>
            <a:pPr algn="ctr">
              <a:spcBef>
                <a:spcPct val="0"/>
              </a:spcBef>
              <a:buFontTx/>
              <a:buNone/>
            </a:pPr>
            <a:r>
              <a:rPr lang="en-US" altLang="en-US" sz="2400" b="1" dirty="0">
                <a:latin typeface="Times New Roman" panose="02020603050405020304" pitchFamily="18" charset="0"/>
                <a:cs typeface="Times New Roman" panose="02020603050405020304" pitchFamily="18" charset="0"/>
              </a:rPr>
              <a:t>School of Mathematical Sciences</a:t>
            </a:r>
          </a:p>
          <a:p>
            <a:pPr algn="ctr">
              <a:spcBef>
                <a:spcPct val="0"/>
              </a:spcBef>
              <a:buFontTx/>
              <a:buNone/>
            </a:pPr>
            <a:r>
              <a:rPr lang="en-US" altLang="en-US" sz="2400" b="1" dirty="0">
                <a:latin typeface="Times New Roman" panose="02020603050405020304" pitchFamily="18" charset="0"/>
                <a:cs typeface="Times New Roman" panose="02020603050405020304" pitchFamily="18" charset="0"/>
              </a:rPr>
              <a:t>Ramakrishna Mission Vivekananda University, </a:t>
            </a:r>
            <a:r>
              <a:rPr lang="en-US" altLang="en-US" sz="2400" b="1" dirty="0" err="1">
                <a:latin typeface="Times New Roman" panose="02020603050405020304" pitchFamily="18" charset="0"/>
                <a:cs typeface="Times New Roman" panose="02020603050405020304" pitchFamily="18" charset="0"/>
              </a:rPr>
              <a:t>Belur</a:t>
            </a:r>
            <a:r>
              <a:rPr lang="en-US" altLang="en-US" sz="2400" b="1" dirty="0">
                <a:latin typeface="Times New Roman" panose="02020603050405020304" pitchFamily="18" charset="0"/>
                <a:cs typeface="Times New Roman" panose="02020603050405020304" pitchFamily="18" charset="0"/>
              </a:rPr>
              <a:t>, WB</a:t>
            </a:r>
          </a:p>
          <a:p>
            <a:pPr algn="ctr"/>
            <a:endParaRPr lang="en-US" sz="4000" b="1"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smtClean="0"/>
              <a:t>RKMVERI</a:t>
            </a:r>
            <a:endParaRPr lang="en-US"/>
          </a:p>
        </p:txBody>
      </p:sp>
      <p:sp>
        <p:nvSpPr>
          <p:cNvPr id="3" name="Slide Number Placeholder 2"/>
          <p:cNvSpPr>
            <a:spLocks noGrp="1"/>
          </p:cNvSpPr>
          <p:nvPr>
            <p:ph type="sldNum" sz="quarter" idx="12"/>
          </p:nvPr>
        </p:nvSpPr>
        <p:spPr/>
        <p:txBody>
          <a:bodyPr/>
          <a:lstStyle/>
          <a:p>
            <a:fld id="{24209C64-613F-4590-871D-39BCE9236372}" type="slidenum">
              <a:rPr lang="en-US" smtClean="0"/>
              <a:t>1</a:t>
            </a:fld>
            <a:endParaRPr lang="en-US"/>
          </a:p>
        </p:txBody>
      </p:sp>
      <p:pic>
        <p:nvPicPr>
          <p:cNvPr id="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12125" y="152400"/>
            <a:ext cx="822325" cy="928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Date Placeholder 4"/>
          <p:cNvSpPr>
            <a:spLocks noGrp="1"/>
          </p:cNvSpPr>
          <p:nvPr>
            <p:ph type="dt" sz="half" idx="10"/>
          </p:nvPr>
        </p:nvSpPr>
        <p:spPr/>
        <p:txBody>
          <a:bodyPr/>
          <a:lstStyle/>
          <a:p>
            <a:r>
              <a:rPr lang="en-US" smtClean="0"/>
              <a:t>December 2020 </a:t>
            </a:r>
            <a:endParaRPr lang="en-US"/>
          </a:p>
        </p:txBody>
      </p:sp>
    </p:spTree>
    <p:extLst>
      <p:ext uri="{BB962C8B-B14F-4D97-AF65-F5344CB8AC3E}">
        <p14:creationId xmlns:p14="http://schemas.microsoft.com/office/powerpoint/2010/main" val="30134314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December 2020 </a:t>
            </a:r>
            <a:endParaRPr lang="en-US"/>
          </a:p>
        </p:txBody>
      </p:sp>
      <p:sp>
        <p:nvSpPr>
          <p:cNvPr id="3" name="Footer Placeholder 2"/>
          <p:cNvSpPr>
            <a:spLocks noGrp="1"/>
          </p:cNvSpPr>
          <p:nvPr>
            <p:ph type="ftr" sz="quarter" idx="11"/>
          </p:nvPr>
        </p:nvSpPr>
        <p:spPr/>
        <p:txBody>
          <a:bodyPr/>
          <a:lstStyle/>
          <a:p>
            <a:r>
              <a:rPr lang="en-US" smtClean="0"/>
              <a:t>RKMVERI</a:t>
            </a:r>
            <a:endParaRPr lang="en-US"/>
          </a:p>
        </p:txBody>
      </p:sp>
      <p:sp>
        <p:nvSpPr>
          <p:cNvPr id="4" name="Slide Number Placeholder 3"/>
          <p:cNvSpPr>
            <a:spLocks noGrp="1"/>
          </p:cNvSpPr>
          <p:nvPr>
            <p:ph type="sldNum" sz="quarter" idx="12"/>
          </p:nvPr>
        </p:nvSpPr>
        <p:spPr/>
        <p:txBody>
          <a:bodyPr/>
          <a:lstStyle/>
          <a:p>
            <a:fld id="{24209C64-613F-4590-871D-39BCE9236372}" type="slidenum">
              <a:rPr lang="en-US" smtClean="0"/>
              <a:t>10</a:t>
            </a:fld>
            <a:endParaRPr lang="en-US"/>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82114" y="152400"/>
            <a:ext cx="822325" cy="928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457200" y="347994"/>
            <a:ext cx="6934200" cy="523220"/>
          </a:xfrm>
          <a:prstGeom prst="rect">
            <a:avLst/>
          </a:prstGeom>
          <a:noFill/>
        </p:spPr>
        <p:txBody>
          <a:bodyPr wrap="square" rtlCol="0">
            <a:spAutoFit/>
          </a:bodyPr>
          <a:lstStyle/>
          <a:p>
            <a:pPr>
              <a:spcAft>
                <a:spcPts val="1200"/>
              </a:spcAft>
            </a:pPr>
            <a:r>
              <a:rPr lang="en-US" sz="2800" b="1" dirty="0" smtClean="0">
                <a:latin typeface="Times New Roman" panose="02020603050405020304" pitchFamily="18" charset="0"/>
                <a:cs typeface="Times New Roman" panose="02020603050405020304" pitchFamily="18" charset="0"/>
              </a:rPr>
              <a:t>Properties of Social Network:</a:t>
            </a:r>
          </a:p>
        </p:txBody>
      </p:sp>
      <p:sp>
        <p:nvSpPr>
          <p:cNvPr id="7" name="TextBox 6"/>
          <p:cNvSpPr txBox="1"/>
          <p:nvPr/>
        </p:nvSpPr>
        <p:spPr>
          <a:xfrm>
            <a:off x="606972" y="1081088"/>
            <a:ext cx="7924800" cy="4832092"/>
          </a:xfrm>
          <a:prstGeom prst="rect">
            <a:avLst/>
          </a:prstGeom>
          <a:noFill/>
        </p:spPr>
        <p:txBody>
          <a:bodyPr wrap="square" rtlCol="0">
            <a:spAutoFit/>
          </a:bodyPr>
          <a:lstStyle/>
          <a:p>
            <a:pPr marL="342900" indent="-342900" algn="just">
              <a:buFont typeface="Arial" panose="020B0604020202020204" pitchFamily="34" charset="0"/>
              <a:buChar char="•"/>
            </a:pPr>
            <a:r>
              <a:rPr lang="en-US" altLang="en-US" sz="2400" b="1" i="1" dirty="0" smtClean="0">
                <a:latin typeface="Times New Roman" panose="02020603050405020304" pitchFamily="18" charset="0"/>
                <a:cs typeface="Times New Roman" panose="02020603050405020304" pitchFamily="18" charset="0"/>
              </a:rPr>
              <a:t>Community formation</a:t>
            </a:r>
            <a:r>
              <a:rPr lang="en-US" altLang="en-US" sz="2400" b="1" dirty="0" smtClean="0">
                <a:latin typeface="Times New Roman" panose="02020603050405020304" pitchFamily="18" charset="0"/>
                <a:cs typeface="Times New Roman" panose="02020603050405020304" pitchFamily="18" charset="0"/>
              </a:rPr>
              <a:t> – Communities in Web are connected to or isolated from each other. Members of communities share some common features.</a:t>
            </a:r>
          </a:p>
          <a:p>
            <a:pPr marL="342900" indent="-342900" algn="just">
              <a:spcBef>
                <a:spcPts val="600"/>
              </a:spcBef>
              <a:buFont typeface="Arial" panose="020B0604020202020204" pitchFamily="34" charset="0"/>
              <a:buChar char="•"/>
            </a:pPr>
            <a:r>
              <a:rPr lang="en-US" altLang="en-US" sz="2400" b="1" i="1" dirty="0" smtClean="0">
                <a:latin typeface="Times New Roman" panose="02020603050405020304" pitchFamily="18" charset="0"/>
                <a:cs typeface="Times New Roman" panose="02020603050405020304" pitchFamily="18" charset="0"/>
              </a:rPr>
              <a:t>Evolving</a:t>
            </a:r>
            <a:r>
              <a:rPr lang="en-US" altLang="en-US" sz="2400" b="1" dirty="0" smtClean="0">
                <a:latin typeface="Times New Roman" panose="02020603050405020304" pitchFamily="18" charset="0"/>
                <a:cs typeface="Times New Roman" panose="02020603050405020304" pitchFamily="18" charset="0"/>
              </a:rPr>
              <a:t> – Social Network evolves or reshapes its structure over time. Evolution reflects the changes in social structures.</a:t>
            </a:r>
          </a:p>
          <a:p>
            <a:pPr marL="342900" indent="-342900" algn="just">
              <a:buFont typeface="Arial" panose="020B0604020202020204" pitchFamily="34" charset="0"/>
              <a:buChar char="•"/>
            </a:pPr>
            <a:r>
              <a:rPr lang="en-US" altLang="en-US" sz="2400" b="1" i="1" dirty="0" smtClean="0">
                <a:latin typeface="Times New Roman" panose="02020603050405020304" pitchFamily="18" charset="0"/>
                <a:cs typeface="Times New Roman" panose="02020603050405020304" pitchFamily="18" charset="0"/>
              </a:rPr>
              <a:t>Small </a:t>
            </a:r>
            <a:r>
              <a:rPr lang="en-US" altLang="en-US" sz="2400" b="1" i="1" dirty="0">
                <a:latin typeface="Times New Roman" panose="02020603050405020304" pitchFamily="18" charset="0"/>
                <a:cs typeface="Times New Roman" panose="02020603050405020304" pitchFamily="18" charset="0"/>
              </a:rPr>
              <a:t>World Effect</a:t>
            </a:r>
            <a:r>
              <a:rPr lang="en-US" altLang="en-US" sz="2400" b="1" dirty="0">
                <a:latin typeface="Times New Roman" panose="02020603050405020304" pitchFamily="18" charset="0"/>
                <a:cs typeface="Times New Roman" panose="02020603050405020304" pitchFamily="18" charset="0"/>
              </a:rPr>
              <a:t> – </a:t>
            </a:r>
            <a:r>
              <a:rPr lang="en-US" altLang="en-US" sz="2400" b="1" dirty="0" smtClean="0">
                <a:latin typeface="Times New Roman" panose="02020603050405020304" pitchFamily="18" charset="0"/>
                <a:cs typeface="Times New Roman" panose="02020603050405020304" pitchFamily="18" charset="0"/>
              </a:rPr>
              <a:t>Social </a:t>
            </a:r>
            <a:r>
              <a:rPr lang="en-US" altLang="en-US" sz="2400" b="1" dirty="0">
                <a:latin typeface="Times New Roman" panose="02020603050405020304" pitchFamily="18" charset="0"/>
                <a:cs typeface="Times New Roman" panose="02020603050405020304" pitchFamily="18" charset="0"/>
              </a:rPr>
              <a:t>networks </a:t>
            </a:r>
            <a:r>
              <a:rPr lang="en-US" altLang="en-US" sz="2400" b="1" dirty="0" smtClean="0">
                <a:latin typeface="Times New Roman" panose="02020603050405020304" pitchFamily="18" charset="0"/>
                <a:cs typeface="Times New Roman" panose="02020603050405020304" pitchFamily="18" charset="0"/>
              </a:rPr>
              <a:t>exhibit </a:t>
            </a:r>
            <a:r>
              <a:rPr lang="en-US" altLang="en-US" sz="2400" b="1" i="1" dirty="0">
                <a:latin typeface="Times New Roman" panose="02020603050405020304" pitchFamily="18" charset="0"/>
                <a:cs typeface="Times New Roman" panose="02020603050405020304" pitchFamily="18" charset="0"/>
              </a:rPr>
              <a:t>small world</a:t>
            </a:r>
            <a:r>
              <a:rPr lang="en-US" altLang="en-US" sz="2400" b="1" dirty="0">
                <a:latin typeface="Times New Roman" panose="02020603050405020304" pitchFamily="18" charset="0"/>
                <a:cs typeface="Times New Roman" panose="02020603050405020304" pitchFamily="18" charset="0"/>
              </a:rPr>
              <a:t> behavior </a:t>
            </a:r>
            <a:r>
              <a:rPr lang="en-US" altLang="en-US" sz="2400" b="1" dirty="0" smtClean="0">
                <a:latin typeface="Times New Roman" panose="02020603050405020304" pitchFamily="18" charset="0"/>
                <a:cs typeface="Times New Roman" panose="02020603050405020304" pitchFamily="18" charset="0"/>
              </a:rPr>
              <a:t>as </a:t>
            </a:r>
            <a:r>
              <a:rPr lang="en-US" altLang="en-US" sz="2400" b="1" dirty="0">
                <a:latin typeface="Times New Roman" panose="02020603050405020304" pitchFamily="18" charset="0"/>
                <a:cs typeface="Times New Roman" panose="02020603050405020304" pitchFamily="18" charset="0"/>
              </a:rPr>
              <a:t>average connected distance among nodes is low. </a:t>
            </a:r>
          </a:p>
          <a:p>
            <a:pPr marL="342900" indent="-342900" algn="just">
              <a:spcAft>
                <a:spcPts val="600"/>
              </a:spcAft>
              <a:buFont typeface="Arial" panose="020B0604020202020204" pitchFamily="34" charset="0"/>
              <a:buChar char="•"/>
            </a:pPr>
            <a:r>
              <a:rPr lang="en-US" altLang="en-US" sz="2400" b="1" i="1" dirty="0" smtClean="0">
                <a:latin typeface="Times New Roman" panose="02020603050405020304" pitchFamily="18" charset="0"/>
                <a:cs typeface="Times New Roman" panose="02020603050405020304" pitchFamily="18" charset="0"/>
              </a:rPr>
              <a:t>Fractal </a:t>
            </a:r>
            <a:r>
              <a:rPr lang="en-US" altLang="en-US" sz="2400" b="1" i="1" dirty="0">
                <a:latin typeface="Times New Roman" panose="02020603050405020304" pitchFamily="18" charset="0"/>
                <a:cs typeface="Times New Roman" panose="02020603050405020304" pitchFamily="18" charset="0"/>
              </a:rPr>
              <a:t>nature</a:t>
            </a:r>
            <a:r>
              <a:rPr lang="en-US" altLang="en-US" sz="2400" b="1" dirty="0">
                <a:latin typeface="Times New Roman" panose="02020603050405020304" pitchFamily="18" charset="0"/>
                <a:cs typeface="Times New Roman" panose="02020603050405020304" pitchFamily="18" charset="0"/>
              </a:rPr>
              <a:t> – Sub-graphs </a:t>
            </a:r>
            <a:r>
              <a:rPr lang="en-US" altLang="en-US" sz="2400" b="1" dirty="0" smtClean="0">
                <a:latin typeface="Times New Roman" panose="02020603050405020304" pitchFamily="18" charset="0"/>
                <a:cs typeface="Times New Roman" panose="02020603050405020304" pitchFamily="18" charset="0"/>
              </a:rPr>
              <a:t>in </a:t>
            </a:r>
            <a:r>
              <a:rPr lang="en-US" altLang="en-US" sz="2400" b="1" dirty="0">
                <a:latin typeface="Times New Roman" panose="02020603050405020304" pitchFamily="18" charset="0"/>
                <a:cs typeface="Times New Roman" panose="02020603050405020304" pitchFamily="18" charset="0"/>
              </a:rPr>
              <a:t>a </a:t>
            </a:r>
            <a:r>
              <a:rPr lang="en-US" altLang="en-US" sz="2400" b="1" dirty="0" smtClean="0">
                <a:latin typeface="Times New Roman" panose="02020603050405020304" pitchFamily="18" charset="0"/>
                <a:cs typeface="Times New Roman" panose="02020603050405020304" pitchFamily="18" charset="0"/>
              </a:rPr>
              <a:t>Social Network </a:t>
            </a:r>
            <a:r>
              <a:rPr lang="en-US" altLang="en-US" sz="2400" b="1" dirty="0">
                <a:latin typeface="Times New Roman" panose="02020603050405020304" pitchFamily="18" charset="0"/>
                <a:cs typeface="Times New Roman" panose="02020603050405020304" pitchFamily="18" charset="0"/>
              </a:rPr>
              <a:t>have structural similarities with the </a:t>
            </a:r>
            <a:r>
              <a:rPr lang="en-US" altLang="en-US" sz="2400" b="1" dirty="0" smtClean="0">
                <a:latin typeface="Times New Roman" panose="02020603050405020304" pitchFamily="18" charset="0"/>
                <a:cs typeface="Times New Roman" panose="02020603050405020304" pitchFamily="18" charset="0"/>
              </a:rPr>
              <a:t>original </a:t>
            </a:r>
            <a:r>
              <a:rPr lang="en-US" altLang="en-US" sz="2400" b="1" dirty="0">
                <a:latin typeface="Times New Roman" panose="02020603050405020304" pitchFamily="18" charset="0"/>
                <a:cs typeface="Times New Roman" panose="02020603050405020304" pitchFamily="18" charset="0"/>
              </a:rPr>
              <a:t>Social </a:t>
            </a:r>
            <a:r>
              <a:rPr lang="en-US" altLang="en-US" sz="2400" b="1" dirty="0" smtClean="0">
                <a:latin typeface="Times New Roman" panose="02020603050405020304" pitchFamily="18" charset="0"/>
                <a:cs typeface="Times New Roman" panose="02020603050405020304" pitchFamily="18" charset="0"/>
              </a:rPr>
              <a:t>Network. </a:t>
            </a:r>
            <a:endParaRPr lang="en-US" altLang="en-US" sz="2400" b="1" i="1" dirty="0">
              <a:latin typeface="Times New Roman" panose="02020603050405020304" pitchFamily="18" charset="0"/>
              <a:cs typeface="Times New Roman" panose="02020603050405020304" pitchFamily="18" charset="0"/>
            </a:endParaRPr>
          </a:p>
          <a:p>
            <a:pPr>
              <a:spcBef>
                <a:spcPts val="1200"/>
              </a:spcBef>
            </a:pPr>
            <a:r>
              <a:rPr lang="en-US" sz="2400" b="1" dirty="0" smtClean="0">
                <a:latin typeface="Times New Roman" panose="02020603050405020304" pitchFamily="18" charset="0"/>
                <a:cs typeface="Times New Roman" panose="02020603050405020304" pitchFamily="18" charset="0"/>
              </a:rPr>
              <a:t>Graph needs pre-processing and compression.</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10582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December 2020 </a:t>
            </a:r>
            <a:endParaRPr lang="en-US"/>
          </a:p>
        </p:txBody>
      </p:sp>
      <p:sp>
        <p:nvSpPr>
          <p:cNvPr id="3" name="Footer Placeholder 2"/>
          <p:cNvSpPr>
            <a:spLocks noGrp="1"/>
          </p:cNvSpPr>
          <p:nvPr>
            <p:ph type="ftr" sz="quarter" idx="11"/>
          </p:nvPr>
        </p:nvSpPr>
        <p:spPr/>
        <p:txBody>
          <a:bodyPr/>
          <a:lstStyle/>
          <a:p>
            <a:r>
              <a:rPr lang="en-US" smtClean="0"/>
              <a:t>RKMVERI</a:t>
            </a:r>
            <a:endParaRPr lang="en-US"/>
          </a:p>
        </p:txBody>
      </p:sp>
      <p:sp>
        <p:nvSpPr>
          <p:cNvPr id="4" name="Slide Number Placeholder 3"/>
          <p:cNvSpPr>
            <a:spLocks noGrp="1"/>
          </p:cNvSpPr>
          <p:nvPr>
            <p:ph type="sldNum" sz="quarter" idx="12"/>
          </p:nvPr>
        </p:nvSpPr>
        <p:spPr/>
        <p:txBody>
          <a:bodyPr/>
          <a:lstStyle/>
          <a:p>
            <a:fld id="{24209C64-613F-4590-871D-39BCE9236372}" type="slidenum">
              <a:rPr lang="en-US" smtClean="0"/>
              <a:t>11</a:t>
            </a:fld>
            <a:endParaRPr lang="en-US"/>
          </a:p>
        </p:txBody>
      </p:sp>
      <p:pic>
        <p:nvPicPr>
          <p:cNvPr id="5" name="Picture 4" descr="Fi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676" y="1219200"/>
            <a:ext cx="74676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82114" y="152400"/>
            <a:ext cx="822325" cy="928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260279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December 2020 </a:t>
            </a:r>
            <a:endParaRPr lang="en-US"/>
          </a:p>
        </p:txBody>
      </p:sp>
      <p:sp>
        <p:nvSpPr>
          <p:cNvPr id="3" name="Footer Placeholder 2"/>
          <p:cNvSpPr>
            <a:spLocks noGrp="1"/>
          </p:cNvSpPr>
          <p:nvPr>
            <p:ph type="ftr" sz="quarter" idx="11"/>
          </p:nvPr>
        </p:nvSpPr>
        <p:spPr/>
        <p:txBody>
          <a:bodyPr/>
          <a:lstStyle/>
          <a:p>
            <a:r>
              <a:rPr lang="en-US" smtClean="0"/>
              <a:t>RKMVERI</a:t>
            </a:r>
            <a:endParaRPr lang="en-US"/>
          </a:p>
        </p:txBody>
      </p:sp>
      <p:sp>
        <p:nvSpPr>
          <p:cNvPr id="4" name="Slide Number Placeholder 3"/>
          <p:cNvSpPr>
            <a:spLocks noGrp="1"/>
          </p:cNvSpPr>
          <p:nvPr>
            <p:ph type="sldNum" sz="quarter" idx="12"/>
          </p:nvPr>
        </p:nvSpPr>
        <p:spPr/>
        <p:txBody>
          <a:bodyPr/>
          <a:lstStyle/>
          <a:p>
            <a:fld id="{24209C64-613F-4590-871D-39BCE9236372}" type="slidenum">
              <a:rPr lang="en-US" smtClean="0"/>
              <a:t>12</a:t>
            </a:fld>
            <a:endParaRPr lang="en-US"/>
          </a:p>
        </p:txBody>
      </p:sp>
      <p:sp>
        <p:nvSpPr>
          <p:cNvPr id="5" name="TextBox 4"/>
          <p:cNvSpPr txBox="1"/>
          <p:nvPr/>
        </p:nvSpPr>
        <p:spPr>
          <a:xfrm>
            <a:off x="381000" y="457200"/>
            <a:ext cx="6400800" cy="523220"/>
          </a:xfrm>
          <a:prstGeom prst="rect">
            <a:avLst/>
          </a:prstGeom>
          <a:noFill/>
        </p:spPr>
        <p:txBody>
          <a:bodyPr wrap="square" rtlCol="0">
            <a:spAutoFit/>
          </a:bodyPr>
          <a:lstStyle/>
          <a:p>
            <a:r>
              <a:rPr lang="en-US" altLang="en-US" sz="2800" b="1" u="sng" dirty="0" smtClean="0">
                <a:latin typeface="Times New Roman" panose="02020603050405020304" pitchFamily="18" charset="0"/>
                <a:cs typeface="Times New Roman" panose="02020603050405020304" pitchFamily="18" charset="0"/>
              </a:rPr>
              <a:t>Hyper-structures</a:t>
            </a:r>
            <a:r>
              <a:rPr lang="en-US" altLang="en-US" sz="2800" b="1" dirty="0" smtClean="0">
                <a:latin typeface="Times New Roman" panose="02020603050405020304" pitchFamily="18" charset="0"/>
                <a:cs typeface="Times New Roman" panose="02020603050405020304" pitchFamily="18" charset="0"/>
              </a:rPr>
              <a:t>:</a:t>
            </a:r>
          </a:p>
        </p:txBody>
      </p:sp>
      <p:pic>
        <p:nvPicPr>
          <p:cNvPr id="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82114" y="152400"/>
            <a:ext cx="822325" cy="928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533400" y="1295400"/>
            <a:ext cx="8077200" cy="4708981"/>
          </a:xfrm>
          <a:prstGeom prst="rect">
            <a:avLst/>
          </a:prstGeom>
          <a:noFill/>
        </p:spPr>
        <p:txBody>
          <a:bodyPr wrap="square" rtlCol="0">
            <a:spAutoFit/>
          </a:bodyPr>
          <a:lstStyle/>
          <a:p>
            <a:pPr algn="just">
              <a:spcBef>
                <a:spcPct val="50000"/>
              </a:spcBef>
            </a:pPr>
            <a:r>
              <a:rPr lang="en-US" altLang="en-US" sz="2400" b="1" i="1" dirty="0">
                <a:latin typeface="Times New Roman" panose="02020603050405020304" pitchFamily="18" charset="0"/>
                <a:cs typeface="Times New Roman" panose="02020603050405020304" pitchFamily="18" charset="0"/>
              </a:rPr>
              <a:t>Formal Definitions :</a:t>
            </a:r>
          </a:p>
          <a:p>
            <a:pPr algn="just">
              <a:spcBef>
                <a:spcPct val="50000"/>
              </a:spcBef>
            </a:pPr>
            <a:r>
              <a:rPr lang="en-US" altLang="en-US" sz="2400" b="1" i="1" dirty="0">
                <a:latin typeface="Times New Roman" panose="02020603050405020304" pitchFamily="18" charset="0"/>
                <a:cs typeface="Times New Roman" panose="02020603050405020304" pitchFamily="18" charset="0"/>
              </a:rPr>
              <a:t>Hyper-node</a:t>
            </a:r>
            <a:r>
              <a:rPr lang="en-US" altLang="en-US" sz="2400" b="1" dirty="0">
                <a:latin typeface="Times New Roman" panose="02020603050405020304" pitchFamily="18" charset="0"/>
                <a:cs typeface="Times New Roman" panose="02020603050405020304" pitchFamily="18" charset="0"/>
              </a:rPr>
              <a:t>: In a nested-cycle structure, the largest or the outermost cycle is defined as a hyper-node. For a graph G(V,E), if there exists a nested cycle structure with a set of cycles such that, {C</a:t>
            </a:r>
            <a:r>
              <a:rPr lang="en-US" altLang="en-US" sz="2400" b="1" baseline="-25000" dirty="0">
                <a:latin typeface="Times New Roman" panose="02020603050405020304" pitchFamily="18" charset="0"/>
                <a:cs typeface="Times New Roman" panose="02020603050405020304" pitchFamily="18" charset="0"/>
              </a:rPr>
              <a:t>1</a:t>
            </a:r>
            <a:r>
              <a:rPr lang="en-US" altLang="en-US" sz="2400" b="1"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sym typeface="Symbol" pitchFamily="18" charset="2"/>
              </a:rPr>
              <a:t></a:t>
            </a:r>
            <a:r>
              <a:rPr lang="en-US" altLang="en-US" sz="2400" b="1" dirty="0">
                <a:latin typeface="Times New Roman" panose="02020603050405020304" pitchFamily="18" charset="0"/>
                <a:cs typeface="Times New Roman" panose="02020603050405020304" pitchFamily="18" charset="0"/>
              </a:rPr>
              <a:t> C</a:t>
            </a:r>
            <a:r>
              <a:rPr lang="en-US" altLang="en-US" sz="2400" b="1" baseline="-25000" dirty="0">
                <a:latin typeface="Times New Roman" panose="02020603050405020304" pitchFamily="18" charset="0"/>
                <a:cs typeface="Times New Roman" panose="02020603050405020304" pitchFamily="18" charset="0"/>
              </a:rPr>
              <a:t>2</a:t>
            </a:r>
            <a:r>
              <a:rPr lang="en-US" altLang="en-US" sz="2400" b="1"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sym typeface="Symbol" pitchFamily="18" charset="2"/>
              </a:rPr>
              <a:t></a:t>
            </a:r>
            <a:r>
              <a:rPr lang="en-US" altLang="en-US" sz="2400" b="1" dirty="0">
                <a:latin typeface="Times New Roman" panose="02020603050405020304" pitchFamily="18" charset="0"/>
                <a:cs typeface="Times New Roman" panose="02020603050405020304" pitchFamily="18" charset="0"/>
              </a:rPr>
              <a:t> …. </a:t>
            </a:r>
            <a:r>
              <a:rPr lang="en-US" altLang="en-US" sz="2400" b="1" dirty="0">
                <a:latin typeface="Times New Roman" panose="02020603050405020304" pitchFamily="18" charset="0"/>
                <a:cs typeface="Times New Roman" panose="02020603050405020304" pitchFamily="18" charset="0"/>
                <a:sym typeface="Symbol" pitchFamily="18" charset="2"/>
              </a:rPr>
              <a:t></a:t>
            </a:r>
            <a:r>
              <a:rPr lang="en-US" altLang="en-US" sz="2400" b="1" dirty="0">
                <a:latin typeface="Times New Roman" panose="02020603050405020304" pitchFamily="18" charset="0"/>
                <a:cs typeface="Times New Roman" panose="02020603050405020304" pitchFamily="18" charset="0"/>
              </a:rPr>
              <a:t> C</a:t>
            </a:r>
            <a:r>
              <a:rPr lang="en-US" altLang="en-US" sz="2400" b="1" baseline="-25000" dirty="0">
                <a:latin typeface="Times New Roman" panose="02020603050405020304" pitchFamily="18" charset="0"/>
                <a:cs typeface="Times New Roman" panose="02020603050405020304" pitchFamily="18" charset="0"/>
              </a:rPr>
              <a:t>n</a:t>
            </a:r>
            <a:r>
              <a:rPr lang="en-US" altLang="en-US" sz="2400" b="1" dirty="0">
                <a:latin typeface="Times New Roman" panose="02020603050405020304" pitchFamily="18" charset="0"/>
                <a:cs typeface="Times New Roman" panose="02020603050405020304" pitchFamily="18" charset="0"/>
              </a:rPr>
              <a:t>)} where C</a:t>
            </a:r>
            <a:r>
              <a:rPr lang="en-US" altLang="en-US" sz="2400" b="1" baseline="-25000" dirty="0">
                <a:latin typeface="Times New Roman" panose="02020603050405020304" pitchFamily="18" charset="0"/>
                <a:cs typeface="Times New Roman" panose="02020603050405020304" pitchFamily="18" charset="0"/>
              </a:rPr>
              <a:t>i </a:t>
            </a:r>
            <a:r>
              <a:rPr lang="en-US" altLang="en-US" sz="2400" b="1" dirty="0">
                <a:latin typeface="Times New Roman" panose="02020603050405020304" pitchFamily="18" charset="0"/>
                <a:cs typeface="Times New Roman" panose="02020603050405020304" pitchFamily="18" charset="0"/>
              </a:rPr>
              <a:t>is a cycle in G, then C</a:t>
            </a:r>
            <a:r>
              <a:rPr lang="en-US" altLang="en-US" sz="2400" b="1" baseline="-25000" dirty="0">
                <a:latin typeface="Times New Roman" panose="02020603050405020304" pitchFamily="18" charset="0"/>
                <a:cs typeface="Times New Roman" panose="02020603050405020304" pitchFamily="18" charset="0"/>
              </a:rPr>
              <a:t>1</a:t>
            </a:r>
            <a:r>
              <a:rPr lang="en-US" altLang="en-US" sz="2400" b="1" dirty="0">
                <a:latin typeface="Times New Roman" panose="02020603050405020304" pitchFamily="18" charset="0"/>
                <a:cs typeface="Times New Roman" panose="02020603050405020304" pitchFamily="18" charset="0"/>
              </a:rPr>
              <a:t> is the hyper-node corresponding to the nested cycle structure. So, a hyper-node represents a SCC.</a:t>
            </a:r>
          </a:p>
          <a:p>
            <a:pPr algn="just">
              <a:spcBef>
                <a:spcPct val="50000"/>
              </a:spcBef>
            </a:pPr>
            <a:r>
              <a:rPr lang="en-US" altLang="en-US" sz="2400" b="1" i="1" dirty="0">
                <a:latin typeface="Times New Roman" panose="02020603050405020304" pitchFamily="18" charset="0"/>
                <a:cs typeface="Times New Roman" panose="02020603050405020304" pitchFamily="18" charset="0"/>
              </a:rPr>
              <a:t>Homogeneous Hyper-node: </a:t>
            </a:r>
            <a:r>
              <a:rPr lang="en-US" altLang="en-US" sz="2400" b="1" dirty="0">
                <a:latin typeface="Times New Roman" panose="02020603050405020304" pitchFamily="18" charset="0"/>
                <a:cs typeface="Times New Roman" panose="02020603050405020304" pitchFamily="18" charset="0"/>
              </a:rPr>
              <a:t>In a homogeneous hyper-node all the edges are of same type</a:t>
            </a:r>
            <a:r>
              <a:rPr lang="en-US" altLang="en-US" sz="2400" b="1" dirty="0" smtClean="0">
                <a:latin typeface="Times New Roman" panose="02020603050405020304" pitchFamily="18" charset="0"/>
                <a:cs typeface="Times New Roman" panose="02020603050405020304" pitchFamily="18" charset="0"/>
              </a:rPr>
              <a:t>.</a:t>
            </a:r>
          </a:p>
          <a:p>
            <a:pPr algn="just">
              <a:spcBef>
                <a:spcPct val="50000"/>
              </a:spcBef>
            </a:pPr>
            <a:r>
              <a:rPr lang="en-US" altLang="en-US" sz="2400" b="1" i="1" dirty="0">
                <a:latin typeface="Times New Roman" panose="02020603050405020304" pitchFamily="18" charset="0"/>
                <a:cs typeface="Times New Roman" panose="02020603050405020304" pitchFamily="18" charset="0"/>
              </a:rPr>
              <a:t>Heterogeneous Hyper-node: </a:t>
            </a:r>
            <a:r>
              <a:rPr lang="en-US" altLang="en-US" sz="2400" b="1" dirty="0">
                <a:latin typeface="Times New Roman" panose="02020603050405020304" pitchFamily="18" charset="0"/>
                <a:cs typeface="Times New Roman" panose="02020603050405020304" pitchFamily="18" charset="0"/>
              </a:rPr>
              <a:t>In a heterogeneous hyper-node all the edge-types need not be same</a:t>
            </a:r>
            <a:r>
              <a:rPr lang="en-US" altLang="en-US" sz="2400" b="1" dirty="0" smtClean="0">
                <a:latin typeface="Times New Roman" panose="02020603050405020304" pitchFamily="18" charset="0"/>
                <a:cs typeface="Times New Roman" panose="02020603050405020304" pitchFamily="18" charset="0"/>
              </a:rPr>
              <a:t>.</a:t>
            </a:r>
            <a:endParaRPr lang="en-US"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72544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December 2020 </a:t>
            </a:r>
            <a:endParaRPr lang="en-US"/>
          </a:p>
        </p:txBody>
      </p:sp>
      <p:sp>
        <p:nvSpPr>
          <p:cNvPr id="3" name="Footer Placeholder 2"/>
          <p:cNvSpPr>
            <a:spLocks noGrp="1"/>
          </p:cNvSpPr>
          <p:nvPr>
            <p:ph type="ftr" sz="quarter" idx="11"/>
          </p:nvPr>
        </p:nvSpPr>
        <p:spPr/>
        <p:txBody>
          <a:bodyPr/>
          <a:lstStyle/>
          <a:p>
            <a:r>
              <a:rPr lang="en-US" smtClean="0"/>
              <a:t>RKMVERI</a:t>
            </a:r>
            <a:endParaRPr lang="en-US"/>
          </a:p>
        </p:txBody>
      </p:sp>
      <p:sp>
        <p:nvSpPr>
          <p:cNvPr id="4" name="Slide Number Placeholder 3"/>
          <p:cNvSpPr>
            <a:spLocks noGrp="1"/>
          </p:cNvSpPr>
          <p:nvPr>
            <p:ph type="sldNum" sz="quarter" idx="12"/>
          </p:nvPr>
        </p:nvSpPr>
        <p:spPr/>
        <p:txBody>
          <a:bodyPr/>
          <a:lstStyle/>
          <a:p>
            <a:fld id="{24209C64-613F-4590-871D-39BCE9236372}" type="slidenum">
              <a:rPr lang="en-US" smtClean="0"/>
              <a:t>13</a:t>
            </a:fld>
            <a:endParaRPr lang="en-US"/>
          </a:p>
        </p:txBody>
      </p:sp>
      <p:sp>
        <p:nvSpPr>
          <p:cNvPr id="5" name="TextBox 4"/>
          <p:cNvSpPr txBox="1"/>
          <p:nvPr/>
        </p:nvSpPr>
        <p:spPr>
          <a:xfrm>
            <a:off x="609600" y="1600200"/>
            <a:ext cx="7696200" cy="3539430"/>
          </a:xfrm>
          <a:prstGeom prst="rect">
            <a:avLst/>
          </a:prstGeom>
          <a:noFill/>
        </p:spPr>
        <p:txBody>
          <a:bodyPr wrap="square" rtlCol="0">
            <a:spAutoFit/>
          </a:bodyPr>
          <a:lstStyle/>
          <a:p>
            <a:r>
              <a:rPr lang="en-US" altLang="en-US" sz="2800" b="1" i="1" dirty="0">
                <a:latin typeface="Times New Roman" panose="02020603050405020304" pitchFamily="18" charset="0"/>
                <a:cs typeface="Times New Roman" panose="02020603050405020304" pitchFamily="18" charset="0"/>
              </a:rPr>
              <a:t>Hyper-edge: </a:t>
            </a:r>
            <a:r>
              <a:rPr lang="en-US" altLang="en-US" sz="2800" b="1" dirty="0">
                <a:latin typeface="Times New Roman" panose="02020603050405020304" pitchFamily="18" charset="0"/>
                <a:cs typeface="Times New Roman" panose="02020603050405020304" pitchFamily="18" charset="0"/>
              </a:rPr>
              <a:t>If any node p outside a hyper-node H is connected to more than one node belonging to H with same edge-type and in the same direction, all such edges will be fused to only one edge as a hyper-edge. This hyper-edge will now connect p to H. A hyper-edge may connect a hyper-node with a node or another hyper-node.</a:t>
            </a:r>
          </a:p>
          <a:p>
            <a:endParaRPr lang="en-US" sz="2800" b="1" dirty="0">
              <a:latin typeface="Times New Roman" panose="02020603050405020304" pitchFamily="18" charset="0"/>
              <a:cs typeface="Times New Roman" panose="02020603050405020304" pitchFamily="18" charset="0"/>
            </a:endParaRPr>
          </a:p>
        </p:txBody>
      </p:sp>
      <p:pic>
        <p:nvPicPr>
          <p:cNvPr id="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82114" y="152400"/>
            <a:ext cx="822325" cy="928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21445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December 2020 </a:t>
            </a:r>
            <a:endParaRPr lang="en-US"/>
          </a:p>
        </p:txBody>
      </p:sp>
      <p:sp>
        <p:nvSpPr>
          <p:cNvPr id="3" name="Footer Placeholder 2"/>
          <p:cNvSpPr>
            <a:spLocks noGrp="1"/>
          </p:cNvSpPr>
          <p:nvPr>
            <p:ph type="ftr" sz="quarter" idx="11"/>
          </p:nvPr>
        </p:nvSpPr>
        <p:spPr/>
        <p:txBody>
          <a:bodyPr/>
          <a:lstStyle/>
          <a:p>
            <a:r>
              <a:rPr lang="en-US" smtClean="0"/>
              <a:t>RKMVERI</a:t>
            </a:r>
            <a:endParaRPr lang="en-US"/>
          </a:p>
        </p:txBody>
      </p:sp>
      <p:sp>
        <p:nvSpPr>
          <p:cNvPr id="4" name="Slide Number Placeholder 3"/>
          <p:cNvSpPr>
            <a:spLocks noGrp="1"/>
          </p:cNvSpPr>
          <p:nvPr>
            <p:ph type="sldNum" sz="quarter" idx="12"/>
          </p:nvPr>
        </p:nvSpPr>
        <p:spPr/>
        <p:txBody>
          <a:bodyPr/>
          <a:lstStyle/>
          <a:p>
            <a:fld id="{24209C64-613F-4590-871D-39BCE9236372}" type="slidenum">
              <a:rPr lang="en-US" smtClean="0"/>
              <a:t>14</a:t>
            </a:fld>
            <a:endParaRPr lang="en-US"/>
          </a:p>
        </p:txBody>
      </p:sp>
      <p:pic>
        <p:nvPicPr>
          <p:cNvPr id="5" name="Picture 4" descr="Fi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676" y="1219200"/>
            <a:ext cx="74676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82114" y="152400"/>
            <a:ext cx="822325" cy="928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908006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December 2020 </a:t>
            </a:r>
            <a:endParaRPr lang="en-US"/>
          </a:p>
        </p:txBody>
      </p:sp>
      <p:sp>
        <p:nvSpPr>
          <p:cNvPr id="3" name="Footer Placeholder 2"/>
          <p:cNvSpPr>
            <a:spLocks noGrp="1"/>
          </p:cNvSpPr>
          <p:nvPr>
            <p:ph type="ftr" sz="quarter" idx="11"/>
          </p:nvPr>
        </p:nvSpPr>
        <p:spPr/>
        <p:txBody>
          <a:bodyPr/>
          <a:lstStyle/>
          <a:p>
            <a:r>
              <a:rPr lang="en-US" smtClean="0"/>
              <a:t>RKMVERI</a:t>
            </a:r>
            <a:endParaRPr lang="en-US"/>
          </a:p>
        </p:txBody>
      </p:sp>
      <p:sp>
        <p:nvSpPr>
          <p:cNvPr id="4" name="Slide Number Placeholder 3"/>
          <p:cNvSpPr>
            <a:spLocks noGrp="1"/>
          </p:cNvSpPr>
          <p:nvPr>
            <p:ph type="sldNum" sz="quarter" idx="12"/>
          </p:nvPr>
        </p:nvSpPr>
        <p:spPr/>
        <p:txBody>
          <a:bodyPr/>
          <a:lstStyle/>
          <a:p>
            <a:fld id="{24209C64-613F-4590-871D-39BCE9236372}" type="slidenum">
              <a:rPr lang="en-US" smtClean="0"/>
              <a:t>15</a:t>
            </a:fld>
            <a:endParaRPr lang="en-US"/>
          </a:p>
        </p:txBody>
      </p:sp>
      <p:pic>
        <p:nvPicPr>
          <p:cNvPr id="5" name="Picture 2" descr="Fig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081088"/>
            <a:ext cx="7848600" cy="462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82114" y="152400"/>
            <a:ext cx="822325" cy="928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762000" y="4648200"/>
            <a:ext cx="7631276" cy="1477328"/>
          </a:xfrm>
          <a:prstGeom prst="rect">
            <a:avLst/>
          </a:prstGeom>
          <a:noFill/>
        </p:spPr>
        <p:txBody>
          <a:bodyPr wrap="square" rtlCol="0">
            <a:spAutoFit/>
          </a:bodyPr>
          <a:lstStyle/>
          <a:p>
            <a:pPr algn="ctr"/>
            <a:r>
              <a:rPr lang="en-US" altLang="en-US" sz="2400" b="1" dirty="0">
                <a:latin typeface="Times New Roman" panose="02020603050405020304" pitchFamily="18" charset="0"/>
                <a:cs typeface="Times New Roman" panose="02020603050405020304" pitchFamily="18" charset="0"/>
              </a:rPr>
              <a:t>H-1 and H-2 are Homogeneous Hyper-nodes.</a:t>
            </a:r>
          </a:p>
          <a:p>
            <a:pPr algn="ctr"/>
            <a:r>
              <a:rPr lang="en-US" altLang="en-US" sz="2400" b="1" dirty="0">
                <a:latin typeface="Times New Roman" panose="02020603050405020304" pitchFamily="18" charset="0"/>
                <a:cs typeface="Times New Roman" panose="02020603050405020304" pitchFamily="18" charset="0"/>
              </a:rPr>
              <a:t>He-1 is a Hyper-edge.</a:t>
            </a:r>
          </a:p>
          <a:p>
            <a:pPr algn="ctr"/>
            <a:endParaRPr lang="en-US" sz="1400" b="1" dirty="0" smtClean="0">
              <a:latin typeface="Times New Roman" panose="02020603050405020304" pitchFamily="18" charset="0"/>
              <a:cs typeface="Times New Roman" panose="02020603050405020304" pitchFamily="18" charset="0"/>
            </a:endParaRPr>
          </a:p>
          <a:p>
            <a:pPr algn="ctr"/>
            <a:r>
              <a:rPr lang="en-US" sz="2800" b="1" dirty="0" smtClean="0">
                <a:latin typeface="Times New Roman" panose="02020603050405020304" pitchFamily="18" charset="0"/>
                <a:cs typeface="Times New Roman" panose="02020603050405020304" pitchFamily="18" charset="0"/>
              </a:rPr>
              <a:t>Hyper-Structure Compression</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67764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December 2020 </a:t>
            </a:r>
            <a:endParaRPr lang="en-US"/>
          </a:p>
        </p:txBody>
      </p:sp>
      <p:sp>
        <p:nvSpPr>
          <p:cNvPr id="3" name="Footer Placeholder 2"/>
          <p:cNvSpPr>
            <a:spLocks noGrp="1"/>
          </p:cNvSpPr>
          <p:nvPr>
            <p:ph type="ftr" sz="quarter" idx="11"/>
          </p:nvPr>
        </p:nvSpPr>
        <p:spPr/>
        <p:txBody>
          <a:bodyPr/>
          <a:lstStyle/>
          <a:p>
            <a:r>
              <a:rPr lang="en-US" smtClean="0"/>
              <a:t>RKMVERI</a:t>
            </a:r>
            <a:endParaRPr lang="en-US"/>
          </a:p>
        </p:txBody>
      </p:sp>
      <p:sp>
        <p:nvSpPr>
          <p:cNvPr id="4" name="Slide Number Placeholder 3"/>
          <p:cNvSpPr>
            <a:spLocks noGrp="1"/>
          </p:cNvSpPr>
          <p:nvPr>
            <p:ph type="sldNum" sz="quarter" idx="12"/>
          </p:nvPr>
        </p:nvSpPr>
        <p:spPr/>
        <p:txBody>
          <a:bodyPr/>
          <a:lstStyle/>
          <a:p>
            <a:fld id="{24209C64-613F-4590-871D-39BCE9236372}" type="slidenum">
              <a:rPr lang="en-US" smtClean="0"/>
              <a:t>16</a:t>
            </a:fld>
            <a:endParaRPr lang="en-US"/>
          </a:p>
        </p:txBody>
      </p:sp>
      <p:pic>
        <p:nvPicPr>
          <p:cNvPr id="5" name="Picture 2" descr="Fig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447800"/>
            <a:ext cx="79248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82114" y="152400"/>
            <a:ext cx="822325" cy="928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772510" y="5186855"/>
            <a:ext cx="7631276" cy="800219"/>
          </a:xfrm>
          <a:prstGeom prst="rect">
            <a:avLst/>
          </a:prstGeom>
          <a:noFill/>
        </p:spPr>
        <p:txBody>
          <a:bodyPr wrap="square" rtlCol="0">
            <a:spAutoFit/>
          </a:bodyPr>
          <a:lstStyle/>
          <a:p>
            <a:pPr algn="ctr"/>
            <a:r>
              <a:rPr lang="en-US" altLang="en-US" sz="2800" b="1" dirty="0">
                <a:latin typeface="Times New Roman" panose="02020603050405020304" pitchFamily="18" charset="0"/>
                <a:cs typeface="Times New Roman" panose="02020603050405020304" pitchFamily="18" charset="0"/>
              </a:rPr>
              <a:t>H-3 and H-4 are Heterogeneous Hyper-nodes.</a:t>
            </a:r>
          </a:p>
          <a:p>
            <a:pPr algn="ctr"/>
            <a:endParaRPr lang="en-US" dirty="0"/>
          </a:p>
        </p:txBody>
      </p:sp>
    </p:spTree>
    <p:extLst>
      <p:ext uri="{BB962C8B-B14F-4D97-AF65-F5344CB8AC3E}">
        <p14:creationId xmlns:p14="http://schemas.microsoft.com/office/powerpoint/2010/main" val="26983171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December 2020 </a:t>
            </a:r>
            <a:endParaRPr lang="en-US"/>
          </a:p>
        </p:txBody>
      </p:sp>
      <p:sp>
        <p:nvSpPr>
          <p:cNvPr id="3" name="Footer Placeholder 2"/>
          <p:cNvSpPr>
            <a:spLocks noGrp="1"/>
          </p:cNvSpPr>
          <p:nvPr>
            <p:ph type="ftr" sz="quarter" idx="11"/>
          </p:nvPr>
        </p:nvSpPr>
        <p:spPr/>
        <p:txBody>
          <a:bodyPr/>
          <a:lstStyle/>
          <a:p>
            <a:r>
              <a:rPr lang="en-US" smtClean="0"/>
              <a:t>RKMVERI</a:t>
            </a:r>
            <a:endParaRPr lang="en-US"/>
          </a:p>
        </p:txBody>
      </p:sp>
      <p:sp>
        <p:nvSpPr>
          <p:cNvPr id="4" name="Slide Number Placeholder 3"/>
          <p:cNvSpPr>
            <a:spLocks noGrp="1"/>
          </p:cNvSpPr>
          <p:nvPr>
            <p:ph type="sldNum" sz="quarter" idx="12"/>
          </p:nvPr>
        </p:nvSpPr>
        <p:spPr/>
        <p:txBody>
          <a:bodyPr/>
          <a:lstStyle/>
          <a:p>
            <a:fld id="{24209C64-613F-4590-871D-39BCE9236372}" type="slidenum">
              <a:rPr lang="en-US" smtClean="0"/>
              <a:t>17</a:t>
            </a:fld>
            <a:endParaRPr lang="en-US"/>
          </a:p>
        </p:txBody>
      </p:sp>
      <p:sp>
        <p:nvSpPr>
          <p:cNvPr id="5" name="TextBox 4"/>
          <p:cNvSpPr txBox="1"/>
          <p:nvPr/>
        </p:nvSpPr>
        <p:spPr>
          <a:xfrm>
            <a:off x="533399" y="1066800"/>
            <a:ext cx="7448715" cy="1646605"/>
          </a:xfrm>
          <a:prstGeom prst="rect">
            <a:avLst/>
          </a:prstGeom>
          <a:noFill/>
        </p:spPr>
        <p:txBody>
          <a:bodyPr wrap="square" rtlCol="0">
            <a:spAutoFit/>
          </a:bodyPr>
          <a:lstStyle/>
          <a:p>
            <a:pPr algn="just">
              <a:spcAft>
                <a:spcPts val="600"/>
              </a:spcAft>
            </a:pPr>
            <a:r>
              <a:rPr lang="en-US" altLang="en-US" sz="2400" b="1" dirty="0">
                <a:latin typeface="Times New Roman" panose="02020603050405020304" pitchFamily="18" charset="0"/>
                <a:cs typeface="Times New Roman" panose="02020603050405020304" pitchFamily="18" charset="0"/>
              </a:rPr>
              <a:t>Lemma 1: </a:t>
            </a:r>
            <a:r>
              <a:rPr lang="en-US" altLang="en-US" sz="2400" b="1" i="1" dirty="0">
                <a:latin typeface="Times New Roman" panose="02020603050405020304" pitchFamily="18" charset="0"/>
                <a:cs typeface="Times New Roman" panose="02020603050405020304" pitchFamily="18" charset="0"/>
              </a:rPr>
              <a:t>Hyper-node and hyper-edge based compression turns a digraph to a DAG. </a:t>
            </a:r>
            <a:endParaRPr lang="en-US" altLang="en-US" sz="2400" dirty="0">
              <a:latin typeface="Times New Roman" panose="02020603050405020304" pitchFamily="18" charset="0"/>
              <a:cs typeface="Times New Roman" panose="02020603050405020304" pitchFamily="18" charset="0"/>
            </a:endParaRPr>
          </a:p>
          <a:p>
            <a:pPr algn="just"/>
            <a:r>
              <a:rPr lang="en-US" altLang="en-US" sz="2400" b="1" dirty="0">
                <a:latin typeface="Times New Roman" panose="02020603050405020304" pitchFamily="18" charset="0"/>
                <a:cs typeface="Times New Roman" panose="02020603050405020304" pitchFamily="18" charset="0"/>
              </a:rPr>
              <a:t>Lemma 2: </a:t>
            </a:r>
            <a:r>
              <a:rPr lang="en-US" altLang="en-US" sz="2400" b="1" i="1" dirty="0">
                <a:latin typeface="Times New Roman" panose="02020603050405020304" pitchFamily="18" charset="0"/>
                <a:cs typeface="Times New Roman" panose="02020603050405020304" pitchFamily="18" charset="0"/>
              </a:rPr>
              <a:t>Conversion to DAG from original digraph is connectivity invariant</a:t>
            </a:r>
            <a:r>
              <a:rPr lang="en-US" altLang="en-US" sz="2400" b="1" i="1" dirty="0" smtClean="0">
                <a:latin typeface="Times New Roman" panose="02020603050405020304" pitchFamily="18" charset="0"/>
                <a:cs typeface="Times New Roman" panose="02020603050405020304" pitchFamily="18" charset="0"/>
              </a:rPr>
              <a:t>.</a:t>
            </a:r>
            <a:endParaRPr lang="en-US" altLang="en-US" sz="2400" b="1" i="1" dirty="0">
              <a:latin typeface="Times New Roman" panose="02020603050405020304" pitchFamily="18" charset="0"/>
              <a:cs typeface="Times New Roman" panose="02020603050405020304" pitchFamily="18" charset="0"/>
            </a:endParaRPr>
          </a:p>
        </p:txBody>
      </p:sp>
      <p:pic>
        <p:nvPicPr>
          <p:cNvPr id="6"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82114" y="152400"/>
            <a:ext cx="822325" cy="928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descr="C:\Users\USER\Desktop\X.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1623" y="2710357"/>
            <a:ext cx="3892266" cy="318135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600455" y="4765936"/>
            <a:ext cx="8001001" cy="1846659"/>
          </a:xfrm>
          <a:prstGeom prst="rect">
            <a:avLst/>
          </a:prstGeom>
          <a:noFill/>
        </p:spPr>
        <p:txBody>
          <a:bodyPr wrap="square" rtlCol="0">
            <a:spAutoFit/>
          </a:bodyPr>
          <a:lstStyle/>
          <a:p>
            <a:pPr algn="just">
              <a:spcBef>
                <a:spcPts val="1200"/>
              </a:spcBef>
            </a:pPr>
            <a:endParaRPr lang="en-US" altLang="en-US" sz="2400" b="1" dirty="0" smtClean="0">
              <a:latin typeface="Times New Roman" panose="02020603050405020304" pitchFamily="18" charset="0"/>
              <a:cs typeface="Times New Roman" panose="02020603050405020304" pitchFamily="18" charset="0"/>
            </a:endParaRPr>
          </a:p>
          <a:p>
            <a:pPr algn="just"/>
            <a:r>
              <a:rPr lang="en-US" altLang="en-US" sz="2400" b="1" dirty="0" smtClean="0">
                <a:latin typeface="Times New Roman" panose="02020603050405020304" pitchFamily="18" charset="0"/>
                <a:cs typeface="Times New Roman" panose="02020603050405020304" pitchFamily="18" charset="0"/>
              </a:rPr>
              <a:t>If </a:t>
            </a:r>
            <a:r>
              <a:rPr lang="en-US" altLang="en-US" sz="2400" b="1" dirty="0">
                <a:latin typeface="Times New Roman" panose="02020603050405020304" pitchFamily="18" charset="0"/>
                <a:cs typeface="Times New Roman" panose="02020603050405020304" pitchFamily="18" charset="0"/>
              </a:rPr>
              <a:t>the hyper-node has N nodes, </a:t>
            </a:r>
            <a:r>
              <a:rPr lang="en-US" altLang="en-US" sz="2400" b="1" dirty="0" smtClean="0">
                <a:latin typeface="Times New Roman" panose="02020603050405020304" pitchFamily="18" charset="0"/>
                <a:cs typeface="Times New Roman" panose="02020603050405020304" pitchFamily="18" charset="0"/>
              </a:rPr>
              <a:t> number </a:t>
            </a:r>
            <a:r>
              <a:rPr lang="en-US" altLang="en-US" sz="2400" b="1" dirty="0">
                <a:latin typeface="Times New Roman" panose="02020603050405020304" pitchFamily="18" charset="0"/>
                <a:cs typeface="Times New Roman" panose="02020603050405020304" pitchFamily="18" charset="0"/>
              </a:rPr>
              <a:t>of possible paths from node </a:t>
            </a:r>
            <a:r>
              <a:rPr lang="en-US" altLang="en-US" sz="2400" b="1" dirty="0" smtClean="0">
                <a:latin typeface="Times New Roman" panose="02020603050405020304" pitchFamily="18" charset="0"/>
                <a:cs typeface="Times New Roman" panose="02020603050405020304" pitchFamily="18" charset="0"/>
              </a:rPr>
              <a:t>p </a:t>
            </a:r>
            <a:r>
              <a:rPr lang="en-US" altLang="en-US" sz="2400" b="1" dirty="0">
                <a:latin typeface="Times New Roman" panose="02020603050405020304" pitchFamily="18" charset="0"/>
                <a:cs typeface="Times New Roman" panose="02020603050405020304" pitchFamily="18" charset="0"/>
              </a:rPr>
              <a:t>to node </a:t>
            </a:r>
            <a:r>
              <a:rPr lang="en-US" altLang="en-US" sz="2400" b="1" dirty="0" smtClean="0">
                <a:latin typeface="Times New Roman" panose="02020603050405020304" pitchFamily="18" charset="0"/>
                <a:cs typeface="Times New Roman" panose="02020603050405020304" pitchFamily="18" charset="0"/>
              </a:rPr>
              <a:t>r </a:t>
            </a:r>
            <a:r>
              <a:rPr lang="en-US" altLang="en-US" sz="2400" b="1" dirty="0">
                <a:latin typeface="Times New Roman" panose="02020603050405020304" pitchFamily="18" charset="0"/>
                <a:cs typeface="Times New Roman" panose="02020603050405020304" pitchFamily="18" charset="0"/>
              </a:rPr>
              <a:t>can be (N-1)!</a:t>
            </a:r>
          </a:p>
          <a:p>
            <a:r>
              <a:rPr lang="en-US" altLang="en-US" sz="2400" b="1" dirty="0">
                <a:latin typeface="Times New Roman" panose="02020603050405020304" pitchFamily="18" charset="0"/>
                <a:cs typeface="Times New Roman" panose="02020603050405020304" pitchFamily="18" charset="0"/>
              </a:rPr>
              <a:t>If fused, there will be only one path. </a:t>
            </a:r>
          </a:p>
          <a:p>
            <a:endParaRPr lang="en-US" dirty="0"/>
          </a:p>
        </p:txBody>
      </p:sp>
      <p:sp>
        <p:nvSpPr>
          <p:cNvPr id="12" name="TextBox 11"/>
          <p:cNvSpPr txBox="1"/>
          <p:nvPr/>
        </p:nvSpPr>
        <p:spPr>
          <a:xfrm>
            <a:off x="3352800" y="4301032"/>
            <a:ext cx="2133600" cy="461665"/>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Hyper-Node</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22062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RKMVERI</a:t>
            </a:r>
            <a:endParaRPr lang="en-US"/>
          </a:p>
        </p:txBody>
      </p:sp>
      <p:sp>
        <p:nvSpPr>
          <p:cNvPr id="3" name="Slide Number Placeholder 2"/>
          <p:cNvSpPr>
            <a:spLocks noGrp="1"/>
          </p:cNvSpPr>
          <p:nvPr>
            <p:ph type="sldNum" sz="quarter" idx="12"/>
          </p:nvPr>
        </p:nvSpPr>
        <p:spPr/>
        <p:txBody>
          <a:bodyPr/>
          <a:lstStyle/>
          <a:p>
            <a:fld id="{24209C64-613F-4590-871D-39BCE9236372}" type="slidenum">
              <a:rPr lang="en-US" smtClean="0"/>
              <a:t>18</a:t>
            </a:fld>
            <a:endParaRPr lang="en-US"/>
          </a:p>
        </p:txBody>
      </p:sp>
      <p:sp>
        <p:nvSpPr>
          <p:cNvPr id="4" name="TextBox 3"/>
          <p:cNvSpPr txBox="1"/>
          <p:nvPr/>
        </p:nvSpPr>
        <p:spPr>
          <a:xfrm>
            <a:off x="381000" y="381000"/>
            <a:ext cx="8458200" cy="5832366"/>
          </a:xfrm>
          <a:prstGeom prst="rect">
            <a:avLst/>
          </a:prstGeom>
          <a:noFill/>
        </p:spPr>
        <p:txBody>
          <a:bodyPr wrap="square" rtlCol="0">
            <a:spAutoFit/>
          </a:bodyPr>
          <a:lstStyle/>
          <a:p>
            <a:pPr algn="just">
              <a:spcAft>
                <a:spcPts val="600"/>
              </a:spcAft>
            </a:pPr>
            <a:endParaRPr lang="en-US" altLang="en-US" sz="2400" b="1" i="1" dirty="0" smtClean="0">
              <a:solidFill>
                <a:srgbClr val="0070C0"/>
              </a:solidFill>
              <a:latin typeface="Times New Roman" panose="02020603050405020304" pitchFamily="18" charset="0"/>
              <a:cs typeface="Times New Roman" panose="02020603050405020304" pitchFamily="18" charset="0"/>
            </a:endParaRPr>
          </a:p>
          <a:p>
            <a:pPr algn="just">
              <a:spcAft>
                <a:spcPts val="600"/>
              </a:spcAft>
            </a:pPr>
            <a:endParaRPr lang="en-US" altLang="en-US" sz="2400" b="1" i="1" dirty="0">
              <a:solidFill>
                <a:srgbClr val="0070C0"/>
              </a:solidFill>
              <a:latin typeface="Times New Roman" panose="02020603050405020304" pitchFamily="18" charset="0"/>
              <a:cs typeface="Times New Roman" panose="02020603050405020304" pitchFamily="18" charset="0"/>
            </a:endParaRPr>
          </a:p>
          <a:p>
            <a:pPr algn="just">
              <a:spcAft>
                <a:spcPts val="600"/>
              </a:spcAft>
            </a:pPr>
            <a:endParaRPr lang="en-US" altLang="en-US" sz="2400" b="1" i="1" dirty="0" smtClean="0">
              <a:solidFill>
                <a:srgbClr val="0070C0"/>
              </a:solidFill>
              <a:latin typeface="Times New Roman" panose="02020603050405020304" pitchFamily="18" charset="0"/>
              <a:cs typeface="Times New Roman" panose="02020603050405020304" pitchFamily="18" charset="0"/>
            </a:endParaRPr>
          </a:p>
          <a:p>
            <a:pPr algn="just">
              <a:spcAft>
                <a:spcPts val="600"/>
              </a:spcAft>
            </a:pPr>
            <a:r>
              <a:rPr lang="en-US" altLang="en-US" sz="2400" b="1" i="1" dirty="0" err="1" smtClean="0">
                <a:solidFill>
                  <a:srgbClr val="0070C0"/>
                </a:solidFill>
                <a:latin typeface="Times New Roman" panose="02020603050405020304" pitchFamily="18" charset="0"/>
                <a:cs typeface="Times New Roman" panose="02020603050405020304" pitchFamily="18" charset="0"/>
              </a:rPr>
              <a:t>Mitra</a:t>
            </a:r>
            <a:r>
              <a:rPr lang="en-US" altLang="en-US" sz="2400" b="1" i="1" dirty="0" smtClean="0">
                <a:solidFill>
                  <a:srgbClr val="0070C0"/>
                </a:solidFill>
                <a:latin typeface="Times New Roman" panose="02020603050405020304" pitchFamily="18" charset="0"/>
                <a:cs typeface="Times New Roman" panose="02020603050405020304" pitchFamily="18" charset="0"/>
              </a:rPr>
              <a:t> </a:t>
            </a:r>
            <a:r>
              <a:rPr lang="en-US" altLang="en-US" sz="2400" b="1" i="1" dirty="0">
                <a:solidFill>
                  <a:srgbClr val="0070C0"/>
                </a:solidFill>
                <a:latin typeface="Times New Roman" panose="02020603050405020304" pitchFamily="18" charset="0"/>
                <a:cs typeface="Times New Roman" panose="02020603050405020304" pitchFamily="18" charset="0"/>
              </a:rPr>
              <a:t>S., </a:t>
            </a:r>
            <a:r>
              <a:rPr lang="en-US" altLang="en-US" sz="2400" b="1" i="1" dirty="0" err="1">
                <a:solidFill>
                  <a:srgbClr val="0070C0"/>
                </a:solidFill>
                <a:latin typeface="Times New Roman" panose="02020603050405020304" pitchFamily="18" charset="0"/>
                <a:cs typeface="Times New Roman" panose="02020603050405020304" pitchFamily="18" charset="0"/>
              </a:rPr>
              <a:t>Bagchi</a:t>
            </a:r>
            <a:r>
              <a:rPr lang="en-US" altLang="en-US" sz="2400" b="1" i="1" dirty="0">
                <a:solidFill>
                  <a:srgbClr val="0070C0"/>
                </a:solidFill>
                <a:latin typeface="Times New Roman" panose="02020603050405020304" pitchFamily="18" charset="0"/>
                <a:cs typeface="Times New Roman" panose="02020603050405020304" pitchFamily="18" charset="0"/>
              </a:rPr>
              <a:t> A. &amp; </a:t>
            </a:r>
            <a:r>
              <a:rPr lang="en-US" altLang="en-US" sz="2400" b="1" i="1" dirty="0" err="1">
                <a:solidFill>
                  <a:srgbClr val="0070C0"/>
                </a:solidFill>
                <a:latin typeface="Times New Roman" panose="02020603050405020304" pitchFamily="18" charset="0"/>
                <a:cs typeface="Times New Roman" panose="02020603050405020304" pitchFamily="18" charset="0"/>
              </a:rPr>
              <a:t>Bandyopadhyay</a:t>
            </a:r>
            <a:r>
              <a:rPr lang="en-US" altLang="en-US" sz="2400" b="1" i="1" dirty="0">
                <a:solidFill>
                  <a:srgbClr val="0070C0"/>
                </a:solidFill>
                <a:latin typeface="Times New Roman" panose="02020603050405020304" pitchFamily="18" charset="0"/>
                <a:cs typeface="Times New Roman" panose="02020603050405020304" pitchFamily="18" charset="0"/>
              </a:rPr>
              <a:t>, A.K. “Design of a Data Model for Social Network Applications,” Journal  of Database Management, vol.18, No.4, pp.51-79, Oct.-Dec. 2007</a:t>
            </a:r>
            <a:r>
              <a:rPr lang="en-US" altLang="en-US" sz="2400" b="1" i="1" dirty="0" smtClean="0">
                <a:solidFill>
                  <a:srgbClr val="0070C0"/>
                </a:solidFill>
                <a:latin typeface="Times New Roman" panose="02020603050405020304" pitchFamily="18" charset="0"/>
                <a:cs typeface="Times New Roman" panose="02020603050405020304" pitchFamily="18" charset="0"/>
              </a:rPr>
              <a:t>.</a:t>
            </a:r>
            <a:endParaRPr lang="en-US" altLang="en-US" sz="2400" b="1" i="1" dirty="0">
              <a:solidFill>
                <a:srgbClr val="0070C0"/>
              </a:solidFill>
              <a:latin typeface="Times New Roman" panose="02020603050405020304" pitchFamily="18" charset="0"/>
              <a:cs typeface="Times New Roman" panose="02020603050405020304" pitchFamily="18" charset="0"/>
            </a:endParaRPr>
          </a:p>
          <a:p>
            <a:pPr algn="just">
              <a:spcAft>
                <a:spcPts val="1200"/>
              </a:spcAft>
            </a:pPr>
            <a:endParaRPr lang="en-US" sz="1600" b="1" i="1" dirty="0">
              <a:latin typeface="Times New Roman" panose="02020603050405020304" pitchFamily="18" charset="0"/>
              <a:cs typeface="Times New Roman" panose="02020603050405020304" pitchFamily="18" charset="0"/>
            </a:endParaRPr>
          </a:p>
          <a:p>
            <a:pPr algn="just">
              <a:spcAft>
                <a:spcPts val="1200"/>
              </a:spcAft>
            </a:pPr>
            <a:r>
              <a:rPr lang="en-US" sz="2400" b="1" i="1" dirty="0" smtClean="0">
                <a:latin typeface="Times New Roman" panose="02020603050405020304" pitchFamily="18" charset="0"/>
                <a:cs typeface="Times New Roman" panose="02020603050405020304" pitchFamily="18" charset="0"/>
              </a:rPr>
              <a:t>Social Network Graph</a:t>
            </a:r>
            <a:r>
              <a:rPr lang="en-US" sz="2400" b="1" dirty="0" smtClean="0">
                <a:latin typeface="Times New Roman" panose="02020603050405020304" pitchFamily="18" charset="0"/>
                <a:cs typeface="Times New Roman" panose="02020603050405020304" pitchFamily="18" charset="0"/>
              </a:rPr>
              <a:t>:</a:t>
            </a:r>
          </a:p>
          <a:p>
            <a:pPr algn="just">
              <a:spcAft>
                <a:spcPts val="600"/>
              </a:spcAft>
            </a:pPr>
            <a:r>
              <a:rPr lang="en-US" sz="2400" b="1" dirty="0" smtClean="0">
                <a:latin typeface="Times New Roman" panose="02020603050405020304" pitchFamily="18" charset="0"/>
                <a:cs typeface="Times New Roman" panose="02020603050405020304" pitchFamily="18" charset="0"/>
              </a:rPr>
              <a:t>X </a:t>
            </a:r>
            <a:r>
              <a:rPr lang="en-US" sz="2400" b="1" i="1" dirty="0" smtClean="0">
                <a:latin typeface="Times New Roman" panose="02020603050405020304" pitchFamily="18" charset="0"/>
                <a:cs typeface="Times New Roman" panose="02020603050405020304" pitchFamily="18" charset="0"/>
              </a:rPr>
              <a:t>is-a-friend-of 	</a:t>
            </a:r>
            <a:r>
              <a:rPr lang="en-US" sz="2400" b="1" dirty="0" smtClean="0">
                <a:latin typeface="Times New Roman" panose="02020603050405020304" pitchFamily="18" charset="0"/>
                <a:cs typeface="Times New Roman" panose="02020603050405020304" pitchFamily="18" charset="0"/>
              </a:rPr>
              <a:t>Y</a:t>
            </a:r>
          </a:p>
          <a:p>
            <a:pPr algn="just"/>
            <a:r>
              <a:rPr lang="en-US" sz="2400" b="1" dirty="0" smtClean="0">
                <a:latin typeface="Times New Roman" panose="02020603050405020304" pitchFamily="18" charset="0"/>
                <a:cs typeface="Times New Roman" panose="02020603050405020304" pitchFamily="18" charset="0"/>
              </a:rPr>
              <a:t>X </a:t>
            </a:r>
            <a:r>
              <a:rPr lang="en-US" sz="2400" b="1" i="1" dirty="0" smtClean="0">
                <a:latin typeface="Times New Roman" panose="02020603050405020304" pitchFamily="18" charset="0"/>
                <a:cs typeface="Times New Roman" panose="02020603050405020304" pitchFamily="18" charset="0"/>
              </a:rPr>
              <a:t>created-post</a:t>
            </a:r>
            <a:r>
              <a:rPr lang="en-US" sz="2400" b="1" dirty="0" smtClean="0">
                <a:latin typeface="Times New Roman" panose="02020603050405020304" pitchFamily="18" charset="0"/>
                <a:cs typeface="Times New Roman" panose="02020603050405020304" pitchFamily="18" charset="0"/>
              </a:rPr>
              <a:t>  </a:t>
            </a:r>
            <a:r>
              <a:rPr lang="en-US" sz="2400" b="1" i="1"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Post # </a:t>
            </a:r>
            <a:r>
              <a:rPr lang="en-US" sz="2400" b="1" i="1" dirty="0" smtClean="0">
                <a:latin typeface="Times New Roman" panose="02020603050405020304" pitchFamily="18" charset="0"/>
                <a:cs typeface="Times New Roman" panose="02020603050405020304" pitchFamily="18" charset="0"/>
              </a:rPr>
              <a:t>n</a:t>
            </a:r>
          </a:p>
          <a:p>
            <a:pPr algn="just"/>
            <a:r>
              <a:rPr lang="en-US" sz="2400" b="1" dirty="0" smtClean="0">
                <a:latin typeface="Times New Roman" panose="02020603050405020304" pitchFamily="18" charset="0"/>
                <a:cs typeface="Times New Roman" panose="02020603050405020304" pitchFamily="18" charset="0"/>
              </a:rPr>
              <a:t>Y </a:t>
            </a:r>
            <a:r>
              <a:rPr lang="en-US" sz="2400" b="1" i="1" dirty="0" smtClean="0">
                <a:latin typeface="Times New Roman" panose="02020603050405020304" pitchFamily="18" charset="0"/>
                <a:cs typeface="Times New Roman" panose="02020603050405020304" pitchFamily="18" charset="0"/>
              </a:rPr>
              <a:t>created-comment 	      </a:t>
            </a:r>
            <a:r>
              <a:rPr lang="en-US" sz="2400" b="1" dirty="0" smtClean="0">
                <a:latin typeface="Times New Roman" panose="02020603050405020304" pitchFamily="18" charset="0"/>
                <a:cs typeface="Times New Roman" panose="02020603050405020304" pitchFamily="18" charset="0"/>
              </a:rPr>
              <a:t>Comment # </a:t>
            </a:r>
            <a:r>
              <a:rPr lang="en-US" sz="2400" b="1" i="1" dirty="0" smtClean="0">
                <a:latin typeface="Times New Roman" panose="02020603050405020304" pitchFamily="18" charset="0"/>
                <a:cs typeface="Times New Roman" panose="02020603050405020304" pitchFamily="18" charset="0"/>
              </a:rPr>
              <a:t>m</a:t>
            </a:r>
            <a:r>
              <a:rPr lang="en-US" sz="2400" b="1" dirty="0" smtClean="0">
                <a:latin typeface="Times New Roman" panose="02020603050405020304" pitchFamily="18" charset="0"/>
                <a:cs typeface="Times New Roman" panose="02020603050405020304" pitchFamily="18" charset="0"/>
              </a:rPr>
              <a:t> on </a:t>
            </a:r>
            <a:r>
              <a:rPr lang="en-US" sz="2400" b="1" dirty="0">
                <a:latin typeface="Times New Roman" panose="02020603050405020304" pitchFamily="18" charset="0"/>
                <a:cs typeface="Times New Roman" panose="02020603050405020304" pitchFamily="18" charset="0"/>
              </a:rPr>
              <a:t>Post # </a:t>
            </a:r>
            <a:r>
              <a:rPr lang="en-US" sz="2400" b="1" i="1" dirty="0" smtClean="0">
                <a:latin typeface="Times New Roman" panose="02020603050405020304" pitchFamily="18" charset="0"/>
                <a:cs typeface="Times New Roman" panose="02020603050405020304" pitchFamily="18" charset="0"/>
              </a:rPr>
              <a:t>n</a:t>
            </a:r>
          </a:p>
          <a:p>
            <a:pPr algn="just"/>
            <a:r>
              <a:rPr lang="en-US" sz="2400" b="1" i="1" dirty="0" smtClean="0">
                <a:latin typeface="Times New Roman" panose="02020603050405020304" pitchFamily="18" charset="0"/>
                <a:cs typeface="Times New Roman" panose="02020603050405020304" pitchFamily="18" charset="0"/>
              </a:rPr>
              <a:t>Post # n</a:t>
            </a:r>
            <a:r>
              <a:rPr lang="en-US" sz="2400" b="1" dirty="0" smtClean="0">
                <a:latin typeface="Times New Roman" panose="02020603050405020304" pitchFamily="18" charset="0"/>
                <a:cs typeface="Times New Roman" panose="02020603050405020304" pitchFamily="18" charset="0"/>
              </a:rPr>
              <a:t>       </a:t>
            </a:r>
            <a:r>
              <a:rPr lang="en-US" sz="2400" b="1" i="1" dirty="0" smtClean="0">
                <a:latin typeface="Times New Roman" panose="02020603050405020304" pitchFamily="18" charset="0"/>
                <a:cs typeface="Times New Roman" panose="02020603050405020304" pitchFamily="18" charset="0"/>
              </a:rPr>
              <a:t>contains 		</a:t>
            </a:r>
            <a:r>
              <a:rPr lang="en-US" sz="2400" b="1" dirty="0" smtClean="0">
                <a:latin typeface="Times New Roman" panose="02020603050405020304" pitchFamily="18" charset="0"/>
                <a:cs typeface="Times New Roman" panose="02020603050405020304" pitchFamily="18" charset="0"/>
              </a:rPr>
              <a:t>Text</a:t>
            </a:r>
            <a:endParaRPr lang="en-US" sz="2400" b="1" dirty="0">
              <a:latin typeface="Times New Roman" panose="02020603050405020304" pitchFamily="18" charset="0"/>
              <a:cs typeface="Times New Roman" panose="02020603050405020304" pitchFamily="18" charset="0"/>
            </a:endParaRPr>
          </a:p>
          <a:p>
            <a:pPr algn="just"/>
            <a:r>
              <a:rPr lang="en-US" sz="2400" b="1" i="1"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Media</a:t>
            </a:r>
          </a:p>
          <a:p>
            <a:pPr algn="just"/>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			Location</a:t>
            </a:r>
            <a:endParaRPr lang="en-US" sz="2400" b="1" dirty="0">
              <a:latin typeface="Times New Roman" panose="02020603050405020304" pitchFamily="18" charset="0"/>
              <a:cs typeface="Times New Roman" panose="02020603050405020304" pitchFamily="18" charset="0"/>
            </a:endParaRPr>
          </a:p>
        </p:txBody>
      </p:sp>
      <p:cxnSp>
        <p:nvCxnSpPr>
          <p:cNvPr id="9" name="Straight Arrow Connector 8"/>
          <p:cNvCxnSpPr/>
          <p:nvPr/>
        </p:nvCxnSpPr>
        <p:spPr>
          <a:xfrm>
            <a:off x="2590800" y="3962400"/>
            <a:ext cx="53340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476500" y="4419600"/>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124200" y="4800600"/>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539240" y="5257800"/>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124200" y="5257800"/>
            <a:ext cx="914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957322" y="5350764"/>
            <a:ext cx="10668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2538222" y="5350764"/>
            <a:ext cx="14859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0"/>
          </p:nvPr>
        </p:nvSpPr>
        <p:spPr/>
        <p:txBody>
          <a:bodyPr/>
          <a:lstStyle/>
          <a:p>
            <a:r>
              <a:rPr lang="en-US" smtClean="0"/>
              <a:t>December 2020 </a:t>
            </a:r>
            <a:endParaRPr lang="en-US"/>
          </a:p>
        </p:txBody>
      </p:sp>
      <p:pic>
        <p:nvPicPr>
          <p:cNvPr id="14" name="Picture 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82114" y="152400"/>
            <a:ext cx="822325" cy="928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14974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RKMVERI</a:t>
            </a:r>
            <a:endParaRPr lang="en-US"/>
          </a:p>
        </p:txBody>
      </p:sp>
      <p:sp>
        <p:nvSpPr>
          <p:cNvPr id="3" name="Slide Number Placeholder 2"/>
          <p:cNvSpPr>
            <a:spLocks noGrp="1"/>
          </p:cNvSpPr>
          <p:nvPr>
            <p:ph type="sldNum" sz="quarter" idx="12"/>
          </p:nvPr>
        </p:nvSpPr>
        <p:spPr/>
        <p:txBody>
          <a:bodyPr/>
          <a:lstStyle/>
          <a:p>
            <a:fld id="{24209C64-613F-4590-871D-39BCE9236372}" type="slidenum">
              <a:rPr lang="en-US" smtClean="0"/>
              <a:t>19</a:t>
            </a:fld>
            <a:endParaRPr lang="en-US"/>
          </a:p>
        </p:txBody>
      </p:sp>
      <p:sp>
        <p:nvSpPr>
          <p:cNvPr id="4" name="TextBox 3"/>
          <p:cNvSpPr txBox="1"/>
          <p:nvPr/>
        </p:nvSpPr>
        <p:spPr>
          <a:xfrm>
            <a:off x="457200" y="381000"/>
            <a:ext cx="8229600" cy="6155531"/>
          </a:xfrm>
          <a:prstGeom prst="rect">
            <a:avLst/>
          </a:prstGeom>
          <a:noFill/>
        </p:spPr>
        <p:txBody>
          <a:bodyPr wrap="square" rtlCol="0">
            <a:spAutoFit/>
          </a:bodyPr>
          <a:lstStyle/>
          <a:p>
            <a:pPr algn="just">
              <a:spcAft>
                <a:spcPts val="1200"/>
              </a:spcAft>
            </a:pPr>
            <a:r>
              <a:rPr lang="en-US" sz="2400" b="1" dirty="0" smtClean="0">
                <a:latin typeface="Times New Roman" panose="02020603050405020304" pitchFamily="18" charset="0"/>
                <a:cs typeface="Times New Roman" panose="02020603050405020304" pitchFamily="18" charset="0"/>
              </a:rPr>
              <a:t>Extending Property Graph Model (Neo4j):</a:t>
            </a:r>
            <a:endParaRPr lang="en-US" sz="2400" b="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b="1" dirty="0"/>
              <a:t>V: set of vertices</a:t>
            </a:r>
          </a:p>
          <a:p>
            <a:pPr algn="just"/>
            <a:r>
              <a:rPr lang="en-US" sz="2400" b="1" dirty="0"/>
              <a:t>• E: set of edges</a:t>
            </a:r>
          </a:p>
          <a:p>
            <a:pPr algn="just"/>
            <a:r>
              <a:rPr lang="en-US" sz="2400" b="1" dirty="0"/>
              <a:t>• TN: set of node types</a:t>
            </a:r>
          </a:p>
          <a:p>
            <a:pPr algn="just"/>
            <a:r>
              <a:rPr lang="en-US" sz="2400" b="1" dirty="0"/>
              <a:t>• f (</a:t>
            </a:r>
            <a:r>
              <a:rPr lang="en-US" sz="2400" b="1" dirty="0" smtClean="0"/>
              <a:t>TN	    V</a:t>
            </a:r>
            <a:r>
              <a:rPr lang="en-US" sz="2400" b="1" dirty="0"/>
              <a:t>): type assignment to nodes</a:t>
            </a:r>
          </a:p>
          <a:p>
            <a:pPr algn="just"/>
            <a:r>
              <a:rPr lang="en-US" sz="2400" b="1" dirty="0"/>
              <a:t>• TE: a set of edge types</a:t>
            </a:r>
          </a:p>
          <a:p>
            <a:pPr algn="just"/>
            <a:r>
              <a:rPr lang="en-US" sz="2400" b="1" dirty="0"/>
              <a:t>• g (</a:t>
            </a:r>
            <a:r>
              <a:rPr lang="en-US" sz="2400" b="1" dirty="0" smtClean="0"/>
              <a:t>TE      E</a:t>
            </a:r>
            <a:r>
              <a:rPr lang="en-US" sz="2400" b="1" dirty="0"/>
              <a:t>): type assignment to edges</a:t>
            </a:r>
          </a:p>
          <a:p>
            <a:pPr algn="just"/>
            <a:r>
              <a:rPr lang="en-US" sz="2400" b="1" dirty="0"/>
              <a:t>• AN: set of node attributes</a:t>
            </a:r>
          </a:p>
          <a:p>
            <a:pPr algn="just"/>
            <a:r>
              <a:rPr lang="en-US" sz="2400" b="1" dirty="0"/>
              <a:t>• AE: set of edge attributes</a:t>
            </a:r>
          </a:p>
          <a:p>
            <a:pPr algn="just"/>
            <a:r>
              <a:rPr lang="en-US" sz="2400" b="1" dirty="0"/>
              <a:t>• </a:t>
            </a:r>
            <a:r>
              <a:rPr lang="en-US" sz="2400" b="1" i="1" dirty="0" err="1" smtClean="0"/>
              <a:t>dom</a:t>
            </a:r>
            <a:r>
              <a:rPr lang="en-US" sz="2400" b="1" dirty="0" smtClean="0"/>
              <a:t>(AN[</a:t>
            </a:r>
            <a:r>
              <a:rPr lang="en-US" sz="2400" b="1" i="1" dirty="0" err="1" smtClean="0"/>
              <a:t>i</a:t>
            </a:r>
            <a:r>
              <a:rPr lang="en-US" sz="2400" b="1" dirty="0" smtClean="0"/>
              <a:t>]): </a:t>
            </a:r>
            <a:r>
              <a:rPr lang="en-US" sz="2400" b="1" dirty="0"/>
              <a:t>domain of the </a:t>
            </a:r>
            <a:r>
              <a:rPr lang="en-US" sz="2400" b="1" i="1" dirty="0" err="1" smtClean="0"/>
              <a:t>i</a:t>
            </a:r>
            <a:r>
              <a:rPr lang="en-US" sz="2400" b="1" dirty="0" err="1" smtClean="0"/>
              <a:t>-th</a:t>
            </a:r>
            <a:r>
              <a:rPr lang="en-US" sz="2400" b="1" dirty="0" smtClean="0"/>
              <a:t> </a:t>
            </a:r>
            <a:r>
              <a:rPr lang="en-US" sz="2400" b="1" dirty="0"/>
              <a:t>node attribute</a:t>
            </a:r>
          </a:p>
          <a:p>
            <a:pPr algn="just"/>
            <a:r>
              <a:rPr lang="en-US" sz="2400" b="1" dirty="0"/>
              <a:t>• </a:t>
            </a:r>
            <a:r>
              <a:rPr lang="en-US" sz="2400" b="1" i="1" dirty="0" err="1" smtClean="0"/>
              <a:t>dom</a:t>
            </a:r>
            <a:r>
              <a:rPr lang="en-US" sz="2400" b="1" dirty="0" smtClean="0"/>
              <a:t>(AE[</a:t>
            </a:r>
            <a:r>
              <a:rPr lang="en-US" sz="2400" b="1" i="1" dirty="0" err="1" smtClean="0"/>
              <a:t>i</a:t>
            </a:r>
            <a:r>
              <a:rPr lang="en-US" sz="2400" b="1" dirty="0" smtClean="0"/>
              <a:t>]): </a:t>
            </a:r>
            <a:r>
              <a:rPr lang="en-US" sz="2400" b="1" dirty="0"/>
              <a:t>domain of the </a:t>
            </a:r>
            <a:r>
              <a:rPr lang="en-US" sz="2400" b="1" i="1" dirty="0" err="1" smtClean="0"/>
              <a:t>i</a:t>
            </a:r>
            <a:r>
              <a:rPr lang="en-US" sz="2400" b="1" dirty="0" err="1" smtClean="0"/>
              <a:t>-th</a:t>
            </a:r>
            <a:r>
              <a:rPr lang="en-US" sz="2400" b="1" dirty="0" smtClean="0"/>
              <a:t> </a:t>
            </a:r>
            <a:r>
              <a:rPr lang="en-US" sz="2400" b="1" dirty="0"/>
              <a:t>edge attribute</a:t>
            </a:r>
          </a:p>
          <a:p>
            <a:pPr algn="just"/>
            <a:r>
              <a:rPr lang="en-US" sz="2400" b="1" dirty="0"/>
              <a:t>• </a:t>
            </a:r>
            <a:r>
              <a:rPr lang="el-GR" sz="2400" b="1" dirty="0" smtClean="0">
                <a:latin typeface="Arial"/>
                <a:cs typeface="Arial"/>
              </a:rPr>
              <a:t>φ</a:t>
            </a:r>
            <a:r>
              <a:rPr lang="en-US" sz="2400" b="1" dirty="0" smtClean="0"/>
              <a:t>: </a:t>
            </a:r>
            <a:r>
              <a:rPr lang="en-US" sz="2400" b="1" dirty="0"/>
              <a:t>a set of constraints</a:t>
            </a:r>
          </a:p>
          <a:p>
            <a:pPr algn="just"/>
            <a:r>
              <a:rPr lang="en-US" sz="2400" b="1" dirty="0" smtClean="0"/>
              <a:t>	– </a:t>
            </a:r>
            <a:r>
              <a:rPr lang="en-US" sz="2400" b="1" dirty="0"/>
              <a:t>Value constraints</a:t>
            </a:r>
          </a:p>
          <a:p>
            <a:pPr algn="just"/>
            <a:r>
              <a:rPr lang="en-US" sz="2400" b="1" dirty="0" smtClean="0"/>
              <a:t>	– </a:t>
            </a:r>
            <a:r>
              <a:rPr lang="en-US" sz="2400" b="1" dirty="0"/>
              <a:t>Structural constraints</a:t>
            </a:r>
          </a:p>
          <a:p>
            <a:pPr algn="just"/>
            <a:r>
              <a:rPr lang="en-US" sz="2400" b="1" dirty="0" smtClean="0"/>
              <a:t>	– </a:t>
            </a:r>
            <a:r>
              <a:rPr lang="en-US" sz="2400" b="1" dirty="0"/>
              <a:t>Semantic </a:t>
            </a:r>
            <a:r>
              <a:rPr lang="en-US" sz="2400" b="1" dirty="0" smtClean="0"/>
              <a:t>constraints</a:t>
            </a:r>
            <a:endParaRPr lang="en-US" sz="2400" b="1" dirty="0"/>
          </a:p>
          <a:p>
            <a:endParaRPr lang="en-US" sz="2400" dirty="0"/>
          </a:p>
        </p:txBody>
      </p:sp>
      <p:cxnSp>
        <p:nvCxnSpPr>
          <p:cNvPr id="6" name="Straight Arrow Connector 5"/>
          <p:cNvCxnSpPr/>
          <p:nvPr/>
        </p:nvCxnSpPr>
        <p:spPr>
          <a:xfrm>
            <a:off x="1371600" y="2209800"/>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1371600" y="2971800"/>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0"/>
          </p:nvPr>
        </p:nvSpPr>
        <p:spPr/>
        <p:txBody>
          <a:bodyPr/>
          <a:lstStyle/>
          <a:p>
            <a:r>
              <a:rPr lang="en-US" smtClean="0"/>
              <a:t>December 2020 </a:t>
            </a:r>
            <a:endParaRPr lang="en-US"/>
          </a:p>
        </p:txBody>
      </p:sp>
      <p:pic>
        <p:nvPicPr>
          <p:cNvPr id="9"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82114" y="152400"/>
            <a:ext cx="822325" cy="928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424530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RKMVERI</a:t>
            </a:r>
            <a:endParaRPr lang="en-US"/>
          </a:p>
        </p:txBody>
      </p:sp>
      <p:sp>
        <p:nvSpPr>
          <p:cNvPr id="3" name="Slide Number Placeholder 2"/>
          <p:cNvSpPr>
            <a:spLocks noGrp="1"/>
          </p:cNvSpPr>
          <p:nvPr>
            <p:ph type="sldNum" sz="quarter" idx="12"/>
          </p:nvPr>
        </p:nvSpPr>
        <p:spPr/>
        <p:txBody>
          <a:bodyPr/>
          <a:lstStyle/>
          <a:p>
            <a:fld id="{24209C64-613F-4590-871D-39BCE9236372}" type="slidenum">
              <a:rPr lang="en-US" smtClean="0"/>
              <a:t>2</a:t>
            </a:fld>
            <a:endParaRPr lang="en-US"/>
          </a:p>
        </p:txBody>
      </p:sp>
      <p:sp>
        <p:nvSpPr>
          <p:cNvPr id="5" name="TextBox 4"/>
          <p:cNvSpPr txBox="1"/>
          <p:nvPr/>
        </p:nvSpPr>
        <p:spPr>
          <a:xfrm>
            <a:off x="407276" y="617483"/>
            <a:ext cx="8305800" cy="5570756"/>
          </a:xfrm>
          <a:prstGeom prst="rect">
            <a:avLst/>
          </a:prstGeom>
          <a:noFill/>
        </p:spPr>
        <p:txBody>
          <a:bodyPr wrap="square" rtlCol="0">
            <a:spAutoFit/>
          </a:bodyPr>
          <a:lstStyle/>
          <a:p>
            <a:pPr algn="just">
              <a:spcAft>
                <a:spcPts val="1200"/>
              </a:spcAft>
            </a:pPr>
            <a:r>
              <a:rPr lang="en-US" sz="2400" b="1" dirty="0" smtClean="0">
                <a:latin typeface="Times New Roman" panose="02020603050405020304" pitchFamily="18" charset="0"/>
                <a:cs typeface="Times New Roman" panose="02020603050405020304" pitchFamily="18" charset="0"/>
              </a:rPr>
              <a:t>Graph studies mainly involve four different areas :</a:t>
            </a:r>
          </a:p>
          <a:p>
            <a:pPr marL="457200" indent="-457200" algn="just">
              <a:spcAft>
                <a:spcPts val="1200"/>
              </a:spcAft>
              <a:buAutoNum type="arabicPeriod"/>
            </a:pPr>
            <a:r>
              <a:rPr lang="en-US" sz="2400" b="1" dirty="0" smtClean="0">
                <a:latin typeface="Times New Roman" panose="02020603050405020304" pitchFamily="18" charset="0"/>
                <a:cs typeface="Times New Roman" panose="02020603050405020304" pitchFamily="18" charset="0"/>
              </a:rPr>
              <a:t>Graph Drawing: Construction of graphs from events and evidences</a:t>
            </a:r>
            <a:r>
              <a:rPr lang="en-US" sz="2400" b="1" dirty="0">
                <a:latin typeface="Times New Roman" panose="02020603050405020304" pitchFamily="18" charset="0"/>
                <a:cs typeface="Times New Roman" panose="02020603050405020304" pitchFamily="18" charset="0"/>
              </a:rPr>
              <a:t>. Graph drawing is the oldest of the four </a:t>
            </a:r>
            <a:r>
              <a:rPr lang="en-US" sz="2400" b="1" dirty="0" smtClean="0">
                <a:latin typeface="Times New Roman" panose="02020603050405020304" pitchFamily="18" charset="0"/>
                <a:cs typeface="Times New Roman" panose="02020603050405020304" pitchFamily="18" charset="0"/>
              </a:rPr>
              <a:t>areas (1970). It involves development of </a:t>
            </a:r>
            <a:r>
              <a:rPr lang="en-US" sz="2400" b="1" dirty="0">
                <a:latin typeface="Times New Roman" panose="02020603050405020304" pitchFamily="18" charset="0"/>
                <a:cs typeface="Times New Roman" panose="02020603050405020304" pitchFamily="18" charset="0"/>
              </a:rPr>
              <a:t>computational techniques and algorithms to automatically lay out (draw) </a:t>
            </a:r>
            <a:r>
              <a:rPr lang="en-US" sz="2400" b="1" dirty="0" smtClean="0">
                <a:latin typeface="Times New Roman" panose="02020603050405020304" pitchFamily="18" charset="0"/>
                <a:cs typeface="Times New Roman" panose="02020603050405020304" pitchFamily="18" charset="0"/>
              </a:rPr>
              <a:t>graphs. Results </a:t>
            </a:r>
            <a:r>
              <a:rPr lang="en-US" sz="2400" b="1" dirty="0">
                <a:latin typeface="Times New Roman" panose="02020603050405020304" pitchFamily="18" charset="0"/>
                <a:cs typeface="Times New Roman" panose="02020603050405020304" pitchFamily="18" charset="0"/>
              </a:rPr>
              <a:t>generated by the graph-drawing community have become the R&amp;D foundation of the other three areas</a:t>
            </a:r>
            <a:r>
              <a:rPr lang="en-US" sz="2400" b="1" dirty="0" smtClean="0">
                <a:latin typeface="Times New Roman" panose="02020603050405020304" pitchFamily="18" charset="0"/>
                <a:cs typeface="Times New Roman" panose="02020603050405020304" pitchFamily="18" charset="0"/>
              </a:rPr>
              <a:t>.</a:t>
            </a:r>
          </a:p>
          <a:p>
            <a:pPr marL="457200" indent="-457200" algn="just">
              <a:buAutoNum type="arabicPeriod"/>
            </a:pPr>
            <a:r>
              <a:rPr lang="en-US" sz="2400" b="1" dirty="0">
                <a:latin typeface="Times New Roman" panose="02020603050405020304" pitchFamily="18" charset="0"/>
                <a:cs typeface="Times New Roman" panose="02020603050405020304" pitchFamily="18" charset="0"/>
              </a:rPr>
              <a:t>Graph visualization is a subarea of information </a:t>
            </a:r>
            <a:r>
              <a:rPr lang="en-US" sz="2400" b="1" dirty="0" smtClean="0">
                <a:latin typeface="Times New Roman" panose="02020603050405020304" pitchFamily="18" charset="0"/>
                <a:cs typeface="Times New Roman" panose="02020603050405020304" pitchFamily="18" charset="0"/>
              </a:rPr>
              <a:t>visualization (1990). </a:t>
            </a:r>
            <a:r>
              <a:rPr lang="en-US" sz="2400" b="1" dirty="0">
                <a:latin typeface="Times New Roman" panose="02020603050405020304" pitchFamily="18" charset="0"/>
                <a:cs typeface="Times New Roman" panose="02020603050405020304" pitchFamily="18" charset="0"/>
              </a:rPr>
              <a:t>Graph visualization differs from graph drawing </a:t>
            </a:r>
            <a:r>
              <a:rPr lang="en-US" sz="2400" b="1" dirty="0" smtClean="0">
                <a:latin typeface="Times New Roman" panose="02020603050405020304" pitchFamily="18" charset="0"/>
                <a:cs typeface="Times New Roman" panose="02020603050405020304" pitchFamily="18" charset="0"/>
              </a:rPr>
              <a:t>as </a:t>
            </a:r>
            <a:r>
              <a:rPr lang="en-US" sz="2400" b="1" dirty="0">
                <a:latin typeface="Times New Roman" panose="02020603050405020304" pitchFamily="18" charset="0"/>
                <a:cs typeface="Times New Roman" panose="02020603050405020304" pitchFamily="18" charset="0"/>
              </a:rPr>
              <a:t>it involves </a:t>
            </a:r>
            <a:r>
              <a:rPr lang="en-US" sz="2400" b="1" dirty="0" smtClean="0">
                <a:latin typeface="Times New Roman" panose="02020603050405020304" pitchFamily="18" charset="0"/>
                <a:cs typeface="Times New Roman" panose="02020603050405020304" pitchFamily="18" charset="0"/>
              </a:rPr>
              <a:t>human intervention </a:t>
            </a:r>
            <a:r>
              <a:rPr lang="en-US" sz="2400" b="1" dirty="0">
                <a:latin typeface="Times New Roman" panose="02020603050405020304" pitchFamily="18" charset="0"/>
                <a:cs typeface="Times New Roman" panose="02020603050405020304" pitchFamily="18" charset="0"/>
              </a:rPr>
              <a:t>in visually and interactively exploring </a:t>
            </a:r>
            <a:r>
              <a:rPr lang="en-US" sz="2400" b="1" dirty="0" smtClean="0">
                <a:latin typeface="Times New Roman" panose="02020603050405020304" pitchFamily="18" charset="0"/>
                <a:cs typeface="Times New Roman" panose="02020603050405020304" pitchFamily="18" charset="0"/>
              </a:rPr>
              <a:t>graphs. Graph </a:t>
            </a:r>
            <a:r>
              <a:rPr lang="en-US" sz="2400" b="1" dirty="0">
                <a:latin typeface="Times New Roman" panose="02020603050405020304" pitchFamily="18" charset="0"/>
                <a:cs typeface="Times New Roman" panose="02020603050405020304" pitchFamily="18" charset="0"/>
              </a:rPr>
              <a:t>visualization almost always involves some </a:t>
            </a:r>
            <a:r>
              <a:rPr lang="en-US" sz="2400" b="1" dirty="0" smtClean="0">
                <a:latin typeface="Times New Roman" panose="02020603050405020304" pitchFamily="18" charset="0"/>
                <a:cs typeface="Times New Roman" panose="02020603050405020304" pitchFamily="18" charset="0"/>
              </a:rPr>
              <a:t>graph-drawing </a:t>
            </a:r>
            <a:r>
              <a:rPr lang="en-US" sz="2400" b="1" dirty="0">
                <a:latin typeface="Times New Roman" panose="02020603050405020304" pitchFamily="18" charset="0"/>
                <a:cs typeface="Times New Roman" panose="02020603050405020304" pitchFamily="18" charset="0"/>
              </a:rPr>
              <a:t>technique as part of the exploration process. </a:t>
            </a:r>
          </a:p>
        </p:txBody>
      </p:sp>
      <p:sp>
        <p:nvSpPr>
          <p:cNvPr id="4" name="Date Placeholder 3"/>
          <p:cNvSpPr>
            <a:spLocks noGrp="1"/>
          </p:cNvSpPr>
          <p:nvPr>
            <p:ph type="dt" sz="half" idx="10"/>
          </p:nvPr>
        </p:nvSpPr>
        <p:spPr/>
        <p:txBody>
          <a:bodyPr/>
          <a:lstStyle/>
          <a:p>
            <a:r>
              <a:rPr lang="en-US" smtClean="0"/>
              <a:t>December 2020 </a:t>
            </a:r>
            <a:endParaRPr lang="en-US"/>
          </a:p>
        </p:txBody>
      </p:sp>
      <p:pic>
        <p:nvPicPr>
          <p:cNvPr id="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12125" y="152400"/>
            <a:ext cx="822325" cy="928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441219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RKMVERI</a:t>
            </a:r>
            <a:endParaRPr lang="en-US"/>
          </a:p>
        </p:txBody>
      </p:sp>
      <p:sp>
        <p:nvSpPr>
          <p:cNvPr id="3" name="Slide Number Placeholder 2"/>
          <p:cNvSpPr>
            <a:spLocks noGrp="1"/>
          </p:cNvSpPr>
          <p:nvPr>
            <p:ph type="sldNum" sz="quarter" idx="12"/>
          </p:nvPr>
        </p:nvSpPr>
        <p:spPr/>
        <p:txBody>
          <a:bodyPr/>
          <a:lstStyle/>
          <a:p>
            <a:fld id="{24209C64-613F-4590-871D-39BCE9236372}" type="slidenum">
              <a:rPr lang="en-US" smtClean="0"/>
              <a:t>20</a:t>
            </a:fld>
            <a:endParaRPr lang="en-US"/>
          </a:p>
        </p:txBody>
      </p:sp>
      <p:sp>
        <p:nvSpPr>
          <p:cNvPr id="4" name="TextBox 3"/>
          <p:cNvSpPr txBox="1"/>
          <p:nvPr/>
        </p:nvSpPr>
        <p:spPr>
          <a:xfrm>
            <a:off x="304800" y="304800"/>
            <a:ext cx="8382000" cy="6063198"/>
          </a:xfrm>
          <a:prstGeom prst="rect">
            <a:avLst/>
          </a:prstGeom>
          <a:noFill/>
        </p:spPr>
        <p:txBody>
          <a:bodyPr wrap="square" rtlCol="0">
            <a:spAutoFit/>
          </a:bodyPr>
          <a:lstStyle/>
          <a:p>
            <a:pPr algn="just">
              <a:spcAft>
                <a:spcPts val="1200"/>
              </a:spcAft>
              <a:defRPr/>
            </a:pPr>
            <a:r>
              <a:rPr lang="en-US" sz="2400" b="1" u="sng" dirty="0">
                <a:latin typeface="Times New Roman" panose="02020603050405020304" pitchFamily="18" charset="0"/>
                <a:cs typeface="Times New Roman" panose="02020603050405020304" pitchFamily="18" charset="0"/>
              </a:rPr>
              <a:t>Metrics</a:t>
            </a:r>
            <a:r>
              <a:rPr lang="en-US" sz="2400" b="1" dirty="0" smtClean="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a:p>
            <a:pPr marL="457200" indent="-457200" algn="just">
              <a:buFontTx/>
              <a:buAutoNum type="arabicPeriod"/>
              <a:defRPr/>
            </a:pPr>
            <a:r>
              <a:rPr lang="en-US" sz="2400" b="1" dirty="0">
                <a:latin typeface="Times New Roman" panose="02020603050405020304" pitchFamily="18" charset="0"/>
                <a:cs typeface="Times New Roman" panose="02020603050405020304" pitchFamily="18" charset="0"/>
              </a:rPr>
              <a:t>Most common relationship is “Friends” – can be used for identifying Communities.</a:t>
            </a:r>
          </a:p>
          <a:p>
            <a:pPr marL="457200" indent="-457200" algn="just">
              <a:buFontTx/>
              <a:buAutoNum type="arabicPeriod"/>
              <a:defRPr/>
            </a:pPr>
            <a:r>
              <a:rPr lang="en-US" sz="2400" b="1" dirty="0">
                <a:latin typeface="Times New Roman" panose="02020603050405020304" pitchFamily="18" charset="0"/>
                <a:cs typeface="Times New Roman" panose="02020603050405020304" pitchFamily="18" charset="0"/>
              </a:rPr>
              <a:t>One may belong to more than one communities. Members of one community tend to know each other but members of different communities may not. Effort is not to merge communities but to discover reasons for common membership and differences among communities.</a:t>
            </a:r>
          </a:p>
          <a:p>
            <a:pPr marL="457200" indent="-457200" algn="just">
              <a:buFontTx/>
              <a:buAutoNum type="arabicPeriod"/>
              <a:defRPr/>
            </a:pPr>
            <a:r>
              <a:rPr lang="en-US" sz="2400" b="1" dirty="0">
                <a:latin typeface="Times New Roman" panose="02020603050405020304" pitchFamily="18" charset="0"/>
                <a:cs typeface="Times New Roman" panose="02020603050405020304" pitchFamily="18" charset="0"/>
              </a:rPr>
              <a:t>Needs to identify “</a:t>
            </a:r>
            <a:r>
              <a:rPr lang="en-US" sz="2400" b="1" dirty="0" err="1">
                <a:latin typeface="Times New Roman" panose="02020603050405020304" pitchFamily="18" charset="0"/>
                <a:cs typeface="Times New Roman" panose="02020603050405020304" pitchFamily="18" charset="0"/>
              </a:rPr>
              <a:t>simrank</a:t>
            </a:r>
            <a:r>
              <a:rPr lang="en-US" sz="2400" b="1" dirty="0">
                <a:latin typeface="Times New Roman" panose="02020603050405020304" pitchFamily="18" charset="0"/>
                <a:cs typeface="Times New Roman" panose="02020603050405020304" pitchFamily="18" charset="0"/>
              </a:rPr>
              <a:t>”: a way to discover similarities among node properties.</a:t>
            </a:r>
          </a:p>
          <a:p>
            <a:pPr marL="457200" indent="-457200" algn="just">
              <a:buFontTx/>
              <a:buAutoNum type="arabicPeriod"/>
              <a:defRPr/>
            </a:pPr>
            <a:r>
              <a:rPr lang="en-US" sz="2400" b="1" dirty="0">
                <a:latin typeface="Times New Roman" panose="02020603050405020304" pitchFamily="18" charset="0"/>
                <a:cs typeface="Times New Roman" panose="02020603050405020304" pitchFamily="18" charset="0"/>
              </a:rPr>
              <a:t>Triangle counting to measure the connectedness of a community.</a:t>
            </a:r>
          </a:p>
          <a:p>
            <a:pPr marL="457200" indent="-457200" algn="just">
              <a:buFontTx/>
              <a:buAutoNum type="arabicPeriod"/>
              <a:defRPr/>
            </a:pPr>
            <a:r>
              <a:rPr lang="en-US" sz="2400" b="1" dirty="0">
                <a:latin typeface="Times New Roman" panose="02020603050405020304" pitchFamily="18" charset="0"/>
                <a:cs typeface="Times New Roman" panose="02020603050405020304" pitchFamily="18" charset="0"/>
              </a:rPr>
              <a:t>Measurement of neighborhood sizes  of nodes..</a:t>
            </a:r>
          </a:p>
          <a:p>
            <a:pPr marL="457200" indent="-457200" algn="just">
              <a:buFontTx/>
              <a:buAutoNum type="arabicPeriod"/>
              <a:defRPr/>
            </a:pPr>
            <a:r>
              <a:rPr lang="en-US" sz="2400" b="1" dirty="0">
                <a:latin typeface="Times New Roman" panose="02020603050405020304" pitchFamily="18" charset="0"/>
                <a:cs typeface="Times New Roman" panose="02020603050405020304" pitchFamily="18" charset="0"/>
              </a:rPr>
              <a:t>Computation of </a:t>
            </a:r>
            <a:r>
              <a:rPr lang="en-US" sz="2400" b="1" dirty="0" smtClean="0">
                <a:latin typeface="Times New Roman" panose="02020603050405020304" pitchFamily="18" charset="0"/>
                <a:cs typeface="Times New Roman" panose="02020603050405020304" pitchFamily="18" charset="0"/>
              </a:rPr>
              <a:t>Transitive </a:t>
            </a:r>
            <a:r>
              <a:rPr lang="en-US" sz="2400" b="1" dirty="0">
                <a:latin typeface="Times New Roman" panose="02020603050405020304" pitchFamily="18" charset="0"/>
                <a:cs typeface="Times New Roman" panose="02020603050405020304" pitchFamily="18" charset="0"/>
              </a:rPr>
              <a:t>Closure</a:t>
            </a:r>
            <a:r>
              <a:rPr lang="en-US" sz="2400" b="1" dirty="0" smtClean="0">
                <a:latin typeface="Times New Roman" panose="02020603050405020304" pitchFamily="18" charset="0"/>
                <a:cs typeface="Times New Roman" panose="02020603050405020304" pitchFamily="18" charset="0"/>
              </a:rPr>
              <a:t>.</a:t>
            </a:r>
          </a:p>
          <a:p>
            <a:pPr marL="457200" indent="-457200" algn="just">
              <a:buFontTx/>
              <a:buAutoNum type="arabicPeriod"/>
              <a:defRPr/>
            </a:pPr>
            <a:r>
              <a:rPr lang="en-US" sz="2400" b="1" dirty="0" smtClean="0">
                <a:latin typeface="Times New Roman" panose="02020603050405020304" pitchFamily="18" charset="0"/>
                <a:cs typeface="Times New Roman" panose="02020603050405020304" pitchFamily="18" charset="0"/>
              </a:rPr>
              <a:t>Usually isolated subgraphs are not of interest.</a:t>
            </a:r>
            <a:endParaRPr lang="en-US" sz="2400" b="1" dirty="0">
              <a:latin typeface="Times New Roman" panose="02020603050405020304" pitchFamily="18" charset="0"/>
              <a:cs typeface="Times New Roman" panose="02020603050405020304" pitchFamily="18" charset="0"/>
            </a:endParaRPr>
          </a:p>
          <a:p>
            <a:endParaRPr lang="en-US" dirty="0"/>
          </a:p>
        </p:txBody>
      </p:sp>
      <p:sp>
        <p:nvSpPr>
          <p:cNvPr id="5" name="Date Placeholder 4"/>
          <p:cNvSpPr>
            <a:spLocks noGrp="1"/>
          </p:cNvSpPr>
          <p:nvPr>
            <p:ph type="dt" sz="half" idx="10"/>
          </p:nvPr>
        </p:nvSpPr>
        <p:spPr/>
        <p:txBody>
          <a:bodyPr/>
          <a:lstStyle/>
          <a:p>
            <a:r>
              <a:rPr lang="en-US" smtClean="0"/>
              <a:t>December 2020 </a:t>
            </a:r>
            <a:endParaRPr lang="en-US"/>
          </a:p>
        </p:txBody>
      </p:sp>
      <p:pic>
        <p:nvPicPr>
          <p:cNvPr id="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01000" y="0"/>
            <a:ext cx="822325" cy="928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023562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RKMVERI</a:t>
            </a:r>
            <a:endParaRPr lang="en-US"/>
          </a:p>
        </p:txBody>
      </p:sp>
      <p:sp>
        <p:nvSpPr>
          <p:cNvPr id="3" name="Slide Number Placeholder 2"/>
          <p:cNvSpPr>
            <a:spLocks noGrp="1"/>
          </p:cNvSpPr>
          <p:nvPr>
            <p:ph type="sldNum" sz="quarter" idx="12"/>
          </p:nvPr>
        </p:nvSpPr>
        <p:spPr/>
        <p:txBody>
          <a:bodyPr/>
          <a:lstStyle/>
          <a:p>
            <a:fld id="{24209C64-613F-4590-871D-39BCE9236372}" type="slidenum">
              <a:rPr lang="en-US" smtClean="0"/>
              <a:t>21</a:t>
            </a:fld>
            <a:endParaRPr lang="en-US"/>
          </a:p>
        </p:txBody>
      </p:sp>
      <p:sp>
        <p:nvSpPr>
          <p:cNvPr id="4" name="TextBox 3"/>
          <p:cNvSpPr txBox="1"/>
          <p:nvPr/>
        </p:nvSpPr>
        <p:spPr>
          <a:xfrm>
            <a:off x="533400" y="443948"/>
            <a:ext cx="8229600" cy="4678204"/>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A		B		D		E</a:t>
            </a:r>
          </a:p>
          <a:p>
            <a:endParaRPr lang="en-US" sz="2400" b="1" dirty="0">
              <a:latin typeface="Times New Roman" panose="02020603050405020304" pitchFamily="18" charset="0"/>
              <a:cs typeface="Times New Roman" panose="02020603050405020304" pitchFamily="18" charset="0"/>
            </a:endParaRPr>
          </a:p>
          <a:p>
            <a:endParaRPr lang="en-US" sz="2400" b="1" dirty="0" smtClean="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C			G		F</a:t>
            </a:r>
          </a:p>
          <a:p>
            <a:endParaRPr lang="en-US" sz="2400" b="1" dirty="0" smtClean="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pPr>
              <a:spcBef>
                <a:spcPct val="0"/>
              </a:spcBef>
              <a:spcAft>
                <a:spcPts val="600"/>
              </a:spcAft>
              <a:buClrTx/>
              <a:buSzTx/>
              <a:buFontTx/>
              <a:buNone/>
            </a:pPr>
            <a:r>
              <a:rPr lang="en-US" altLang="en-US" sz="2400" b="1" dirty="0"/>
              <a:t>Total No. of Possible Edges = </a:t>
            </a:r>
            <a:r>
              <a:rPr lang="en-US" altLang="en-US" sz="2400" b="1" baseline="30000" dirty="0"/>
              <a:t>7</a:t>
            </a:r>
            <a:r>
              <a:rPr lang="en-US" altLang="en-US" sz="2400" b="1" dirty="0"/>
              <a:t>C</a:t>
            </a:r>
            <a:r>
              <a:rPr lang="en-US" altLang="en-US" sz="2400" b="1" baseline="-25000" dirty="0"/>
              <a:t>2 </a:t>
            </a:r>
            <a:r>
              <a:rPr lang="en-US" altLang="en-US" sz="2400" b="1" dirty="0"/>
              <a:t> = 21</a:t>
            </a:r>
          </a:p>
          <a:p>
            <a:pPr>
              <a:spcBef>
                <a:spcPct val="0"/>
              </a:spcBef>
              <a:spcAft>
                <a:spcPts val="600"/>
              </a:spcAft>
              <a:buClrTx/>
              <a:buSzTx/>
              <a:buFontTx/>
              <a:buNone/>
            </a:pPr>
            <a:r>
              <a:rPr lang="en-US" altLang="en-US" sz="2400" b="1" dirty="0"/>
              <a:t>Actual No. of Edges = </a:t>
            </a:r>
            <a:r>
              <a:rPr lang="en-US" altLang="en-US" sz="2400" b="1" dirty="0" smtClean="0"/>
              <a:t>9</a:t>
            </a:r>
          </a:p>
          <a:p>
            <a:pPr algn="just">
              <a:spcBef>
                <a:spcPct val="0"/>
              </a:spcBef>
            </a:pPr>
            <a:r>
              <a:rPr lang="en-US" altLang="en-US" sz="2400" b="1" dirty="0"/>
              <a:t>Probability of having an edge between any two nodes = 9/21 = 0.429</a:t>
            </a:r>
          </a:p>
          <a:p>
            <a:pPr>
              <a:spcBef>
                <a:spcPct val="0"/>
              </a:spcBef>
              <a:buClrTx/>
              <a:buSzTx/>
              <a:buFontTx/>
              <a:buNone/>
            </a:pPr>
            <a:endParaRPr lang="en-US" altLang="en-US" sz="2400" b="1" dirty="0"/>
          </a:p>
          <a:p>
            <a:endParaRPr lang="en-US" sz="2400" b="1" dirty="0">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a:off x="762000" y="685800"/>
            <a:ext cx="1600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590800" y="685800"/>
            <a:ext cx="1600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419600" y="685800"/>
            <a:ext cx="1600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62000" y="838200"/>
            <a:ext cx="68580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1676400" y="838200"/>
            <a:ext cx="68580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343400" y="838200"/>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019800" y="838200"/>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419600" y="1828800"/>
            <a:ext cx="1600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419600" y="685800"/>
            <a:ext cx="1600200" cy="990600"/>
          </a:xfrm>
          <a:prstGeom prst="line">
            <a:avLst/>
          </a:prstGeom>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0"/>
          </p:nvPr>
        </p:nvSpPr>
        <p:spPr/>
        <p:txBody>
          <a:bodyPr/>
          <a:lstStyle/>
          <a:p>
            <a:r>
              <a:rPr lang="en-US" smtClean="0"/>
              <a:t>December 2020 </a:t>
            </a:r>
            <a:endParaRPr lang="en-US"/>
          </a:p>
        </p:txBody>
      </p:sp>
      <p:pic>
        <p:nvPicPr>
          <p:cNvPr id="15" name="Picture 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82114" y="152400"/>
            <a:ext cx="822325" cy="928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694047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RKMVERI</a:t>
            </a:r>
            <a:endParaRPr lang="en-US"/>
          </a:p>
        </p:txBody>
      </p:sp>
      <p:sp>
        <p:nvSpPr>
          <p:cNvPr id="3" name="Slide Number Placeholder 2"/>
          <p:cNvSpPr>
            <a:spLocks noGrp="1"/>
          </p:cNvSpPr>
          <p:nvPr>
            <p:ph type="sldNum" sz="quarter" idx="12"/>
          </p:nvPr>
        </p:nvSpPr>
        <p:spPr/>
        <p:txBody>
          <a:bodyPr/>
          <a:lstStyle/>
          <a:p>
            <a:fld id="{24209C64-613F-4590-871D-39BCE9236372}" type="slidenum">
              <a:rPr lang="en-US" smtClean="0"/>
              <a:t>22</a:t>
            </a:fld>
            <a:endParaRPr lang="en-US"/>
          </a:p>
        </p:txBody>
      </p:sp>
      <p:sp>
        <p:nvSpPr>
          <p:cNvPr id="4" name="TextBox 3"/>
          <p:cNvSpPr txBox="1"/>
          <p:nvPr/>
        </p:nvSpPr>
        <p:spPr>
          <a:xfrm>
            <a:off x="304800" y="914400"/>
            <a:ext cx="8458200" cy="4893647"/>
          </a:xfrm>
          <a:prstGeom prst="rect">
            <a:avLst/>
          </a:prstGeom>
          <a:noFill/>
        </p:spPr>
        <p:txBody>
          <a:bodyPr wrap="square" rtlCol="0">
            <a:spAutoFit/>
          </a:bodyPr>
          <a:lstStyle/>
          <a:p>
            <a:pPr algn="just">
              <a:spcBef>
                <a:spcPct val="0"/>
              </a:spcBef>
              <a:buClrTx/>
              <a:buSzTx/>
              <a:buFontTx/>
              <a:buNone/>
            </a:pPr>
            <a:r>
              <a:rPr lang="en-US" altLang="en-US" sz="2400" b="1" u="sng" dirty="0">
                <a:latin typeface="Times New Roman" panose="02020603050405020304" pitchFamily="18" charset="0"/>
                <a:cs typeface="Times New Roman" panose="02020603050405020304" pitchFamily="18" charset="0"/>
              </a:rPr>
              <a:t>Node Affinity</a:t>
            </a:r>
            <a:r>
              <a:rPr lang="en-US" altLang="en-US" sz="2400" b="1" dirty="0">
                <a:latin typeface="Times New Roman" panose="02020603050405020304" pitchFamily="18" charset="0"/>
                <a:cs typeface="Times New Roman" panose="02020603050405020304" pitchFamily="18" charset="0"/>
              </a:rPr>
              <a:t>:</a:t>
            </a:r>
          </a:p>
          <a:p>
            <a:pPr algn="just">
              <a:spcBef>
                <a:spcPct val="0"/>
              </a:spcBef>
              <a:buClrTx/>
              <a:buSzTx/>
              <a:buFontTx/>
              <a:buNone/>
            </a:pPr>
            <a:endParaRPr lang="en-US" altLang="en-US" sz="2400" b="1" dirty="0">
              <a:latin typeface="Times New Roman" panose="02020603050405020304" pitchFamily="18" charset="0"/>
              <a:cs typeface="Times New Roman" panose="02020603050405020304" pitchFamily="18" charset="0"/>
            </a:endParaRPr>
          </a:p>
          <a:p>
            <a:pPr algn="just">
              <a:spcBef>
                <a:spcPct val="0"/>
              </a:spcBef>
              <a:buClrTx/>
              <a:buSzTx/>
              <a:buFontTx/>
              <a:buNone/>
            </a:pPr>
            <a:r>
              <a:rPr lang="en-US" altLang="en-US" sz="2400" b="1" dirty="0" err="1">
                <a:latin typeface="Times New Roman" panose="02020603050405020304" pitchFamily="18" charset="0"/>
                <a:cs typeface="Times New Roman" panose="02020603050405020304" pitchFamily="18" charset="0"/>
              </a:rPr>
              <a:t>Neighbours</a:t>
            </a:r>
            <a:r>
              <a:rPr lang="en-US" altLang="en-US" sz="2400" b="1" dirty="0">
                <a:latin typeface="Times New Roman" panose="02020603050405020304" pitchFamily="18" charset="0"/>
                <a:cs typeface="Times New Roman" panose="02020603050405020304" pitchFamily="18" charset="0"/>
              </a:rPr>
              <a:t> of B: A,C,D</a:t>
            </a:r>
          </a:p>
          <a:p>
            <a:pPr algn="just">
              <a:spcBef>
                <a:spcPct val="0"/>
              </a:spcBef>
              <a:buClrTx/>
              <a:buSzTx/>
              <a:buFontTx/>
              <a:buNone/>
            </a:pPr>
            <a:r>
              <a:rPr lang="en-US" altLang="en-US" sz="2400" b="1" dirty="0">
                <a:latin typeface="Times New Roman" panose="02020603050405020304" pitchFamily="18" charset="0"/>
                <a:cs typeface="Times New Roman" panose="02020603050405020304" pitchFamily="18" charset="0"/>
              </a:rPr>
              <a:t>Possible No. of edges = </a:t>
            </a:r>
            <a:r>
              <a:rPr lang="en-US" altLang="en-US" sz="2400" b="1" baseline="30000" dirty="0">
                <a:latin typeface="Times New Roman" panose="02020603050405020304" pitchFamily="18" charset="0"/>
                <a:cs typeface="Times New Roman" panose="02020603050405020304" pitchFamily="18" charset="0"/>
              </a:rPr>
              <a:t>4</a:t>
            </a:r>
            <a:r>
              <a:rPr lang="en-US" altLang="en-US" sz="2400" b="1" dirty="0">
                <a:latin typeface="Times New Roman" panose="02020603050405020304" pitchFamily="18" charset="0"/>
                <a:cs typeface="Times New Roman" panose="02020603050405020304" pitchFamily="18" charset="0"/>
              </a:rPr>
              <a:t>C</a:t>
            </a:r>
            <a:r>
              <a:rPr lang="en-US" altLang="en-US" sz="2400" b="1" baseline="-25000" dirty="0">
                <a:latin typeface="Times New Roman" panose="02020603050405020304" pitchFamily="18" charset="0"/>
                <a:cs typeface="Times New Roman" panose="02020603050405020304" pitchFamily="18" charset="0"/>
              </a:rPr>
              <a:t>2</a:t>
            </a:r>
            <a:r>
              <a:rPr lang="en-US" altLang="en-US" sz="2400" b="1" dirty="0">
                <a:latin typeface="Times New Roman" panose="02020603050405020304" pitchFamily="18" charset="0"/>
                <a:cs typeface="Times New Roman" panose="02020603050405020304" pitchFamily="18" charset="0"/>
              </a:rPr>
              <a:t> = 6, Actual No. = 4</a:t>
            </a:r>
          </a:p>
          <a:p>
            <a:pPr algn="just">
              <a:spcBef>
                <a:spcPct val="0"/>
              </a:spcBef>
              <a:buClrTx/>
              <a:buSzTx/>
              <a:buFontTx/>
              <a:buNone/>
            </a:pPr>
            <a:r>
              <a:rPr lang="en-US" altLang="en-US" sz="2400" b="1" dirty="0">
                <a:latin typeface="Times New Roman" panose="02020603050405020304" pitchFamily="18" charset="0"/>
                <a:cs typeface="Times New Roman" panose="02020603050405020304" pitchFamily="18" charset="0"/>
              </a:rPr>
              <a:t>Probability of having another edge among </a:t>
            </a:r>
            <a:r>
              <a:rPr lang="en-US" altLang="en-US" sz="2400" b="1" dirty="0" err="1">
                <a:latin typeface="Times New Roman" panose="02020603050405020304" pitchFamily="18" charset="0"/>
                <a:cs typeface="Times New Roman" panose="02020603050405020304" pitchFamily="18" charset="0"/>
              </a:rPr>
              <a:t>neighbours</a:t>
            </a:r>
            <a:r>
              <a:rPr lang="en-US" altLang="en-US" sz="2400" b="1" dirty="0">
                <a:latin typeface="Times New Roman" panose="02020603050405020304" pitchFamily="18" charset="0"/>
                <a:cs typeface="Times New Roman" panose="02020603050405020304" pitchFamily="18" charset="0"/>
              </a:rPr>
              <a:t> = 4/6 = 0.67</a:t>
            </a:r>
          </a:p>
          <a:p>
            <a:pPr algn="just">
              <a:spcBef>
                <a:spcPct val="0"/>
              </a:spcBef>
              <a:buClrTx/>
              <a:buSzTx/>
              <a:buFontTx/>
              <a:buNone/>
            </a:pPr>
            <a:endParaRPr lang="en-US" altLang="en-US" sz="2400" b="1" dirty="0">
              <a:latin typeface="Times New Roman" panose="02020603050405020304" pitchFamily="18" charset="0"/>
              <a:cs typeface="Times New Roman" panose="02020603050405020304" pitchFamily="18" charset="0"/>
            </a:endParaRPr>
          </a:p>
          <a:p>
            <a:pPr algn="just">
              <a:spcBef>
                <a:spcPct val="0"/>
              </a:spcBef>
              <a:buClrTx/>
              <a:buSzTx/>
              <a:buFontTx/>
              <a:buNone/>
            </a:pPr>
            <a:r>
              <a:rPr lang="en-US" altLang="en-US" sz="2400" b="1" dirty="0" err="1">
                <a:latin typeface="Times New Roman" panose="02020603050405020304" pitchFamily="18" charset="0"/>
                <a:cs typeface="Times New Roman" panose="02020603050405020304" pitchFamily="18" charset="0"/>
              </a:rPr>
              <a:t>Neighbours</a:t>
            </a:r>
            <a:r>
              <a:rPr lang="en-US" altLang="en-US" sz="2400" b="1" dirty="0">
                <a:latin typeface="Times New Roman" panose="02020603050405020304" pitchFamily="18" charset="0"/>
                <a:cs typeface="Times New Roman" panose="02020603050405020304" pitchFamily="18" charset="0"/>
              </a:rPr>
              <a:t> of F: D,G,E</a:t>
            </a:r>
          </a:p>
          <a:p>
            <a:pPr algn="just">
              <a:spcBef>
                <a:spcPct val="0"/>
              </a:spcBef>
              <a:buClrTx/>
              <a:buSzTx/>
              <a:buFontTx/>
              <a:buNone/>
            </a:pPr>
            <a:r>
              <a:rPr lang="en-US" altLang="en-US" sz="2400" b="1" dirty="0">
                <a:latin typeface="Times New Roman" panose="02020603050405020304" pitchFamily="18" charset="0"/>
                <a:cs typeface="Times New Roman" panose="02020603050405020304" pitchFamily="18" charset="0"/>
              </a:rPr>
              <a:t>Possible No. of edges = </a:t>
            </a:r>
            <a:r>
              <a:rPr lang="en-US" altLang="en-US" sz="2400" b="1" baseline="30000" dirty="0">
                <a:latin typeface="Times New Roman" panose="02020603050405020304" pitchFamily="18" charset="0"/>
                <a:cs typeface="Times New Roman" panose="02020603050405020304" pitchFamily="18" charset="0"/>
              </a:rPr>
              <a:t>4</a:t>
            </a:r>
            <a:r>
              <a:rPr lang="en-US" altLang="en-US" sz="2400" b="1" dirty="0">
                <a:latin typeface="Times New Roman" panose="02020603050405020304" pitchFamily="18" charset="0"/>
                <a:cs typeface="Times New Roman" panose="02020603050405020304" pitchFamily="18" charset="0"/>
              </a:rPr>
              <a:t>C</a:t>
            </a:r>
            <a:r>
              <a:rPr lang="en-US" altLang="en-US" sz="2400" b="1" baseline="-25000" dirty="0">
                <a:latin typeface="Times New Roman" panose="02020603050405020304" pitchFamily="18" charset="0"/>
                <a:cs typeface="Times New Roman" panose="02020603050405020304" pitchFamily="18" charset="0"/>
              </a:rPr>
              <a:t>2</a:t>
            </a:r>
            <a:r>
              <a:rPr lang="en-US" altLang="en-US" sz="2400" b="1" dirty="0">
                <a:latin typeface="Times New Roman" panose="02020603050405020304" pitchFamily="18" charset="0"/>
                <a:cs typeface="Times New Roman" panose="02020603050405020304" pitchFamily="18" charset="0"/>
              </a:rPr>
              <a:t> = 6, Actual No. = 5</a:t>
            </a:r>
          </a:p>
          <a:p>
            <a:pPr algn="just">
              <a:spcBef>
                <a:spcPct val="0"/>
              </a:spcBef>
              <a:buClrTx/>
              <a:buSzTx/>
              <a:buFontTx/>
              <a:buNone/>
            </a:pPr>
            <a:r>
              <a:rPr lang="en-US" altLang="en-US" sz="2400" b="1" dirty="0">
                <a:latin typeface="Times New Roman" panose="02020603050405020304" pitchFamily="18" charset="0"/>
                <a:cs typeface="Times New Roman" panose="02020603050405020304" pitchFamily="18" charset="0"/>
              </a:rPr>
              <a:t>Probability of having another edge among </a:t>
            </a:r>
            <a:r>
              <a:rPr lang="en-US" altLang="en-US" sz="2400" b="1" dirty="0" err="1">
                <a:latin typeface="Times New Roman" panose="02020603050405020304" pitchFamily="18" charset="0"/>
                <a:cs typeface="Times New Roman" panose="02020603050405020304" pitchFamily="18" charset="0"/>
              </a:rPr>
              <a:t>neighbours</a:t>
            </a:r>
            <a:r>
              <a:rPr lang="en-US" altLang="en-US" sz="2400" b="1" dirty="0">
                <a:latin typeface="Times New Roman" panose="02020603050405020304" pitchFamily="18" charset="0"/>
                <a:cs typeface="Times New Roman" panose="02020603050405020304" pitchFamily="18" charset="0"/>
              </a:rPr>
              <a:t> = 5/6 = 0.83</a:t>
            </a:r>
          </a:p>
          <a:p>
            <a:pPr algn="just">
              <a:spcBef>
                <a:spcPct val="0"/>
              </a:spcBef>
              <a:buClrTx/>
              <a:buSzTx/>
              <a:buFontTx/>
              <a:buNone/>
            </a:pPr>
            <a:endParaRPr lang="en-US" altLang="en-US" sz="2400" b="1" dirty="0">
              <a:latin typeface="Times New Roman" panose="02020603050405020304" pitchFamily="18" charset="0"/>
              <a:cs typeface="Times New Roman" panose="02020603050405020304" pitchFamily="18" charset="0"/>
            </a:endParaRPr>
          </a:p>
          <a:p>
            <a:pPr algn="just">
              <a:spcBef>
                <a:spcPct val="0"/>
              </a:spcBef>
              <a:buClrTx/>
              <a:buSzTx/>
              <a:buFontTx/>
              <a:buNone/>
            </a:pPr>
            <a:r>
              <a:rPr lang="en-US" altLang="en-US" sz="2400" b="1" dirty="0">
                <a:latin typeface="Times New Roman" panose="02020603050405020304" pitchFamily="18" charset="0"/>
                <a:cs typeface="Times New Roman" panose="02020603050405020304" pitchFamily="18" charset="0"/>
              </a:rPr>
              <a:t>{F, D, G, E} has higher affinity than {B,A,C,D}</a:t>
            </a:r>
          </a:p>
        </p:txBody>
      </p:sp>
      <p:sp>
        <p:nvSpPr>
          <p:cNvPr id="5" name="Date Placeholder 4"/>
          <p:cNvSpPr>
            <a:spLocks noGrp="1"/>
          </p:cNvSpPr>
          <p:nvPr>
            <p:ph type="dt" sz="half" idx="10"/>
          </p:nvPr>
        </p:nvSpPr>
        <p:spPr/>
        <p:txBody>
          <a:bodyPr/>
          <a:lstStyle/>
          <a:p>
            <a:r>
              <a:rPr lang="en-US" smtClean="0"/>
              <a:t>December 2020 </a:t>
            </a:r>
            <a:endParaRPr lang="en-US"/>
          </a:p>
        </p:txBody>
      </p:sp>
      <p:pic>
        <p:nvPicPr>
          <p:cNvPr id="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82114" y="152400"/>
            <a:ext cx="822325" cy="928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193427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RKMVERI</a:t>
            </a:r>
            <a:endParaRPr lang="en-US"/>
          </a:p>
        </p:txBody>
      </p:sp>
      <p:sp>
        <p:nvSpPr>
          <p:cNvPr id="3" name="Slide Number Placeholder 2"/>
          <p:cNvSpPr>
            <a:spLocks noGrp="1"/>
          </p:cNvSpPr>
          <p:nvPr>
            <p:ph type="sldNum" sz="quarter" idx="12"/>
          </p:nvPr>
        </p:nvSpPr>
        <p:spPr/>
        <p:txBody>
          <a:bodyPr/>
          <a:lstStyle/>
          <a:p>
            <a:fld id="{24209C64-613F-4590-871D-39BCE9236372}" type="slidenum">
              <a:rPr lang="en-US" smtClean="0"/>
              <a:t>23</a:t>
            </a:fld>
            <a:endParaRPr lang="en-US"/>
          </a:p>
        </p:txBody>
      </p:sp>
      <p:sp>
        <p:nvSpPr>
          <p:cNvPr id="4" name="TextBox 3"/>
          <p:cNvSpPr txBox="1"/>
          <p:nvPr/>
        </p:nvSpPr>
        <p:spPr>
          <a:xfrm>
            <a:off x="381000" y="914400"/>
            <a:ext cx="8305800" cy="5940088"/>
          </a:xfrm>
          <a:prstGeom prst="rect">
            <a:avLst/>
          </a:prstGeom>
          <a:noFill/>
        </p:spPr>
        <p:txBody>
          <a:bodyPr wrap="square" rtlCol="0">
            <a:spAutoFit/>
          </a:bodyPr>
          <a:lstStyle/>
          <a:p>
            <a:pPr algn="just">
              <a:spcBef>
                <a:spcPct val="0"/>
              </a:spcBef>
              <a:buClrTx/>
              <a:buSzTx/>
              <a:buFontTx/>
              <a:buNone/>
            </a:pPr>
            <a:r>
              <a:rPr lang="en-US" altLang="en-US" sz="2400" b="1" dirty="0">
                <a:latin typeface="Times New Roman" panose="02020603050405020304" pitchFamily="18" charset="0"/>
                <a:cs typeface="Times New Roman" panose="02020603050405020304" pitchFamily="18" charset="0"/>
              </a:rPr>
              <a:t>Different types of Social Network</a:t>
            </a:r>
            <a:r>
              <a:rPr lang="en-US" altLang="en-US" sz="2400" b="1" dirty="0" smtClean="0">
                <a:latin typeface="Times New Roman" panose="02020603050405020304" pitchFamily="18" charset="0"/>
                <a:cs typeface="Times New Roman" panose="02020603050405020304" pitchFamily="18" charset="0"/>
              </a:rPr>
              <a:t>:</a:t>
            </a:r>
          </a:p>
          <a:p>
            <a:pPr algn="just">
              <a:spcBef>
                <a:spcPct val="0"/>
              </a:spcBef>
              <a:buClrTx/>
              <a:buSzTx/>
              <a:buFontTx/>
              <a:buNone/>
            </a:pPr>
            <a:endParaRPr lang="en-US" altLang="en-US" sz="2400" b="1" dirty="0">
              <a:latin typeface="Times New Roman" panose="02020603050405020304" pitchFamily="18" charset="0"/>
              <a:cs typeface="Times New Roman" panose="02020603050405020304" pitchFamily="18" charset="0"/>
            </a:endParaRPr>
          </a:p>
          <a:p>
            <a:pPr algn="just">
              <a:spcBef>
                <a:spcPct val="0"/>
              </a:spcBef>
              <a:spcAft>
                <a:spcPts val="1200"/>
              </a:spcAft>
              <a:buClrTx/>
              <a:buSzTx/>
              <a:buFontTx/>
              <a:buNone/>
            </a:pPr>
            <a:r>
              <a:rPr lang="en-US" altLang="en-US" sz="2400" b="1" u="sng" dirty="0">
                <a:latin typeface="Times New Roman" panose="02020603050405020304" pitchFamily="18" charset="0"/>
                <a:cs typeface="Times New Roman" panose="02020603050405020304" pitchFamily="18" charset="0"/>
              </a:rPr>
              <a:t>Telephone Net</a:t>
            </a:r>
            <a:r>
              <a:rPr lang="en-US" altLang="en-US" sz="2400" b="1" dirty="0">
                <a:latin typeface="Times New Roman" panose="02020603050405020304" pitchFamily="18" charset="0"/>
                <a:cs typeface="Times New Roman" panose="02020603050405020304" pitchFamily="18" charset="0"/>
              </a:rPr>
              <a:t>: Monitoring ph. Calls over a fixed period (say, 1 month). A call between two nodes creates an edge, weighted by the no. of calls made within the specified period. </a:t>
            </a:r>
          </a:p>
          <a:p>
            <a:pPr algn="just">
              <a:spcBef>
                <a:spcPct val="0"/>
              </a:spcBef>
              <a:spcAft>
                <a:spcPts val="1200"/>
              </a:spcAft>
              <a:buClrTx/>
              <a:buSzTx/>
              <a:buFontTx/>
              <a:buNone/>
            </a:pPr>
            <a:r>
              <a:rPr lang="en-US" altLang="en-US" sz="2400" b="1" u="sng" dirty="0">
                <a:latin typeface="Times New Roman" panose="02020603050405020304" pitchFamily="18" charset="0"/>
                <a:cs typeface="Times New Roman" panose="02020603050405020304" pitchFamily="18" charset="0"/>
              </a:rPr>
              <a:t>E-mail Net</a:t>
            </a:r>
            <a:r>
              <a:rPr lang="en-US" altLang="en-US" sz="2400" b="1" dirty="0">
                <a:latin typeface="Times New Roman" panose="02020603050405020304" pitchFamily="18" charset="0"/>
                <a:cs typeface="Times New Roman" panose="02020603050405020304" pitchFamily="18" charset="0"/>
              </a:rPr>
              <a:t>: An edge, if an e-mail is sent from one node to another or if an e-mail and its reply creates a node (avoids spam). Else </a:t>
            </a:r>
            <a:r>
              <a:rPr lang="en-US" altLang="en-US" sz="2400" b="1" i="1" dirty="0">
                <a:latin typeface="Times New Roman" panose="02020603050405020304" pitchFamily="18" charset="0"/>
                <a:cs typeface="Times New Roman" panose="02020603050405020304" pitchFamily="18" charset="0"/>
              </a:rPr>
              <a:t>strong</a:t>
            </a:r>
            <a:r>
              <a:rPr lang="en-US" altLang="en-US" sz="2400" b="1" dirty="0">
                <a:latin typeface="Times New Roman" panose="02020603050405020304" pitchFamily="18" charset="0"/>
                <a:cs typeface="Times New Roman" panose="02020603050405020304" pitchFamily="18" charset="0"/>
              </a:rPr>
              <a:t> or </a:t>
            </a:r>
            <a:r>
              <a:rPr lang="en-US" altLang="en-US" sz="2400" b="1" i="1" dirty="0">
                <a:latin typeface="Times New Roman" panose="02020603050405020304" pitchFamily="18" charset="0"/>
                <a:cs typeface="Times New Roman" panose="02020603050405020304" pitchFamily="18" charset="0"/>
              </a:rPr>
              <a:t>weak</a:t>
            </a:r>
            <a:r>
              <a:rPr lang="en-US" altLang="en-US" sz="2400" b="1" dirty="0">
                <a:latin typeface="Times New Roman" panose="02020603050405020304" pitchFamily="18" charset="0"/>
                <a:cs typeface="Times New Roman" panose="02020603050405020304" pitchFamily="18" charset="0"/>
              </a:rPr>
              <a:t> edges may be created. Similar net can be formed with SMS.</a:t>
            </a:r>
          </a:p>
          <a:p>
            <a:pPr algn="just">
              <a:spcBef>
                <a:spcPct val="0"/>
              </a:spcBef>
              <a:buClrTx/>
              <a:buSzTx/>
              <a:buFontTx/>
              <a:buNone/>
            </a:pPr>
            <a:r>
              <a:rPr lang="en-US" altLang="en-US" sz="2400" b="1" u="sng" dirty="0">
                <a:latin typeface="Times New Roman" panose="02020603050405020304" pitchFamily="18" charset="0"/>
                <a:cs typeface="Times New Roman" panose="02020603050405020304" pitchFamily="18" charset="0"/>
              </a:rPr>
              <a:t>Collaboration Net</a:t>
            </a:r>
            <a:r>
              <a:rPr lang="en-US" altLang="en-US" sz="2400" b="1" dirty="0">
                <a:latin typeface="Times New Roman" panose="02020603050405020304" pitchFamily="18" charset="0"/>
                <a:cs typeface="Times New Roman" panose="02020603050405020304" pitchFamily="18" charset="0"/>
              </a:rPr>
              <a:t>: Individuals who wrote one or more papers together - Edges may be weighted by the no. of joint publications - Identifies authors working in the same area</a:t>
            </a:r>
            <a:r>
              <a:rPr lang="en-US" altLang="en-US" sz="2400" b="1" dirty="0" smtClean="0">
                <a:latin typeface="Times New Roman" panose="02020603050405020304" pitchFamily="18" charset="0"/>
                <a:cs typeface="Times New Roman" panose="02020603050405020304" pitchFamily="18" charset="0"/>
              </a:rPr>
              <a:t>. Here both Authors and Papers are nodes. So it is a graph of several node types.</a:t>
            </a:r>
            <a:endParaRPr lang="en-US" altLang="en-US" sz="2400" b="1" u="sng" dirty="0">
              <a:latin typeface="Times New Roman" panose="02020603050405020304" pitchFamily="18" charset="0"/>
              <a:cs typeface="Times New Roman" panose="02020603050405020304" pitchFamily="18" charset="0"/>
            </a:endParaRPr>
          </a:p>
          <a:p>
            <a:pPr algn="just">
              <a:spcBef>
                <a:spcPct val="0"/>
              </a:spcBef>
              <a:buClrTx/>
              <a:buSzTx/>
              <a:buFontTx/>
              <a:buNone/>
            </a:pPr>
            <a:endParaRPr lang="en-US" altLang="en-US" sz="2400" b="1" dirty="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r>
              <a:rPr lang="en-US" smtClean="0"/>
              <a:t>December 2020 </a:t>
            </a:r>
            <a:endParaRPr lang="en-US"/>
          </a:p>
        </p:txBody>
      </p:sp>
      <p:pic>
        <p:nvPicPr>
          <p:cNvPr id="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82114" y="152400"/>
            <a:ext cx="822325" cy="928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308564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RKMVERI</a:t>
            </a:r>
            <a:endParaRPr lang="en-US"/>
          </a:p>
        </p:txBody>
      </p:sp>
      <p:sp>
        <p:nvSpPr>
          <p:cNvPr id="3" name="Slide Number Placeholder 2"/>
          <p:cNvSpPr>
            <a:spLocks noGrp="1"/>
          </p:cNvSpPr>
          <p:nvPr>
            <p:ph type="sldNum" sz="quarter" idx="12"/>
          </p:nvPr>
        </p:nvSpPr>
        <p:spPr/>
        <p:txBody>
          <a:bodyPr/>
          <a:lstStyle/>
          <a:p>
            <a:fld id="{24209C64-613F-4590-871D-39BCE9236372}" type="slidenum">
              <a:rPr lang="en-US" smtClean="0"/>
              <a:t>24</a:t>
            </a:fld>
            <a:endParaRPr lang="en-US"/>
          </a:p>
        </p:txBody>
      </p:sp>
      <p:sp>
        <p:nvSpPr>
          <p:cNvPr id="4" name="TextBox 3"/>
          <p:cNvSpPr txBox="1"/>
          <p:nvPr/>
        </p:nvSpPr>
        <p:spPr>
          <a:xfrm>
            <a:off x="381000" y="1143000"/>
            <a:ext cx="8229600" cy="4093428"/>
          </a:xfrm>
          <a:prstGeom prst="rect">
            <a:avLst/>
          </a:prstGeom>
          <a:noFill/>
        </p:spPr>
        <p:txBody>
          <a:bodyPr wrap="square" rtlCol="0">
            <a:spAutoFit/>
          </a:bodyPr>
          <a:lstStyle/>
          <a:p>
            <a:pPr marL="342900" indent="-342900" algn="just">
              <a:spcAft>
                <a:spcPts val="600"/>
              </a:spcAft>
              <a:buFont typeface="Arial" panose="020B0604020202020204" pitchFamily="34" charset="0"/>
              <a:buChar char="•"/>
              <a:defRPr/>
            </a:pPr>
            <a:r>
              <a:rPr lang="en-US" sz="2400" b="1" dirty="0">
                <a:latin typeface="Times New Roman" panose="02020603050405020304" pitchFamily="18" charset="0"/>
                <a:cs typeface="Times New Roman" panose="02020603050405020304" pitchFamily="18" charset="0"/>
              </a:rPr>
              <a:t>Alternative view of the same data where nodes are papers. Two papers connected by an edge only if they have at least one common author.</a:t>
            </a:r>
          </a:p>
          <a:p>
            <a:pPr marL="342900" indent="-342900" algn="just">
              <a:spcAft>
                <a:spcPts val="600"/>
              </a:spcAft>
              <a:buFont typeface="Arial" panose="020B0604020202020204" pitchFamily="34" charset="0"/>
              <a:buChar char="•"/>
              <a:defRPr/>
            </a:pPr>
            <a:r>
              <a:rPr lang="en-US" sz="2400" b="1" dirty="0">
                <a:latin typeface="Times New Roman" panose="02020603050405020304" pitchFamily="18" charset="0"/>
                <a:cs typeface="Times New Roman" panose="02020603050405020304" pitchFamily="18" charset="0"/>
              </a:rPr>
              <a:t>Helps in forming communities as collection of papers on same topic.</a:t>
            </a:r>
          </a:p>
          <a:p>
            <a:pPr marL="342900" indent="-342900" algn="just">
              <a:spcAft>
                <a:spcPts val="600"/>
              </a:spcAft>
              <a:buFont typeface="Arial" panose="020B0604020202020204" pitchFamily="34" charset="0"/>
              <a:buChar char="•"/>
              <a:defRPr/>
            </a:pPr>
            <a:r>
              <a:rPr lang="en-US" sz="2400" b="1" dirty="0">
                <a:latin typeface="Times New Roman" panose="02020603050405020304" pitchFamily="18" charset="0"/>
                <a:cs typeface="Times New Roman" panose="02020603050405020304" pitchFamily="18" charset="0"/>
              </a:rPr>
              <a:t>The entire dataset can also be represented as a bipartite graph of two node sets, </a:t>
            </a:r>
            <a:r>
              <a:rPr lang="en-US" sz="2400" b="1" dirty="0" smtClean="0">
                <a:latin typeface="Times New Roman" panose="02020603050405020304" pitchFamily="18" charset="0"/>
                <a:cs typeface="Times New Roman" panose="02020603050405020304" pitchFamily="18" charset="0"/>
              </a:rPr>
              <a:t> e.g. Authors and Papers.</a:t>
            </a:r>
            <a:endParaRPr lang="en-US" sz="2400" b="1" dirty="0">
              <a:latin typeface="Times New Roman" panose="02020603050405020304" pitchFamily="18" charset="0"/>
              <a:cs typeface="Times New Roman" panose="02020603050405020304" pitchFamily="18" charset="0"/>
            </a:endParaRPr>
          </a:p>
          <a:p>
            <a:pPr marL="342900" indent="-342900" algn="just">
              <a:spcAft>
                <a:spcPts val="600"/>
              </a:spcAft>
              <a:buFont typeface="Arial" panose="020B0604020202020204" pitchFamily="34" charset="0"/>
              <a:buChar char="•"/>
              <a:defRPr/>
            </a:pPr>
            <a:r>
              <a:rPr lang="en-US" sz="2400" b="1" dirty="0">
                <a:latin typeface="Times New Roman" panose="02020603050405020304" pitchFamily="18" charset="0"/>
                <a:cs typeface="Times New Roman" panose="02020603050405020304" pitchFamily="18" charset="0"/>
              </a:rPr>
              <a:t>Different from citation network.</a:t>
            </a:r>
          </a:p>
          <a:p>
            <a:pPr marL="342900" indent="-342900" algn="just">
              <a:buFont typeface="Arial" panose="020B0604020202020204" pitchFamily="34" charset="0"/>
              <a:buChar char="•"/>
              <a:defRPr/>
            </a:pPr>
            <a:r>
              <a:rPr lang="en-US" sz="2400" b="1" dirty="0">
                <a:latin typeface="Times New Roman" panose="02020603050405020304" pitchFamily="18" charset="0"/>
                <a:cs typeface="Times New Roman" panose="02020603050405020304" pitchFamily="18" charset="0"/>
              </a:rPr>
              <a:t>Similar k-partite graphs can be created. Possible application: Crime and Criminal Tracking. </a:t>
            </a:r>
          </a:p>
        </p:txBody>
      </p:sp>
      <p:sp>
        <p:nvSpPr>
          <p:cNvPr id="5" name="Date Placeholder 4"/>
          <p:cNvSpPr>
            <a:spLocks noGrp="1"/>
          </p:cNvSpPr>
          <p:nvPr>
            <p:ph type="dt" sz="half" idx="10"/>
          </p:nvPr>
        </p:nvSpPr>
        <p:spPr/>
        <p:txBody>
          <a:bodyPr/>
          <a:lstStyle/>
          <a:p>
            <a:r>
              <a:rPr lang="en-US" smtClean="0"/>
              <a:t>December 2020 </a:t>
            </a:r>
            <a:endParaRPr lang="en-US"/>
          </a:p>
        </p:txBody>
      </p:sp>
      <p:pic>
        <p:nvPicPr>
          <p:cNvPr id="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82114" y="152400"/>
            <a:ext cx="822325" cy="928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988169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RKMVERI</a:t>
            </a:r>
            <a:endParaRPr lang="en-US"/>
          </a:p>
        </p:txBody>
      </p:sp>
      <p:sp>
        <p:nvSpPr>
          <p:cNvPr id="3" name="Slide Number Placeholder 2"/>
          <p:cNvSpPr>
            <a:spLocks noGrp="1"/>
          </p:cNvSpPr>
          <p:nvPr>
            <p:ph type="sldNum" sz="quarter" idx="12"/>
          </p:nvPr>
        </p:nvSpPr>
        <p:spPr/>
        <p:txBody>
          <a:bodyPr/>
          <a:lstStyle/>
          <a:p>
            <a:fld id="{24209C64-613F-4590-871D-39BCE9236372}" type="slidenum">
              <a:rPr lang="en-US" smtClean="0"/>
              <a:t>25</a:t>
            </a:fld>
            <a:endParaRPr lang="en-US"/>
          </a:p>
        </p:txBody>
      </p:sp>
      <p:sp>
        <p:nvSpPr>
          <p:cNvPr id="4" name="TextBox 3"/>
          <p:cNvSpPr txBox="1"/>
          <p:nvPr/>
        </p:nvSpPr>
        <p:spPr>
          <a:xfrm>
            <a:off x="457200" y="1066800"/>
            <a:ext cx="8229600" cy="3416320"/>
          </a:xfrm>
          <a:prstGeom prst="rect">
            <a:avLst/>
          </a:prstGeom>
          <a:noFill/>
        </p:spPr>
        <p:txBody>
          <a:bodyPr wrap="square" rtlCol="0">
            <a:spAutoFit/>
          </a:bodyPr>
          <a:lstStyle/>
          <a:p>
            <a:pPr algn="just"/>
            <a:r>
              <a:rPr lang="en-US" altLang="en-US" sz="2400" b="1" dirty="0">
                <a:latin typeface="Times New Roman" panose="02020603050405020304" pitchFamily="18" charset="0"/>
                <a:cs typeface="Times New Roman" panose="02020603050405020304" pitchFamily="18" charset="0"/>
              </a:rPr>
              <a:t>Clustering</a:t>
            </a:r>
            <a:r>
              <a:rPr lang="en-US" altLang="en-US" sz="2400" b="1" dirty="0" smtClean="0">
                <a:latin typeface="Times New Roman" panose="02020603050405020304" pitchFamily="18" charset="0"/>
                <a:cs typeface="Times New Roman" panose="02020603050405020304" pitchFamily="18" charset="0"/>
              </a:rPr>
              <a:t>:</a:t>
            </a:r>
          </a:p>
          <a:p>
            <a:pPr algn="just"/>
            <a:endParaRPr lang="en-US" sz="2400" b="1"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defRPr/>
            </a:pPr>
            <a:r>
              <a:rPr lang="en-US" sz="2400" b="1" dirty="0">
                <a:latin typeface="Times New Roman" panose="02020603050405020304" pitchFamily="18" charset="0"/>
                <a:cs typeface="Times New Roman" panose="02020603050405020304" pitchFamily="18" charset="0"/>
              </a:rPr>
              <a:t>Communities are those node sets that are connected by many edges: Group of friends, Researchers working in the same area, Persons working in the same organization etc</a:t>
            </a:r>
            <a:r>
              <a:rPr lang="en-US" sz="2400" b="1" dirty="0" smtClean="0">
                <a:latin typeface="Times New Roman" panose="02020603050405020304" pitchFamily="18" charset="0"/>
                <a:cs typeface="Times New Roman" panose="02020603050405020304" pitchFamily="18" charset="0"/>
              </a:rPr>
              <a:t>.</a:t>
            </a:r>
          </a:p>
          <a:p>
            <a:pPr algn="just">
              <a:defRPr/>
            </a:pPr>
            <a:endParaRPr lang="en-US" sz="2400" b="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defRPr/>
            </a:pPr>
            <a:r>
              <a:rPr lang="en-US" sz="2400" b="1" dirty="0">
                <a:latin typeface="Times New Roman" panose="02020603050405020304" pitchFamily="18" charset="0"/>
                <a:cs typeface="Times New Roman" panose="02020603050405020304" pitchFamily="18" charset="0"/>
              </a:rPr>
              <a:t>A distance measure is needed. Let </a:t>
            </a:r>
            <a:r>
              <a:rPr lang="en-US" sz="2400" b="1" i="1" dirty="0">
                <a:latin typeface="Times New Roman" panose="02020603050405020304" pitchFamily="18" charset="0"/>
                <a:cs typeface="Times New Roman" panose="02020603050405020304" pitchFamily="18" charset="0"/>
              </a:rPr>
              <a:t>d(</a:t>
            </a:r>
            <a:r>
              <a:rPr lang="en-US" sz="2400" b="1" i="1" dirty="0" err="1">
                <a:latin typeface="Times New Roman" panose="02020603050405020304" pitchFamily="18" charset="0"/>
                <a:cs typeface="Times New Roman" panose="02020603050405020304" pitchFamily="18" charset="0"/>
              </a:rPr>
              <a:t>x,y</a:t>
            </a:r>
            <a:r>
              <a:rPr lang="en-US" sz="2400" b="1" i="1" dirty="0">
                <a:latin typeface="Times New Roman" panose="02020603050405020304" pitchFamily="18" charset="0"/>
                <a:cs typeface="Times New Roman" panose="02020603050405020304" pitchFamily="18" charset="0"/>
              </a:rPr>
              <a:t>)=0</a:t>
            </a:r>
            <a:r>
              <a:rPr lang="en-US" sz="2400" b="1" dirty="0">
                <a:latin typeface="Times New Roman" panose="02020603050405020304" pitchFamily="18" charset="0"/>
                <a:cs typeface="Times New Roman" panose="02020603050405020304" pitchFamily="18" charset="0"/>
              </a:rPr>
              <a:t> if there is an edge between node x and node y else 1 (1 and ∞ can also be used) – violates triangle inequality</a:t>
            </a:r>
            <a:r>
              <a:rPr lang="en-US" sz="2400" b="1" dirty="0" smtClean="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r>
              <a:rPr lang="en-US" smtClean="0"/>
              <a:t>December 2020 </a:t>
            </a:r>
            <a:endParaRPr lang="en-US"/>
          </a:p>
        </p:txBody>
      </p:sp>
      <p:pic>
        <p:nvPicPr>
          <p:cNvPr id="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82114" y="152400"/>
            <a:ext cx="822325" cy="928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544553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solidFill>
                  <a:prstClr val="black">
                    <a:tint val="75000"/>
                  </a:prstClr>
                </a:solidFill>
              </a:rPr>
              <a:t>RKMVERI</a:t>
            </a:r>
            <a:endParaRPr lang="en-US">
              <a:solidFill>
                <a:prstClr val="black">
                  <a:tint val="75000"/>
                </a:prstClr>
              </a:solidFill>
            </a:endParaRPr>
          </a:p>
        </p:txBody>
      </p:sp>
      <p:sp>
        <p:nvSpPr>
          <p:cNvPr id="3" name="Slide Number Placeholder 2"/>
          <p:cNvSpPr>
            <a:spLocks noGrp="1"/>
          </p:cNvSpPr>
          <p:nvPr>
            <p:ph type="sldNum" sz="quarter" idx="12"/>
          </p:nvPr>
        </p:nvSpPr>
        <p:spPr/>
        <p:txBody>
          <a:bodyPr/>
          <a:lstStyle/>
          <a:p>
            <a:fld id="{24209C64-613F-4590-871D-39BCE9236372}" type="slidenum">
              <a:rPr lang="en-US" smtClean="0">
                <a:solidFill>
                  <a:prstClr val="black">
                    <a:tint val="75000"/>
                  </a:prstClr>
                </a:solidFill>
              </a:rPr>
              <a:pPr/>
              <a:t>26</a:t>
            </a:fld>
            <a:endParaRPr lang="en-US">
              <a:solidFill>
                <a:prstClr val="black">
                  <a:tint val="75000"/>
                </a:prstClr>
              </a:solidFill>
            </a:endParaRPr>
          </a:p>
        </p:txBody>
      </p:sp>
      <p:sp>
        <p:nvSpPr>
          <p:cNvPr id="4" name="TextBox 3"/>
          <p:cNvSpPr txBox="1"/>
          <p:nvPr/>
        </p:nvSpPr>
        <p:spPr>
          <a:xfrm>
            <a:off x="533400" y="443948"/>
            <a:ext cx="8229600" cy="4678204"/>
          </a:xfrm>
          <a:prstGeom prst="rect">
            <a:avLst/>
          </a:prstGeom>
          <a:noFill/>
        </p:spPr>
        <p:txBody>
          <a:bodyPr wrap="square" rtlCol="0">
            <a:spAutoFit/>
          </a:bodyPr>
          <a:lstStyle/>
          <a:p>
            <a:r>
              <a:rPr lang="en-US" sz="2400" b="1" dirty="0" smtClean="0">
                <a:solidFill>
                  <a:prstClr val="black"/>
                </a:solidFill>
                <a:latin typeface="Times New Roman" panose="02020603050405020304" pitchFamily="18" charset="0"/>
                <a:cs typeface="Times New Roman" panose="02020603050405020304" pitchFamily="18" charset="0"/>
              </a:rPr>
              <a:t>A		B		D		E</a:t>
            </a:r>
          </a:p>
          <a:p>
            <a:endParaRPr lang="en-US" sz="2400" b="1" dirty="0">
              <a:solidFill>
                <a:prstClr val="black"/>
              </a:solidFill>
              <a:latin typeface="Times New Roman" panose="02020603050405020304" pitchFamily="18" charset="0"/>
              <a:cs typeface="Times New Roman" panose="02020603050405020304" pitchFamily="18" charset="0"/>
            </a:endParaRPr>
          </a:p>
          <a:p>
            <a:endParaRPr lang="en-US" sz="2400" b="1" dirty="0" smtClean="0">
              <a:solidFill>
                <a:prstClr val="black"/>
              </a:solidFill>
              <a:latin typeface="Times New Roman" panose="02020603050405020304" pitchFamily="18" charset="0"/>
              <a:cs typeface="Times New Roman" panose="02020603050405020304" pitchFamily="18" charset="0"/>
            </a:endParaRPr>
          </a:p>
          <a:p>
            <a:r>
              <a:rPr lang="en-US" sz="2400" b="1" dirty="0">
                <a:solidFill>
                  <a:prstClr val="black"/>
                </a:solidFill>
                <a:latin typeface="Times New Roman" panose="02020603050405020304" pitchFamily="18" charset="0"/>
                <a:cs typeface="Times New Roman" panose="02020603050405020304" pitchFamily="18" charset="0"/>
              </a:rPr>
              <a:t>	</a:t>
            </a:r>
            <a:r>
              <a:rPr lang="en-US" sz="2400" b="1" dirty="0" smtClean="0">
                <a:solidFill>
                  <a:prstClr val="black"/>
                </a:solidFill>
                <a:latin typeface="Times New Roman" panose="02020603050405020304" pitchFamily="18" charset="0"/>
                <a:cs typeface="Times New Roman" panose="02020603050405020304" pitchFamily="18" charset="0"/>
              </a:rPr>
              <a:t>C			G		F</a:t>
            </a:r>
          </a:p>
          <a:p>
            <a:endParaRPr lang="en-US" sz="2400" b="1" dirty="0" smtClean="0">
              <a:solidFill>
                <a:prstClr val="black"/>
              </a:solidFill>
              <a:latin typeface="Times New Roman" panose="02020603050405020304" pitchFamily="18" charset="0"/>
              <a:cs typeface="Times New Roman" panose="02020603050405020304" pitchFamily="18" charset="0"/>
            </a:endParaRPr>
          </a:p>
          <a:p>
            <a:endParaRPr lang="en-US" sz="2400" b="1" dirty="0">
              <a:solidFill>
                <a:prstClr val="black"/>
              </a:solidFill>
              <a:latin typeface="Times New Roman" panose="02020603050405020304" pitchFamily="18" charset="0"/>
              <a:cs typeface="Times New Roman" panose="02020603050405020304" pitchFamily="18" charset="0"/>
            </a:endParaRPr>
          </a:p>
          <a:p>
            <a:pPr>
              <a:spcBef>
                <a:spcPct val="0"/>
              </a:spcBef>
              <a:spcAft>
                <a:spcPts val="600"/>
              </a:spcAft>
            </a:pPr>
            <a:r>
              <a:rPr lang="en-US" altLang="en-US" sz="2400" b="1" dirty="0">
                <a:solidFill>
                  <a:prstClr val="black"/>
                </a:solidFill>
              </a:rPr>
              <a:t>Total No. of Possible Edges = </a:t>
            </a:r>
            <a:r>
              <a:rPr lang="en-US" altLang="en-US" sz="2400" b="1" baseline="30000" dirty="0">
                <a:solidFill>
                  <a:prstClr val="black"/>
                </a:solidFill>
              </a:rPr>
              <a:t>7</a:t>
            </a:r>
            <a:r>
              <a:rPr lang="en-US" altLang="en-US" sz="2400" b="1" dirty="0">
                <a:solidFill>
                  <a:prstClr val="black"/>
                </a:solidFill>
              </a:rPr>
              <a:t>C</a:t>
            </a:r>
            <a:r>
              <a:rPr lang="en-US" altLang="en-US" sz="2400" b="1" baseline="-25000" dirty="0">
                <a:solidFill>
                  <a:prstClr val="black"/>
                </a:solidFill>
              </a:rPr>
              <a:t>2 </a:t>
            </a:r>
            <a:r>
              <a:rPr lang="en-US" altLang="en-US" sz="2400" b="1" dirty="0">
                <a:solidFill>
                  <a:prstClr val="black"/>
                </a:solidFill>
              </a:rPr>
              <a:t> = 21</a:t>
            </a:r>
          </a:p>
          <a:p>
            <a:pPr>
              <a:spcBef>
                <a:spcPct val="0"/>
              </a:spcBef>
              <a:spcAft>
                <a:spcPts val="600"/>
              </a:spcAft>
            </a:pPr>
            <a:r>
              <a:rPr lang="en-US" altLang="en-US" sz="2400" b="1" dirty="0">
                <a:solidFill>
                  <a:prstClr val="black"/>
                </a:solidFill>
              </a:rPr>
              <a:t>Actual No. of Edges = </a:t>
            </a:r>
            <a:r>
              <a:rPr lang="en-US" altLang="en-US" sz="2400" b="1" dirty="0" smtClean="0">
                <a:solidFill>
                  <a:prstClr val="black"/>
                </a:solidFill>
              </a:rPr>
              <a:t>9</a:t>
            </a:r>
          </a:p>
          <a:p>
            <a:pPr algn="just">
              <a:spcBef>
                <a:spcPct val="0"/>
              </a:spcBef>
            </a:pPr>
            <a:r>
              <a:rPr lang="en-US" altLang="en-US" sz="2400" b="1" dirty="0">
                <a:solidFill>
                  <a:prstClr val="black"/>
                </a:solidFill>
              </a:rPr>
              <a:t>Probability of having an edge between any two nodes = 9/21 = 0.429</a:t>
            </a:r>
          </a:p>
          <a:p>
            <a:pPr>
              <a:spcBef>
                <a:spcPct val="0"/>
              </a:spcBef>
            </a:pPr>
            <a:endParaRPr lang="en-US" altLang="en-US" sz="2400" b="1" dirty="0">
              <a:solidFill>
                <a:prstClr val="black"/>
              </a:solidFill>
            </a:endParaRPr>
          </a:p>
          <a:p>
            <a:endParaRPr lang="en-US" sz="2400" b="1" dirty="0">
              <a:solidFill>
                <a:prstClr val="black"/>
              </a:solidFill>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a:off x="762000" y="685800"/>
            <a:ext cx="1600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590800" y="685800"/>
            <a:ext cx="1600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419600" y="685800"/>
            <a:ext cx="1600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62000" y="838200"/>
            <a:ext cx="68580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1676400" y="838200"/>
            <a:ext cx="68580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343400" y="838200"/>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019800" y="838200"/>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419600" y="1828800"/>
            <a:ext cx="1600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419600" y="685800"/>
            <a:ext cx="1600200" cy="990600"/>
          </a:xfrm>
          <a:prstGeom prst="line">
            <a:avLst/>
          </a:prstGeom>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0"/>
          </p:nvPr>
        </p:nvSpPr>
        <p:spPr/>
        <p:txBody>
          <a:bodyPr/>
          <a:lstStyle/>
          <a:p>
            <a:r>
              <a:rPr lang="en-US" smtClean="0">
                <a:solidFill>
                  <a:prstClr val="black">
                    <a:tint val="75000"/>
                  </a:prstClr>
                </a:solidFill>
              </a:rPr>
              <a:t>December 2020 </a:t>
            </a:r>
            <a:endParaRPr lang="en-US">
              <a:solidFill>
                <a:prstClr val="black">
                  <a:tint val="75000"/>
                </a:prstClr>
              </a:solidFill>
            </a:endParaRPr>
          </a:p>
        </p:txBody>
      </p:sp>
      <p:pic>
        <p:nvPicPr>
          <p:cNvPr id="15" name="Picture 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82114" y="152400"/>
            <a:ext cx="822325" cy="928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22317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RKMVERI</a:t>
            </a:r>
            <a:endParaRPr lang="en-US"/>
          </a:p>
        </p:txBody>
      </p:sp>
      <p:sp>
        <p:nvSpPr>
          <p:cNvPr id="3" name="Slide Number Placeholder 2"/>
          <p:cNvSpPr>
            <a:spLocks noGrp="1"/>
          </p:cNvSpPr>
          <p:nvPr>
            <p:ph type="sldNum" sz="quarter" idx="12"/>
          </p:nvPr>
        </p:nvSpPr>
        <p:spPr/>
        <p:txBody>
          <a:bodyPr/>
          <a:lstStyle/>
          <a:p>
            <a:fld id="{24209C64-613F-4590-871D-39BCE9236372}" type="slidenum">
              <a:rPr lang="en-US" smtClean="0"/>
              <a:t>27</a:t>
            </a:fld>
            <a:endParaRPr lang="en-US"/>
          </a:p>
        </p:txBody>
      </p:sp>
      <p:sp>
        <p:nvSpPr>
          <p:cNvPr id="4" name="TextBox 3"/>
          <p:cNvSpPr txBox="1"/>
          <p:nvPr/>
        </p:nvSpPr>
        <p:spPr>
          <a:xfrm>
            <a:off x="533400" y="448962"/>
            <a:ext cx="8001000" cy="6001643"/>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Referring to earlier Figure, </a:t>
            </a:r>
            <a:endParaRPr lang="en-US" sz="2400" b="1" dirty="0" smtClean="0">
              <a:latin typeface="Times New Roman" panose="02020603050405020304" pitchFamily="18" charset="0"/>
              <a:cs typeface="Times New Roman" panose="02020603050405020304" pitchFamily="18" charset="0"/>
            </a:endParaRPr>
          </a:p>
          <a:p>
            <a:pPr algn="just"/>
            <a:endParaRPr lang="en-US" sz="2400" b="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defRPr/>
            </a:pPr>
            <a:r>
              <a:rPr lang="en-US" sz="2400" b="1" dirty="0">
                <a:latin typeface="Times New Roman" panose="02020603050405020304" pitchFamily="18" charset="0"/>
                <a:cs typeface="Times New Roman" panose="02020603050405020304" pitchFamily="18" charset="0"/>
              </a:rPr>
              <a:t>(A,B,C) and (D,E,F,G) form two communities</a:t>
            </a:r>
            <a:r>
              <a:rPr lang="en-US" sz="2400" b="1" dirty="0" smtClean="0">
                <a:latin typeface="Times New Roman" panose="02020603050405020304" pitchFamily="18" charset="0"/>
                <a:cs typeface="Times New Roman" panose="02020603050405020304" pitchFamily="18" charset="0"/>
              </a:rPr>
              <a:t>.</a:t>
            </a:r>
          </a:p>
          <a:p>
            <a:pPr algn="just">
              <a:defRPr/>
            </a:pPr>
            <a:endParaRPr lang="en-US" sz="2400" b="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defRPr/>
            </a:pPr>
            <a:r>
              <a:rPr lang="en-US" sz="2400" b="1" dirty="0">
                <a:latin typeface="Times New Roman" panose="02020603050405020304" pitchFamily="18" charset="0"/>
                <a:cs typeface="Times New Roman" panose="02020603050405020304" pitchFamily="18" charset="0"/>
              </a:rPr>
              <a:t>(D,E,F) and (D,F,G) are two sub-communities, overlapping on two out of three nodes</a:t>
            </a:r>
            <a:r>
              <a:rPr lang="en-US" sz="2400" b="1" dirty="0" smtClean="0">
                <a:latin typeface="Times New Roman" panose="02020603050405020304" pitchFamily="18" charset="0"/>
                <a:cs typeface="Times New Roman" panose="02020603050405020304" pitchFamily="18" charset="0"/>
              </a:rPr>
              <a:t>.</a:t>
            </a:r>
          </a:p>
          <a:p>
            <a:pPr algn="just">
              <a:defRPr/>
            </a:pPr>
            <a:endParaRPr lang="en-US" sz="2400" b="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defRPr/>
            </a:pPr>
            <a:r>
              <a:rPr lang="en-US" sz="2400" b="1" dirty="0">
                <a:latin typeface="Times New Roman" panose="02020603050405020304" pitchFamily="18" charset="0"/>
                <a:cs typeface="Times New Roman" panose="02020603050405020304" pitchFamily="18" charset="0"/>
              </a:rPr>
              <a:t>No standard clustering algorithm can identify them</a:t>
            </a:r>
            <a:r>
              <a:rPr lang="en-US" sz="2400" b="1" dirty="0" smtClean="0">
                <a:latin typeface="Times New Roman" panose="02020603050405020304" pitchFamily="18" charset="0"/>
                <a:cs typeface="Times New Roman" panose="02020603050405020304" pitchFamily="18" charset="0"/>
              </a:rPr>
              <a:t>.</a:t>
            </a:r>
          </a:p>
          <a:p>
            <a:pPr algn="just">
              <a:defRPr/>
            </a:pPr>
            <a:endParaRPr lang="en-US" sz="2400" b="1"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defRPr/>
            </a:pPr>
            <a:r>
              <a:rPr lang="en-US" sz="2400" b="1" dirty="0" smtClean="0">
                <a:latin typeface="Times New Roman" panose="02020603050405020304" pitchFamily="18" charset="0"/>
                <a:cs typeface="Times New Roman" panose="02020603050405020304" pitchFamily="18" charset="0"/>
              </a:rPr>
              <a:t>Hierarchical </a:t>
            </a:r>
            <a:r>
              <a:rPr lang="en-US" sz="2400" b="1" dirty="0">
                <a:latin typeface="Times New Roman" panose="02020603050405020304" pitchFamily="18" charset="0"/>
                <a:cs typeface="Times New Roman" panose="02020603050405020304" pitchFamily="18" charset="0"/>
              </a:rPr>
              <a:t>algorithm tends to start with each edge forming 2-member clusters and gradually grow. </a:t>
            </a:r>
            <a:endParaRPr lang="en-US" sz="2400" b="1" dirty="0" smtClean="0">
              <a:latin typeface="Times New Roman" panose="02020603050405020304" pitchFamily="18" charset="0"/>
              <a:cs typeface="Times New Roman" panose="02020603050405020304" pitchFamily="18" charset="0"/>
            </a:endParaRPr>
          </a:p>
          <a:p>
            <a:pPr algn="just">
              <a:defRPr/>
            </a:pPr>
            <a:endParaRPr lang="en-US" sz="2400" b="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defRPr/>
            </a:pPr>
            <a:r>
              <a:rPr lang="en-US" sz="2400" b="1" dirty="0">
                <a:latin typeface="Times New Roman" panose="02020603050405020304" pitchFamily="18" charset="0"/>
                <a:cs typeface="Times New Roman" panose="02020603050405020304" pitchFamily="18" charset="0"/>
              </a:rPr>
              <a:t>If initially edge is randomly chosen, there is 1/9 probability to start with (B,D) and algorithm will definitely give a wrong result. We need a different method for a large graph.     </a:t>
            </a:r>
          </a:p>
        </p:txBody>
      </p:sp>
      <p:sp>
        <p:nvSpPr>
          <p:cNvPr id="5" name="Date Placeholder 4"/>
          <p:cNvSpPr>
            <a:spLocks noGrp="1"/>
          </p:cNvSpPr>
          <p:nvPr>
            <p:ph type="dt" sz="half" idx="10"/>
          </p:nvPr>
        </p:nvSpPr>
        <p:spPr/>
        <p:txBody>
          <a:bodyPr/>
          <a:lstStyle/>
          <a:p>
            <a:r>
              <a:rPr lang="en-US" smtClean="0"/>
              <a:t>December 2020 </a:t>
            </a:r>
            <a:endParaRPr lang="en-US"/>
          </a:p>
        </p:txBody>
      </p:sp>
      <p:pic>
        <p:nvPicPr>
          <p:cNvPr id="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82114" y="152400"/>
            <a:ext cx="822325" cy="928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345163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RKMVERI</a:t>
            </a:r>
            <a:endParaRPr lang="en-US"/>
          </a:p>
        </p:txBody>
      </p:sp>
      <p:sp>
        <p:nvSpPr>
          <p:cNvPr id="3" name="Slide Number Placeholder 2"/>
          <p:cNvSpPr>
            <a:spLocks noGrp="1"/>
          </p:cNvSpPr>
          <p:nvPr>
            <p:ph type="sldNum" sz="quarter" idx="12"/>
          </p:nvPr>
        </p:nvSpPr>
        <p:spPr/>
        <p:txBody>
          <a:bodyPr/>
          <a:lstStyle/>
          <a:p>
            <a:fld id="{24209C64-613F-4590-871D-39BCE9236372}" type="slidenum">
              <a:rPr lang="en-US" smtClean="0"/>
              <a:t>28</a:t>
            </a:fld>
            <a:endParaRPr lang="en-US"/>
          </a:p>
        </p:txBody>
      </p:sp>
      <p:sp>
        <p:nvSpPr>
          <p:cNvPr id="4" name="TextBox 3"/>
          <p:cNvSpPr txBox="1"/>
          <p:nvPr/>
        </p:nvSpPr>
        <p:spPr>
          <a:xfrm>
            <a:off x="685800" y="381000"/>
            <a:ext cx="7848600" cy="6309420"/>
          </a:xfrm>
          <a:prstGeom prst="rect">
            <a:avLst/>
          </a:prstGeom>
          <a:noFill/>
        </p:spPr>
        <p:txBody>
          <a:bodyPr wrap="square" rtlCol="0">
            <a:spAutoFit/>
          </a:bodyPr>
          <a:lstStyle/>
          <a:p>
            <a:pPr algn="just">
              <a:spcAft>
                <a:spcPts val="1200"/>
              </a:spcAft>
            </a:pPr>
            <a:r>
              <a:rPr lang="en-US" altLang="en-US" sz="2400" b="1" dirty="0">
                <a:latin typeface="Times New Roman" panose="02020603050405020304" pitchFamily="18" charset="0"/>
                <a:cs typeface="Times New Roman" panose="02020603050405020304" pitchFamily="18" charset="0"/>
              </a:rPr>
              <a:t>Trying K-means </a:t>
            </a:r>
            <a:r>
              <a:rPr lang="en-US" altLang="en-US" sz="2400" b="1" dirty="0" err="1">
                <a:latin typeface="Times New Roman" panose="02020603050405020304" pitchFamily="18" charset="0"/>
                <a:cs typeface="Times New Roman" panose="02020603050405020304" pitchFamily="18" charset="0"/>
              </a:rPr>
              <a:t>algo</a:t>
            </a:r>
            <a:r>
              <a:rPr lang="en-US" altLang="en-US" sz="2400" b="1" dirty="0">
                <a:latin typeface="Times New Roman" panose="02020603050405020304" pitchFamily="18" charset="0"/>
                <a:cs typeface="Times New Roman" panose="02020603050405020304" pitchFamily="18" charset="0"/>
              </a:rPr>
              <a:t>. with k=2</a:t>
            </a:r>
            <a:r>
              <a:rPr lang="en-US" altLang="en-US" sz="2400" b="1" dirty="0" smtClean="0">
                <a:latin typeface="Times New Roman" panose="02020603050405020304" pitchFamily="18" charset="0"/>
                <a:cs typeface="Times New Roman" panose="02020603050405020304" pitchFamily="18" charset="0"/>
              </a:rPr>
              <a:t>.</a:t>
            </a:r>
            <a:endParaRPr lang="en-US" altLang="en-US" sz="2400" b="1" dirty="0">
              <a:latin typeface="Times New Roman" panose="02020603050405020304" pitchFamily="18" charset="0"/>
              <a:cs typeface="Times New Roman" panose="02020603050405020304" pitchFamily="18" charset="0"/>
            </a:endParaRPr>
          </a:p>
          <a:p>
            <a:pPr algn="just">
              <a:buFont typeface="Arial" charset="0"/>
              <a:buChar char="•"/>
            </a:pPr>
            <a:r>
              <a:rPr lang="en-US" altLang="en-US" sz="2400" b="1" dirty="0">
                <a:latin typeface="Times New Roman" panose="02020603050405020304" pitchFamily="18" charset="0"/>
                <a:cs typeface="Times New Roman" panose="02020603050405020304" pitchFamily="18" charset="0"/>
              </a:rPr>
              <a:t>Randomly choosing two nodes as initial centroid. </a:t>
            </a:r>
          </a:p>
          <a:p>
            <a:pPr algn="just">
              <a:buFont typeface="Arial" charset="0"/>
              <a:buChar char="•"/>
            </a:pPr>
            <a:r>
              <a:rPr lang="en-US" altLang="en-US" sz="2400" b="1" dirty="0">
                <a:latin typeface="Times New Roman" panose="02020603050405020304" pitchFamily="18" charset="0"/>
                <a:cs typeface="Times New Roman" panose="02020603050405020304" pitchFamily="18" charset="0"/>
              </a:rPr>
              <a:t>Let the chosen nodes be far from each other (say, B,F)</a:t>
            </a:r>
          </a:p>
          <a:p>
            <a:pPr algn="just">
              <a:buFont typeface="Arial" charset="0"/>
              <a:buChar char="•"/>
            </a:pPr>
            <a:r>
              <a:rPr lang="en-US" altLang="en-US" sz="2400" b="1" dirty="0">
                <a:latin typeface="Times New Roman" panose="02020603050405020304" pitchFamily="18" charset="0"/>
                <a:cs typeface="Times New Roman" panose="02020603050405020304" pitchFamily="18" charset="0"/>
              </a:rPr>
              <a:t>(A,B,C) &amp; (E,F,G) are easily placed but what about D, equally spaced between B and F. </a:t>
            </a:r>
          </a:p>
          <a:p>
            <a:pPr algn="just">
              <a:spcAft>
                <a:spcPts val="1200"/>
              </a:spcAft>
              <a:buFont typeface="Arial" charset="0"/>
              <a:buChar char="•"/>
            </a:pPr>
            <a:r>
              <a:rPr lang="en-US" altLang="en-US" sz="2400" b="1" dirty="0">
                <a:latin typeface="Times New Roman" panose="02020603050405020304" pitchFamily="18" charset="0"/>
                <a:cs typeface="Times New Roman" panose="02020603050405020304" pitchFamily="18" charset="0"/>
              </a:rPr>
              <a:t>Placement by shortest avg. distance will solve problem here but in large graph there will be more errors.</a:t>
            </a:r>
          </a:p>
          <a:p>
            <a:pPr algn="just">
              <a:buFont typeface="Arial" charset="0"/>
              <a:buChar char="•"/>
            </a:pPr>
            <a:r>
              <a:rPr lang="en-US" altLang="en-US" sz="2400" b="1" dirty="0">
                <a:latin typeface="Times New Roman" panose="02020603050405020304" pitchFamily="18" charset="0"/>
                <a:cs typeface="Times New Roman" panose="02020603050405020304" pitchFamily="18" charset="0"/>
              </a:rPr>
              <a:t>Needs new method: </a:t>
            </a:r>
            <a:r>
              <a:rPr lang="en-US" altLang="en-US" sz="2400" b="1" u="sng" dirty="0" err="1" smtClean="0">
                <a:latin typeface="Times New Roman" panose="02020603050405020304" pitchFamily="18" charset="0"/>
                <a:cs typeface="Times New Roman" panose="02020603050405020304" pitchFamily="18" charset="0"/>
              </a:rPr>
              <a:t>Betweenness</a:t>
            </a:r>
            <a:r>
              <a:rPr lang="en-US" altLang="en-US" sz="2400" b="1" dirty="0">
                <a:latin typeface="Times New Roman" panose="02020603050405020304" pitchFamily="18" charset="0"/>
                <a:cs typeface="Times New Roman" panose="02020603050405020304" pitchFamily="18" charset="0"/>
              </a:rPr>
              <a:t> </a:t>
            </a:r>
            <a:r>
              <a:rPr lang="en-US" altLang="en-US" sz="2400" b="1" dirty="0" smtClean="0">
                <a:latin typeface="Times New Roman" panose="02020603050405020304" pitchFamily="18" charset="0"/>
                <a:cs typeface="Times New Roman" panose="02020603050405020304" pitchFamily="18" charset="0"/>
              </a:rPr>
              <a:t>(Girvan-Newman </a:t>
            </a:r>
            <a:r>
              <a:rPr lang="en-US" altLang="en-US" sz="2400" b="1" dirty="0" err="1" smtClean="0">
                <a:latin typeface="Times New Roman" panose="02020603050405020304" pitchFamily="18" charset="0"/>
                <a:cs typeface="Times New Roman" panose="02020603050405020304" pitchFamily="18" charset="0"/>
              </a:rPr>
              <a:t>Algo</a:t>
            </a:r>
            <a:r>
              <a:rPr lang="en-US" altLang="en-US" sz="2400" b="1" dirty="0" smtClean="0">
                <a:latin typeface="Times New Roman" panose="02020603050405020304" pitchFamily="18" charset="0"/>
                <a:cs typeface="Times New Roman" panose="02020603050405020304" pitchFamily="18" charset="0"/>
              </a:rPr>
              <a:t>.)</a:t>
            </a:r>
            <a:endParaRPr lang="en-US" altLang="en-US" sz="2400" b="1" dirty="0">
              <a:latin typeface="Times New Roman" panose="02020603050405020304" pitchFamily="18" charset="0"/>
              <a:cs typeface="Times New Roman" panose="02020603050405020304" pitchFamily="18" charset="0"/>
            </a:endParaRPr>
          </a:p>
          <a:p>
            <a:pPr algn="just">
              <a:buFont typeface="Arial" charset="0"/>
              <a:buChar char="•"/>
            </a:pPr>
            <a:r>
              <a:rPr lang="en-US" altLang="en-US" sz="2400" b="1" dirty="0">
                <a:latin typeface="Times New Roman" panose="02020603050405020304" pitchFamily="18" charset="0"/>
                <a:cs typeface="Times New Roman" panose="02020603050405020304" pitchFamily="18" charset="0"/>
              </a:rPr>
              <a:t>An edge (</a:t>
            </a:r>
            <a:r>
              <a:rPr lang="en-US" altLang="en-US" sz="2400" b="1" dirty="0" err="1">
                <a:latin typeface="Times New Roman" panose="02020603050405020304" pitchFamily="18" charset="0"/>
                <a:cs typeface="Times New Roman" panose="02020603050405020304" pitchFamily="18" charset="0"/>
              </a:rPr>
              <a:t>a,b</a:t>
            </a:r>
            <a:r>
              <a:rPr lang="en-US" altLang="en-US" sz="2400" b="1" dirty="0">
                <a:latin typeface="Times New Roman" panose="02020603050405020304" pitchFamily="18" charset="0"/>
                <a:cs typeface="Times New Roman" panose="02020603050405020304" pitchFamily="18" charset="0"/>
              </a:rPr>
              <a:t>) has the </a:t>
            </a:r>
            <a:r>
              <a:rPr lang="en-US" altLang="en-US" sz="2400" b="1" dirty="0" err="1">
                <a:latin typeface="Times New Roman" panose="02020603050405020304" pitchFamily="18" charset="0"/>
                <a:cs typeface="Times New Roman" panose="02020603050405020304" pitchFamily="18" charset="0"/>
              </a:rPr>
              <a:t>betweenness</a:t>
            </a:r>
            <a:r>
              <a:rPr lang="en-US" altLang="en-US" sz="2400" b="1" dirty="0">
                <a:latin typeface="Times New Roman" panose="02020603050405020304" pitchFamily="18" charset="0"/>
                <a:cs typeface="Times New Roman" panose="02020603050405020304" pitchFamily="18" charset="0"/>
              </a:rPr>
              <a:t> value equal to the number of appearances in all the shortest paths between any two nodes x and y. </a:t>
            </a:r>
          </a:p>
          <a:p>
            <a:pPr algn="just">
              <a:buFont typeface="Arial" charset="0"/>
              <a:buChar char="•"/>
            </a:pPr>
            <a:r>
              <a:rPr lang="en-US" altLang="en-US" sz="2400" b="1" dirty="0">
                <a:latin typeface="Times New Roman" panose="02020603050405020304" pitchFamily="18" charset="0"/>
                <a:cs typeface="Times New Roman" panose="02020603050405020304" pitchFamily="18" charset="0"/>
              </a:rPr>
              <a:t>Higher the value, higher is the chance that a and b are in two different clusters.</a:t>
            </a:r>
          </a:p>
          <a:p>
            <a:pPr algn="just">
              <a:buFont typeface="Arial" charset="0"/>
              <a:buChar char="•"/>
            </a:pPr>
            <a:r>
              <a:rPr lang="en-US" altLang="en-US" sz="2400" b="1" dirty="0">
                <a:latin typeface="Times New Roman" panose="02020603050405020304" pitchFamily="18" charset="0"/>
                <a:cs typeface="Times New Roman" panose="02020603050405020304" pitchFamily="18" charset="0"/>
              </a:rPr>
              <a:t>For any nodes of {A,B,C} and {D,E,F,G} (B,D) is definitely present.</a:t>
            </a:r>
          </a:p>
          <a:p>
            <a:endParaRPr lang="en-US" altLang="en-US" sz="2400" dirty="0"/>
          </a:p>
        </p:txBody>
      </p:sp>
      <p:sp>
        <p:nvSpPr>
          <p:cNvPr id="5" name="Date Placeholder 4"/>
          <p:cNvSpPr>
            <a:spLocks noGrp="1"/>
          </p:cNvSpPr>
          <p:nvPr>
            <p:ph type="dt" sz="half" idx="10"/>
          </p:nvPr>
        </p:nvSpPr>
        <p:spPr/>
        <p:txBody>
          <a:bodyPr/>
          <a:lstStyle/>
          <a:p>
            <a:r>
              <a:rPr lang="en-US" smtClean="0"/>
              <a:t>December 2020 </a:t>
            </a:r>
            <a:endParaRPr lang="en-US"/>
          </a:p>
        </p:txBody>
      </p:sp>
      <p:pic>
        <p:nvPicPr>
          <p:cNvPr id="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82114" y="152400"/>
            <a:ext cx="822325" cy="928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797963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December 2020 </a:t>
            </a:r>
            <a:endParaRPr lang="en-US"/>
          </a:p>
        </p:txBody>
      </p:sp>
      <p:sp>
        <p:nvSpPr>
          <p:cNvPr id="3" name="Footer Placeholder 2"/>
          <p:cNvSpPr>
            <a:spLocks noGrp="1"/>
          </p:cNvSpPr>
          <p:nvPr>
            <p:ph type="ftr" sz="quarter" idx="11"/>
          </p:nvPr>
        </p:nvSpPr>
        <p:spPr/>
        <p:txBody>
          <a:bodyPr/>
          <a:lstStyle/>
          <a:p>
            <a:r>
              <a:rPr lang="en-US" smtClean="0"/>
              <a:t>RKMVERI</a:t>
            </a:r>
            <a:endParaRPr lang="en-US"/>
          </a:p>
        </p:txBody>
      </p:sp>
      <p:sp>
        <p:nvSpPr>
          <p:cNvPr id="4" name="Slide Number Placeholder 3"/>
          <p:cNvSpPr>
            <a:spLocks noGrp="1"/>
          </p:cNvSpPr>
          <p:nvPr>
            <p:ph type="sldNum" sz="quarter" idx="12"/>
          </p:nvPr>
        </p:nvSpPr>
        <p:spPr/>
        <p:txBody>
          <a:bodyPr/>
          <a:lstStyle/>
          <a:p>
            <a:fld id="{24209C64-613F-4590-871D-39BCE9236372}" type="slidenum">
              <a:rPr lang="en-US" smtClean="0"/>
              <a:t>29</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1674" y="375674"/>
            <a:ext cx="5332326" cy="3694733"/>
          </a:xfrm>
          <a:prstGeom prst="rect">
            <a:avLst/>
          </a:prstGeom>
        </p:spPr>
      </p:pic>
      <p:sp>
        <p:nvSpPr>
          <p:cNvPr id="6" name="TextBox 5"/>
          <p:cNvSpPr txBox="1"/>
          <p:nvPr/>
        </p:nvSpPr>
        <p:spPr>
          <a:xfrm>
            <a:off x="457200" y="3645979"/>
            <a:ext cx="8229600" cy="3046988"/>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				</a:t>
            </a:r>
            <a:r>
              <a:rPr lang="en-US" sz="2400" b="1" u="sng" dirty="0" smtClean="0">
                <a:latin typeface="Times New Roman" panose="02020603050405020304" pitchFamily="18" charset="0"/>
                <a:cs typeface="Times New Roman" panose="02020603050405020304" pitchFamily="18" charset="0"/>
              </a:rPr>
              <a:t>BFS with E as the root</a:t>
            </a:r>
          </a:p>
          <a:p>
            <a:endParaRPr lang="en-US" sz="2400" b="1"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Weight </a:t>
            </a:r>
            <a:r>
              <a:rPr lang="en-US" sz="2400" b="1" dirty="0">
                <a:latin typeface="Times New Roman" panose="02020603050405020304" pitchFamily="18" charset="0"/>
                <a:cs typeface="Times New Roman" panose="02020603050405020304" pitchFamily="18" charset="0"/>
              </a:rPr>
              <a:t>of edges: AB=1, BC=1, BD=3, DG=0.5, FG=0.5, EF=1.5, ED=4.5</a:t>
            </a:r>
          </a:p>
          <a:p>
            <a:pPr marL="342900" indent="-342900">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Adding contribution of all BFS considering each node as root and dividing it by 2 we get score of BD is 12 and it is highest among all edges. So, nodes B &amp; D should be in two different clusters.</a:t>
            </a:r>
            <a:endParaRPr lang="en-US" dirty="0"/>
          </a:p>
        </p:txBody>
      </p:sp>
      <p:sp>
        <p:nvSpPr>
          <p:cNvPr id="7" name="TextBox 6"/>
          <p:cNvSpPr txBox="1"/>
          <p:nvPr/>
        </p:nvSpPr>
        <p:spPr>
          <a:xfrm>
            <a:off x="457200" y="838200"/>
            <a:ext cx="3354474" cy="1938992"/>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A	B	D	E</a:t>
            </a: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	</a:t>
            </a:r>
            <a:endParaRPr lang="en-US" sz="2400" b="1" dirty="0" smtClean="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      C		G	F</a:t>
            </a:r>
          </a:p>
          <a:p>
            <a:pPr algn="ctr"/>
            <a:r>
              <a:rPr lang="en-US" sz="2400" b="1" u="sng" dirty="0" smtClean="0">
                <a:latin typeface="Times New Roman" panose="02020603050405020304" pitchFamily="18" charset="0"/>
                <a:cs typeface="Times New Roman" panose="02020603050405020304" pitchFamily="18" charset="0"/>
              </a:rPr>
              <a:t>Original Graph</a:t>
            </a:r>
            <a:endParaRPr lang="en-US" sz="2400" b="1" u="sng" dirty="0">
              <a:latin typeface="Times New Roman" panose="02020603050405020304" pitchFamily="18" charset="0"/>
              <a:cs typeface="Times New Roman" panose="02020603050405020304" pitchFamily="18" charset="0"/>
            </a:endParaRPr>
          </a:p>
        </p:txBody>
      </p:sp>
      <p:cxnSp>
        <p:nvCxnSpPr>
          <p:cNvPr id="9" name="Straight Connector 8"/>
          <p:cNvCxnSpPr/>
          <p:nvPr/>
        </p:nvCxnSpPr>
        <p:spPr>
          <a:xfrm>
            <a:off x="762000" y="1066800"/>
            <a:ext cx="685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676400" y="1066800"/>
            <a:ext cx="685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590800" y="1066800"/>
            <a:ext cx="685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62000" y="1219200"/>
            <a:ext cx="38100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1143000" y="1219200"/>
            <a:ext cx="30480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276600" y="12192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590800" y="2133600"/>
            <a:ext cx="685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590800" y="1219200"/>
            <a:ext cx="68580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362200" y="1219200"/>
            <a:ext cx="0" cy="7620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856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RKMVERI</a:t>
            </a:r>
            <a:endParaRPr lang="en-US"/>
          </a:p>
        </p:txBody>
      </p:sp>
      <p:sp>
        <p:nvSpPr>
          <p:cNvPr id="3" name="Slide Number Placeholder 2"/>
          <p:cNvSpPr>
            <a:spLocks noGrp="1"/>
          </p:cNvSpPr>
          <p:nvPr>
            <p:ph type="sldNum" sz="quarter" idx="12"/>
          </p:nvPr>
        </p:nvSpPr>
        <p:spPr/>
        <p:txBody>
          <a:bodyPr/>
          <a:lstStyle/>
          <a:p>
            <a:fld id="{24209C64-613F-4590-871D-39BCE9236372}" type="slidenum">
              <a:rPr lang="en-US" smtClean="0"/>
              <a:t>3</a:t>
            </a:fld>
            <a:endParaRPr lang="en-US"/>
          </a:p>
        </p:txBody>
      </p:sp>
      <p:sp>
        <p:nvSpPr>
          <p:cNvPr id="4" name="TextBox 3"/>
          <p:cNvSpPr txBox="1"/>
          <p:nvPr/>
        </p:nvSpPr>
        <p:spPr>
          <a:xfrm>
            <a:off x="474680" y="1020188"/>
            <a:ext cx="8305800" cy="5786199"/>
          </a:xfrm>
          <a:prstGeom prst="rect">
            <a:avLst/>
          </a:prstGeom>
          <a:noFill/>
        </p:spPr>
        <p:txBody>
          <a:bodyPr wrap="square" rtlCol="0">
            <a:spAutoFit/>
          </a:bodyPr>
          <a:lstStyle/>
          <a:p>
            <a:pPr marL="342900" indent="-342900" algn="just">
              <a:buFont typeface="+mj-lt"/>
              <a:buAutoNum type="arabicPeriod" startAt="3"/>
            </a:pPr>
            <a:r>
              <a:rPr lang="en-US" sz="2400" b="1" dirty="0" smtClean="0">
                <a:latin typeface="Times New Roman" panose="02020603050405020304" pitchFamily="18" charset="0"/>
                <a:cs typeface="Times New Roman" panose="02020603050405020304" pitchFamily="18" charset="0"/>
              </a:rPr>
              <a:t>Though the term “graph mining” appeared around early 2000, data mining community has studied graph mining since the mid-1990s. It employs computation to identify graphs’ structural features and their interrelationships usually avoiding human intervention in the exploration process. </a:t>
            </a:r>
          </a:p>
          <a:p>
            <a:pPr marL="342900" indent="-342900" algn="just">
              <a:buFont typeface="+mj-lt"/>
              <a:buAutoNum type="arabicPeriod" startAt="3"/>
            </a:pPr>
            <a:r>
              <a:rPr lang="en-US" sz="2400" b="1" dirty="0" smtClean="0">
                <a:latin typeface="Times New Roman" panose="02020603050405020304" pitchFamily="18" charset="0"/>
                <a:cs typeface="Times New Roman" panose="02020603050405020304" pitchFamily="18" charset="0"/>
              </a:rPr>
              <a:t>Analytics cover the discovery of meaningful patterns or interesting insights from data using: Mathematical properties of data, Computation to access and manipulate data, Domain knowledge to increase interpretability of data and results, Statistical techniques for drawing inferences or making predictions on data. It involves information retrieval, data management, human-computer interaction, computer graphics, visualization and definitely Graph Theory. </a:t>
            </a:r>
          </a:p>
        </p:txBody>
      </p:sp>
      <p:sp>
        <p:nvSpPr>
          <p:cNvPr id="5" name="Date Placeholder 4"/>
          <p:cNvSpPr>
            <a:spLocks noGrp="1"/>
          </p:cNvSpPr>
          <p:nvPr>
            <p:ph type="dt" sz="half" idx="10"/>
          </p:nvPr>
        </p:nvSpPr>
        <p:spPr/>
        <p:txBody>
          <a:bodyPr/>
          <a:lstStyle/>
          <a:p>
            <a:r>
              <a:rPr lang="en-US" smtClean="0"/>
              <a:t>December 2020 </a:t>
            </a:r>
            <a:endParaRPr lang="en-US"/>
          </a:p>
        </p:txBody>
      </p:sp>
      <p:pic>
        <p:nvPicPr>
          <p:cNvPr id="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12125" y="152400"/>
            <a:ext cx="822325" cy="928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79277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December 2020 </a:t>
            </a:r>
            <a:endParaRPr lang="en-US"/>
          </a:p>
        </p:txBody>
      </p:sp>
      <p:sp>
        <p:nvSpPr>
          <p:cNvPr id="3" name="Footer Placeholder 2"/>
          <p:cNvSpPr>
            <a:spLocks noGrp="1"/>
          </p:cNvSpPr>
          <p:nvPr>
            <p:ph type="ftr" sz="quarter" idx="11"/>
          </p:nvPr>
        </p:nvSpPr>
        <p:spPr/>
        <p:txBody>
          <a:bodyPr/>
          <a:lstStyle/>
          <a:p>
            <a:r>
              <a:rPr lang="en-US" smtClean="0"/>
              <a:t>RKMVERI</a:t>
            </a:r>
            <a:endParaRPr lang="en-US"/>
          </a:p>
        </p:txBody>
      </p:sp>
      <p:sp>
        <p:nvSpPr>
          <p:cNvPr id="4" name="Slide Number Placeholder 3"/>
          <p:cNvSpPr>
            <a:spLocks noGrp="1"/>
          </p:cNvSpPr>
          <p:nvPr>
            <p:ph type="sldNum" sz="quarter" idx="12"/>
          </p:nvPr>
        </p:nvSpPr>
        <p:spPr/>
        <p:txBody>
          <a:bodyPr/>
          <a:lstStyle/>
          <a:p>
            <a:fld id="{24209C64-613F-4590-871D-39BCE9236372}" type="slidenum">
              <a:rPr lang="en-US" smtClean="0"/>
              <a:t>30</a:t>
            </a:fld>
            <a:endParaRPr lang="en-US"/>
          </a:p>
        </p:txBody>
      </p:sp>
      <p:sp>
        <p:nvSpPr>
          <p:cNvPr id="6" name="TextBox 5"/>
          <p:cNvSpPr txBox="1"/>
          <p:nvPr/>
        </p:nvSpPr>
        <p:spPr>
          <a:xfrm>
            <a:off x="457200" y="3645979"/>
            <a:ext cx="8229600" cy="461665"/>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				</a:t>
            </a:r>
            <a:endParaRPr lang="en-US" dirty="0"/>
          </a:p>
        </p:txBody>
      </p:sp>
      <p:sp>
        <p:nvSpPr>
          <p:cNvPr id="7" name="TextBox 6"/>
          <p:cNvSpPr txBox="1"/>
          <p:nvPr/>
        </p:nvSpPr>
        <p:spPr>
          <a:xfrm>
            <a:off x="3001433" y="1164104"/>
            <a:ext cx="3354474" cy="1569660"/>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A	B	D	E</a:t>
            </a: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	</a:t>
            </a:r>
            <a:endParaRPr lang="en-US" sz="2400" b="1" dirty="0" smtClean="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      C		G	F</a:t>
            </a:r>
          </a:p>
        </p:txBody>
      </p:sp>
      <p:cxnSp>
        <p:nvCxnSpPr>
          <p:cNvPr id="9" name="Straight Connector 8"/>
          <p:cNvCxnSpPr/>
          <p:nvPr/>
        </p:nvCxnSpPr>
        <p:spPr>
          <a:xfrm>
            <a:off x="3276600" y="1329267"/>
            <a:ext cx="685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229100" y="1380067"/>
            <a:ext cx="685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105400" y="1380067"/>
            <a:ext cx="685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208867" y="1594390"/>
            <a:ext cx="38100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3780366" y="1494431"/>
            <a:ext cx="30480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063067" y="1585923"/>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105400" y="2504421"/>
            <a:ext cx="685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107517" y="1590021"/>
            <a:ext cx="68580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019800" y="1509723"/>
            <a:ext cx="0" cy="76200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001433" y="914400"/>
            <a:ext cx="3932767" cy="4524315"/>
          </a:xfrm>
          <a:prstGeom prst="rect">
            <a:avLst/>
          </a:prstGeom>
          <a:noFill/>
        </p:spPr>
        <p:txBody>
          <a:bodyPr wrap="square" rtlCol="0">
            <a:spAutoFit/>
          </a:bodyPr>
          <a:lstStyle/>
          <a:p>
            <a:r>
              <a:rPr lang="en-US" sz="2400" b="1" dirty="0" smtClean="0">
                <a:latin typeface="Arial" panose="020B0604020202020204" pitchFamily="34" charset="0"/>
                <a:cs typeface="Arial" panose="020B0604020202020204" pitchFamily="34" charset="0"/>
              </a:rPr>
              <a:t>     5         12      4.5</a:t>
            </a:r>
          </a:p>
          <a:p>
            <a:endParaRPr lang="en-US" sz="2400" b="1" dirty="0">
              <a:latin typeface="Arial" panose="020B0604020202020204" pitchFamily="34" charset="0"/>
              <a:cs typeface="Arial" panose="020B0604020202020204" pitchFamily="34" charset="0"/>
            </a:endParaRPr>
          </a:p>
          <a:p>
            <a:pPr marL="457200" indent="-457200">
              <a:buAutoNum type="arabicPlain"/>
            </a:pPr>
            <a:r>
              <a:rPr lang="en-US" sz="2400" b="1" dirty="0" smtClean="0">
                <a:latin typeface="Arial" panose="020B0604020202020204" pitchFamily="34" charset="0"/>
                <a:cs typeface="Arial" panose="020B0604020202020204" pitchFamily="34" charset="0"/>
              </a:rPr>
              <a:t>     5     4.5     4      1.5</a:t>
            </a:r>
          </a:p>
          <a:p>
            <a:pPr marL="457200" indent="-457200">
              <a:buAutoNum type="arabicPlain"/>
            </a:pPr>
            <a:endParaRPr lang="en-US" sz="2400" b="1" dirty="0" smtClean="0">
              <a:latin typeface="Arial" panose="020B0604020202020204" pitchFamily="34" charset="0"/>
              <a:cs typeface="Arial" panose="020B0604020202020204" pitchFamily="34" charset="0"/>
            </a:endParaRPr>
          </a:p>
          <a:p>
            <a:r>
              <a:rPr lang="en-US" sz="2400" b="1" dirty="0" smtClean="0">
                <a:latin typeface="Arial" panose="020B0604020202020204" pitchFamily="34" charset="0"/>
                <a:cs typeface="Arial" panose="020B0604020202020204" pitchFamily="34" charset="0"/>
              </a:rPr>
              <a:t>      </a:t>
            </a:r>
          </a:p>
          <a:p>
            <a:r>
              <a:rPr lang="en-US" sz="2400" b="1" dirty="0">
                <a:latin typeface="Arial" panose="020B0604020202020204" pitchFamily="34" charset="0"/>
                <a:cs typeface="Arial" panose="020B0604020202020204" pitchFamily="34" charset="0"/>
              </a:rPr>
              <a:t> </a:t>
            </a:r>
            <a:r>
              <a:rPr lang="en-US" sz="2400" b="1" dirty="0" smtClean="0">
                <a:latin typeface="Arial" panose="020B0604020202020204" pitchFamily="34" charset="0"/>
                <a:cs typeface="Arial" panose="020B0604020202020204" pitchFamily="34" charset="0"/>
              </a:rPr>
              <a:t>                         1.5</a:t>
            </a:r>
          </a:p>
          <a:p>
            <a:endParaRPr lang="en-US" sz="2400" b="1" dirty="0">
              <a:latin typeface="Arial" panose="020B0604020202020204" pitchFamily="34" charset="0"/>
              <a:cs typeface="Arial" panose="020B0604020202020204" pitchFamily="34" charset="0"/>
            </a:endParaRPr>
          </a:p>
          <a:p>
            <a:endParaRPr lang="en-US" sz="2400" b="1" dirty="0" smtClean="0">
              <a:latin typeface="Arial" panose="020B0604020202020204" pitchFamily="34" charset="0"/>
              <a:cs typeface="Arial" panose="020B0604020202020204" pitchFamily="34" charset="0"/>
            </a:endParaRPr>
          </a:p>
          <a:p>
            <a:r>
              <a:rPr lang="en-US" sz="2400" b="1" dirty="0" smtClean="0">
                <a:latin typeface="Arial" panose="020B0604020202020204" pitchFamily="34" charset="0"/>
                <a:cs typeface="Arial" panose="020B0604020202020204" pitchFamily="34" charset="0"/>
              </a:rPr>
              <a:t>A	B	D	E</a:t>
            </a:r>
          </a:p>
          <a:p>
            <a:endParaRPr lang="en-US" sz="2400" b="1" dirty="0">
              <a:latin typeface="Arial" panose="020B0604020202020204" pitchFamily="34" charset="0"/>
              <a:cs typeface="Arial" panose="020B0604020202020204" pitchFamily="34" charset="0"/>
            </a:endParaRPr>
          </a:p>
          <a:p>
            <a:endParaRPr lang="en-US" sz="2400" b="1" dirty="0" smtClean="0">
              <a:latin typeface="Arial" panose="020B0604020202020204" pitchFamily="34" charset="0"/>
              <a:cs typeface="Arial" panose="020B0604020202020204" pitchFamily="34" charset="0"/>
            </a:endParaRPr>
          </a:p>
          <a:p>
            <a:r>
              <a:rPr lang="en-US" sz="2400" b="1" dirty="0" smtClean="0">
                <a:latin typeface="Arial" panose="020B0604020202020204" pitchFamily="34" charset="0"/>
                <a:cs typeface="Arial" panose="020B0604020202020204" pitchFamily="34" charset="0"/>
              </a:rPr>
              <a:t>       C		G	F</a:t>
            </a:r>
          </a:p>
        </p:txBody>
      </p:sp>
      <p:cxnSp>
        <p:nvCxnSpPr>
          <p:cNvPr id="18" name="Straight Connector 17"/>
          <p:cNvCxnSpPr/>
          <p:nvPr/>
        </p:nvCxnSpPr>
        <p:spPr>
          <a:xfrm>
            <a:off x="3208867" y="4267200"/>
            <a:ext cx="381000" cy="76200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6019800" y="426720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6019800" y="4267200"/>
            <a:ext cx="0" cy="762000"/>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a:off x="5105400" y="5181600"/>
            <a:ext cx="6858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537727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RKMVERI</a:t>
            </a:r>
            <a:endParaRPr lang="en-US"/>
          </a:p>
        </p:txBody>
      </p:sp>
      <p:sp>
        <p:nvSpPr>
          <p:cNvPr id="3" name="Slide Number Placeholder 2"/>
          <p:cNvSpPr>
            <a:spLocks noGrp="1"/>
          </p:cNvSpPr>
          <p:nvPr>
            <p:ph type="sldNum" sz="quarter" idx="12"/>
          </p:nvPr>
        </p:nvSpPr>
        <p:spPr/>
        <p:txBody>
          <a:bodyPr/>
          <a:lstStyle/>
          <a:p>
            <a:fld id="{24209C64-613F-4590-871D-39BCE9236372}" type="slidenum">
              <a:rPr lang="en-US" smtClean="0"/>
              <a:t>31</a:t>
            </a:fld>
            <a:endParaRPr lang="en-US"/>
          </a:p>
        </p:txBody>
      </p:sp>
      <p:sp>
        <p:nvSpPr>
          <p:cNvPr id="4" name="TextBox 3"/>
          <p:cNvSpPr txBox="1"/>
          <p:nvPr/>
        </p:nvSpPr>
        <p:spPr>
          <a:xfrm>
            <a:off x="457200" y="762000"/>
            <a:ext cx="8153400" cy="4893647"/>
          </a:xfrm>
          <a:prstGeom prst="rect">
            <a:avLst/>
          </a:prstGeom>
          <a:noFill/>
        </p:spPr>
        <p:txBody>
          <a:bodyPr wrap="square" rtlCol="0">
            <a:spAutoFit/>
          </a:bodyPr>
          <a:lstStyle/>
          <a:p>
            <a:pPr algn="just"/>
            <a:r>
              <a:rPr lang="en-US" sz="2400" b="1" i="1" dirty="0">
                <a:latin typeface="Times New Roman" panose="02020603050405020304" pitchFamily="18" charset="0"/>
                <a:cs typeface="Times New Roman" panose="02020603050405020304" pitchFamily="18" charset="0"/>
              </a:rPr>
              <a:t>Speeding Up the </a:t>
            </a:r>
            <a:r>
              <a:rPr lang="en-US" sz="2400" b="1" i="1" dirty="0" err="1">
                <a:latin typeface="Times New Roman" panose="02020603050405020304" pitchFamily="18" charset="0"/>
                <a:cs typeface="Times New Roman" panose="02020603050405020304" pitchFamily="18" charset="0"/>
              </a:rPr>
              <a:t>Betweenness</a:t>
            </a:r>
            <a:r>
              <a:rPr lang="en-US" sz="2400" b="1" i="1" dirty="0">
                <a:latin typeface="Times New Roman" panose="02020603050405020304" pitchFamily="18" charset="0"/>
                <a:cs typeface="Times New Roman" panose="02020603050405020304" pitchFamily="18" charset="0"/>
              </a:rPr>
              <a:t> </a:t>
            </a:r>
            <a:r>
              <a:rPr lang="en-US" sz="2400" b="1" i="1" dirty="0" smtClean="0">
                <a:latin typeface="Times New Roman" panose="02020603050405020304" pitchFamily="18" charset="0"/>
                <a:cs typeface="Times New Roman" panose="02020603050405020304" pitchFamily="18" charset="0"/>
              </a:rPr>
              <a:t>Calculation:</a:t>
            </a:r>
          </a:p>
          <a:p>
            <a:pPr algn="just"/>
            <a:endParaRPr lang="en-US" sz="2400" b="1" i="1" dirty="0">
              <a:latin typeface="Times New Roman" panose="02020603050405020304" pitchFamily="18" charset="0"/>
              <a:cs typeface="Times New Roman" panose="02020603050405020304" pitchFamily="18" charset="0"/>
            </a:endParaRPr>
          </a:p>
          <a:p>
            <a:pPr algn="just"/>
            <a:r>
              <a:rPr lang="en-US" sz="2400" b="1" dirty="0" smtClean="0">
                <a:latin typeface="Times New Roman" panose="02020603050405020304" pitchFamily="18" charset="0"/>
                <a:cs typeface="Times New Roman" panose="02020603050405020304" pitchFamily="18" charset="0"/>
              </a:rPr>
              <a:t>It </a:t>
            </a:r>
            <a:r>
              <a:rPr lang="en-US" sz="2400" b="1" dirty="0">
                <a:latin typeface="Times New Roman" panose="02020603050405020304" pitchFamily="18" charset="0"/>
                <a:cs typeface="Times New Roman" panose="02020603050405020304" pitchFamily="18" charset="0"/>
              </a:rPr>
              <a:t>takes O(ne) running time to compute the </a:t>
            </a:r>
            <a:r>
              <a:rPr lang="en-US" sz="2400" b="1" dirty="0" err="1">
                <a:latin typeface="Times New Roman" panose="02020603050405020304" pitchFamily="18" charset="0"/>
                <a:cs typeface="Times New Roman" panose="02020603050405020304" pitchFamily="18" charset="0"/>
              </a:rPr>
              <a:t>betweenness</a:t>
            </a:r>
            <a:r>
              <a:rPr lang="en-US" sz="2400" b="1" dirty="0">
                <a:latin typeface="Times New Roman" panose="02020603050405020304" pitchFamily="18" charset="0"/>
                <a:cs typeface="Times New Roman" panose="02020603050405020304" pitchFamily="18" charset="0"/>
              </a:rPr>
              <a:t> of each </a:t>
            </a:r>
            <a:r>
              <a:rPr lang="en-US" sz="2400" b="1" dirty="0" smtClean="0">
                <a:latin typeface="Times New Roman" panose="02020603050405020304" pitchFamily="18" charset="0"/>
                <a:cs typeface="Times New Roman" panose="02020603050405020304" pitchFamily="18" charset="0"/>
              </a:rPr>
              <a:t>edge for a </a:t>
            </a:r>
            <a:r>
              <a:rPr lang="en-US" sz="2400" b="1" dirty="0">
                <a:latin typeface="Times New Roman" panose="02020603050405020304" pitchFamily="18" charset="0"/>
                <a:cs typeface="Times New Roman" panose="02020603050405020304" pitchFamily="18" charset="0"/>
              </a:rPr>
              <a:t>graph of n nodes and e edges</a:t>
            </a:r>
            <a:r>
              <a:rPr lang="en-US" sz="2400" b="1" dirty="0" smtClean="0">
                <a:latin typeface="Times New Roman" panose="02020603050405020304" pitchFamily="18" charset="0"/>
                <a:cs typeface="Times New Roman" panose="02020603050405020304" pitchFamily="18" charset="0"/>
              </a:rPr>
              <a:t>.</a:t>
            </a:r>
          </a:p>
          <a:p>
            <a:pPr algn="just"/>
            <a:endParaRPr lang="en-US" sz="2400" b="1" dirty="0">
              <a:latin typeface="Times New Roman" panose="02020603050405020304" pitchFamily="18" charset="0"/>
              <a:cs typeface="Times New Roman" panose="02020603050405020304" pitchFamily="18" charset="0"/>
            </a:endParaRPr>
          </a:p>
          <a:p>
            <a:pPr algn="just"/>
            <a:r>
              <a:rPr lang="en-US" sz="2400" b="1" dirty="0" smtClean="0">
                <a:latin typeface="Times New Roman" panose="02020603050405020304" pitchFamily="18" charset="0"/>
                <a:cs typeface="Times New Roman" panose="02020603050405020304" pitchFamily="18" charset="0"/>
              </a:rPr>
              <a:t>Complexity is too high for a large graph (e.g. one </a:t>
            </a:r>
            <a:r>
              <a:rPr lang="en-US" sz="2400" b="1" dirty="0">
                <a:latin typeface="Times New Roman" panose="02020603050405020304" pitchFamily="18" charset="0"/>
                <a:cs typeface="Times New Roman" panose="02020603050405020304" pitchFamily="18" charset="0"/>
              </a:rPr>
              <a:t>million </a:t>
            </a:r>
            <a:r>
              <a:rPr lang="en-US" sz="2400" b="1" dirty="0" smtClean="0">
                <a:latin typeface="Times New Roman" panose="02020603050405020304" pitchFamily="18" charset="0"/>
                <a:cs typeface="Times New Roman" panose="02020603050405020304" pitchFamily="18" charset="0"/>
              </a:rPr>
              <a:t>nodes) </a:t>
            </a:r>
          </a:p>
          <a:p>
            <a:pPr algn="just"/>
            <a:endParaRPr lang="en-US" sz="2400" b="1" dirty="0" smtClean="0">
              <a:latin typeface="Times New Roman" panose="02020603050405020304" pitchFamily="18" charset="0"/>
              <a:cs typeface="Times New Roman" panose="02020603050405020304" pitchFamily="18" charset="0"/>
            </a:endParaRPr>
          </a:p>
          <a:p>
            <a:pPr algn="just"/>
            <a:r>
              <a:rPr lang="en-US" sz="2400" b="1" dirty="0" smtClean="0">
                <a:latin typeface="Times New Roman" panose="02020603050405020304" pitchFamily="18" charset="0"/>
                <a:cs typeface="Times New Roman" panose="02020603050405020304" pitchFamily="18" charset="0"/>
              </a:rPr>
              <a:t>However</a:t>
            </a:r>
            <a:r>
              <a:rPr lang="en-US" sz="2400" b="1" dirty="0">
                <a:latin typeface="Times New Roman" panose="02020603050405020304" pitchFamily="18" charset="0"/>
                <a:cs typeface="Times New Roman" panose="02020603050405020304" pitchFamily="18" charset="0"/>
              </a:rPr>
              <a:t>, if </a:t>
            </a:r>
            <a:r>
              <a:rPr lang="en-US" sz="2400" b="1" dirty="0" smtClean="0">
                <a:latin typeface="Times New Roman" panose="02020603050405020304" pitchFamily="18" charset="0"/>
                <a:cs typeface="Times New Roman" panose="02020603050405020304" pitchFamily="18" charset="0"/>
              </a:rPr>
              <a:t>a </a:t>
            </a:r>
            <a:r>
              <a:rPr lang="en-US" sz="2400" b="1" dirty="0">
                <a:latin typeface="Times New Roman" panose="02020603050405020304" pitchFamily="18" charset="0"/>
                <a:cs typeface="Times New Roman" panose="02020603050405020304" pitchFamily="18" charset="0"/>
              </a:rPr>
              <a:t>subset of the nodes </a:t>
            </a:r>
            <a:r>
              <a:rPr lang="en-US" sz="2400" b="1" dirty="0" smtClean="0">
                <a:latin typeface="Times New Roman" panose="02020603050405020304" pitchFamily="18" charset="0"/>
                <a:cs typeface="Times New Roman" panose="02020603050405020304" pitchFamily="18" charset="0"/>
              </a:rPr>
              <a:t>is chosen at </a:t>
            </a:r>
            <a:r>
              <a:rPr lang="en-US" sz="2400" b="1" dirty="0">
                <a:latin typeface="Times New Roman" panose="02020603050405020304" pitchFamily="18" charset="0"/>
                <a:cs typeface="Times New Roman" panose="02020603050405020304" pitchFamily="18" charset="0"/>
              </a:rPr>
              <a:t>random and </a:t>
            </a:r>
            <a:r>
              <a:rPr lang="en-US" sz="2400" b="1" dirty="0" smtClean="0">
                <a:latin typeface="Times New Roman" panose="02020603050405020304" pitchFamily="18" charset="0"/>
                <a:cs typeface="Times New Roman" panose="02020603050405020304" pitchFamily="18" charset="0"/>
              </a:rPr>
              <a:t>used as the </a:t>
            </a:r>
            <a:r>
              <a:rPr lang="en-US" sz="2400" b="1" dirty="0">
                <a:latin typeface="Times New Roman" panose="02020603050405020304" pitchFamily="18" charset="0"/>
                <a:cs typeface="Times New Roman" panose="02020603050405020304" pitchFamily="18" charset="0"/>
              </a:rPr>
              <a:t>roots of breadth-first </a:t>
            </a:r>
            <a:r>
              <a:rPr lang="en-US" sz="2400" b="1" dirty="0" smtClean="0">
                <a:latin typeface="Times New Roman" panose="02020603050405020304" pitchFamily="18" charset="0"/>
                <a:cs typeface="Times New Roman" panose="02020603050405020304" pitchFamily="18" charset="0"/>
              </a:rPr>
              <a:t>searches and continued this way, an </a:t>
            </a:r>
            <a:r>
              <a:rPr lang="en-US" sz="2400" b="1" dirty="0">
                <a:latin typeface="Times New Roman" panose="02020603050405020304" pitchFamily="18" charset="0"/>
                <a:cs typeface="Times New Roman" panose="02020603050405020304" pitchFamily="18" charset="0"/>
              </a:rPr>
              <a:t>approximation to </a:t>
            </a:r>
            <a:r>
              <a:rPr lang="en-US" sz="2400" b="1" dirty="0" smtClean="0">
                <a:latin typeface="Times New Roman" panose="02020603050405020304" pitchFamily="18" charset="0"/>
                <a:cs typeface="Times New Roman" panose="02020603050405020304" pitchFamily="18" charset="0"/>
              </a:rPr>
              <a:t>the </a:t>
            </a:r>
            <a:r>
              <a:rPr lang="en-US" sz="2400" b="1" dirty="0" err="1" smtClean="0">
                <a:latin typeface="Times New Roman" panose="02020603050405020304" pitchFamily="18" charset="0"/>
                <a:cs typeface="Times New Roman" panose="02020603050405020304" pitchFamily="18" charset="0"/>
              </a:rPr>
              <a:t>betweenness</a:t>
            </a:r>
            <a:r>
              <a:rPr lang="en-US" sz="2400" b="1" dirty="0" smtClean="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of each edge </a:t>
            </a:r>
            <a:r>
              <a:rPr lang="en-US" sz="2400" b="1" dirty="0" smtClean="0">
                <a:latin typeface="Times New Roman" panose="02020603050405020304" pitchFamily="18" charset="0"/>
                <a:cs typeface="Times New Roman" panose="02020603050405020304" pitchFamily="18" charset="0"/>
              </a:rPr>
              <a:t>may be obtained, that may </a:t>
            </a:r>
            <a:r>
              <a:rPr lang="en-US" sz="2400" b="1" dirty="0">
                <a:latin typeface="Times New Roman" panose="02020603050405020304" pitchFamily="18" charset="0"/>
                <a:cs typeface="Times New Roman" panose="02020603050405020304" pitchFamily="18" charset="0"/>
              </a:rPr>
              <a:t>serve </a:t>
            </a:r>
            <a:r>
              <a:rPr lang="en-US" sz="2400" b="1" dirty="0" smtClean="0">
                <a:latin typeface="Times New Roman" panose="02020603050405020304" pitchFamily="18" charset="0"/>
                <a:cs typeface="Times New Roman" panose="02020603050405020304" pitchFamily="18" charset="0"/>
              </a:rPr>
              <a:t>well in </a:t>
            </a:r>
            <a:r>
              <a:rPr lang="en-US" sz="2400" b="1" dirty="0">
                <a:latin typeface="Times New Roman" panose="02020603050405020304" pitchFamily="18" charset="0"/>
                <a:cs typeface="Times New Roman" panose="02020603050405020304" pitchFamily="18" charset="0"/>
              </a:rPr>
              <a:t>most applications.</a:t>
            </a:r>
          </a:p>
          <a:p>
            <a:endParaRPr lang="en-US" sz="2400" b="1" dirty="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r>
              <a:rPr lang="en-US" smtClean="0"/>
              <a:t>December 2020 </a:t>
            </a:r>
            <a:endParaRPr lang="en-US"/>
          </a:p>
        </p:txBody>
      </p:sp>
      <p:pic>
        <p:nvPicPr>
          <p:cNvPr id="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82114" y="152400"/>
            <a:ext cx="822325" cy="928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716696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RKMVERI</a:t>
            </a:r>
            <a:endParaRPr lang="en-US"/>
          </a:p>
        </p:txBody>
      </p:sp>
      <p:sp>
        <p:nvSpPr>
          <p:cNvPr id="3" name="Slide Number Placeholder 2"/>
          <p:cNvSpPr>
            <a:spLocks noGrp="1"/>
          </p:cNvSpPr>
          <p:nvPr>
            <p:ph type="sldNum" sz="quarter" idx="12"/>
          </p:nvPr>
        </p:nvSpPr>
        <p:spPr/>
        <p:txBody>
          <a:bodyPr/>
          <a:lstStyle/>
          <a:p>
            <a:fld id="{24209C64-613F-4590-871D-39BCE9236372}" type="slidenum">
              <a:rPr lang="en-US" smtClean="0"/>
              <a:t>32</a:t>
            </a:fld>
            <a:endParaRPr lang="en-US"/>
          </a:p>
        </p:txBody>
      </p:sp>
      <p:sp>
        <p:nvSpPr>
          <p:cNvPr id="4" name="TextBox 3"/>
          <p:cNvSpPr txBox="1"/>
          <p:nvPr/>
        </p:nvSpPr>
        <p:spPr>
          <a:xfrm>
            <a:off x="425245" y="380999"/>
            <a:ext cx="8077200" cy="6155531"/>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A		B		D		E</a:t>
            </a:r>
          </a:p>
          <a:p>
            <a:endParaRPr lang="en-US" sz="2400" b="1" dirty="0">
              <a:latin typeface="Times New Roman" panose="02020603050405020304" pitchFamily="18" charset="0"/>
              <a:cs typeface="Times New Roman" panose="02020603050405020304" pitchFamily="18" charset="0"/>
            </a:endParaRPr>
          </a:p>
          <a:p>
            <a:endParaRPr lang="en-US" sz="2400" b="1" dirty="0" smtClean="0">
              <a:latin typeface="Times New Roman" panose="02020603050405020304" pitchFamily="18" charset="0"/>
              <a:cs typeface="Times New Roman" panose="02020603050405020304" pitchFamily="18" charset="0"/>
            </a:endParaRPr>
          </a:p>
          <a:p>
            <a:endParaRPr lang="en-US" sz="2400" b="1" dirty="0" smtClean="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	C			G		F</a:t>
            </a:r>
          </a:p>
          <a:p>
            <a:endParaRPr lang="en-US" sz="2400" b="1" dirty="0">
              <a:latin typeface="Times New Roman" panose="02020603050405020304" pitchFamily="18" charset="0"/>
              <a:cs typeface="Times New Roman" panose="02020603050405020304" pitchFamily="18" charset="0"/>
            </a:endParaRPr>
          </a:p>
          <a:p>
            <a:endParaRPr lang="en-US" sz="2400" b="1" dirty="0" smtClean="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pPr>
              <a:spcAft>
                <a:spcPts val="1200"/>
              </a:spcAft>
            </a:pPr>
            <a:r>
              <a:rPr lang="en-US" sz="2400" b="1" dirty="0" smtClean="0">
                <a:latin typeface="Times New Roman" panose="02020603050405020304" pitchFamily="18" charset="0"/>
                <a:cs typeface="Times New Roman" panose="02020603050405020304" pitchFamily="18" charset="0"/>
              </a:rPr>
              <a:t>H</a:t>
            </a:r>
            <a:endParaRPr lang="en-US" sz="2400" b="1" dirty="0">
              <a:latin typeface="Times New Roman" panose="02020603050405020304" pitchFamily="18" charset="0"/>
              <a:cs typeface="Times New Roman" panose="02020603050405020304" pitchFamily="18" charset="0"/>
            </a:endParaRPr>
          </a:p>
          <a:p>
            <a:pPr algn="just"/>
            <a:r>
              <a:rPr lang="en-US" sz="2400" b="1" u="sng" dirty="0" smtClean="0">
                <a:latin typeface="Times New Roman" panose="02020603050405020304" pitchFamily="18" charset="0"/>
                <a:cs typeface="Times New Roman" panose="02020603050405020304" pitchFamily="18" charset="0"/>
              </a:rPr>
              <a:t>Partitioning of Graphs</a:t>
            </a:r>
            <a:r>
              <a:rPr lang="en-US" sz="2400" b="1" dirty="0" smtClean="0">
                <a:latin typeface="Times New Roman" panose="02020603050405020304" pitchFamily="18" charset="0"/>
                <a:cs typeface="Times New Roman" panose="02020603050405020304" pitchFamily="18" charset="0"/>
              </a:rPr>
              <a:t>: A </a:t>
            </a:r>
            <a:r>
              <a:rPr lang="en-US" sz="2400" b="1" dirty="0">
                <a:latin typeface="Times New Roman" panose="02020603050405020304" pitchFamily="18" charset="0"/>
                <a:cs typeface="Times New Roman" panose="02020603050405020304" pitchFamily="18" charset="0"/>
              </a:rPr>
              <a:t>proper definition of a “good” cut must balance the size of the cut itself against the difference in the sizes of the sets that the cut creates. </a:t>
            </a:r>
          </a:p>
          <a:p>
            <a:pPr algn="just"/>
            <a:r>
              <a:rPr lang="en-US" sz="2400" b="1" dirty="0">
                <a:latin typeface="Times New Roman" panose="02020603050405020304" pitchFamily="18" charset="0"/>
                <a:cs typeface="Times New Roman" panose="02020603050405020304" pitchFamily="18" charset="0"/>
              </a:rPr>
              <a:t>Normalized Cut:  First, define the volume of a set S of nodes, denoted Vol (S), to be the number of edges with at least one end in S</a:t>
            </a:r>
            <a:r>
              <a:rPr lang="en-US" sz="2400" b="1" dirty="0" smtClean="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a:off x="838200" y="609600"/>
            <a:ext cx="1447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667000" y="609600"/>
            <a:ext cx="1447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463845" y="609600"/>
            <a:ext cx="147975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267200" y="838200"/>
            <a:ext cx="0" cy="1435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096000" y="838200"/>
            <a:ext cx="0" cy="1435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463845" y="2438400"/>
            <a:ext cx="147975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463845" y="838200"/>
            <a:ext cx="1479755" cy="1435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85800" y="838200"/>
            <a:ext cx="762000" cy="1435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1676400" y="838200"/>
            <a:ext cx="609600" cy="1435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676400" y="2438400"/>
            <a:ext cx="2438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685800" y="2590800"/>
            <a:ext cx="762000" cy="1143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533400" y="2438400"/>
            <a:ext cx="1447800" cy="11430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2895600" y="228600"/>
            <a:ext cx="495300" cy="27813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0"/>
          </p:nvPr>
        </p:nvSpPr>
        <p:spPr/>
        <p:txBody>
          <a:bodyPr/>
          <a:lstStyle/>
          <a:p>
            <a:r>
              <a:rPr lang="en-US" smtClean="0"/>
              <a:t>December 2020 </a:t>
            </a:r>
            <a:endParaRPr lang="en-US"/>
          </a:p>
        </p:txBody>
      </p:sp>
      <p:pic>
        <p:nvPicPr>
          <p:cNvPr id="19" name="Picture 1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82114" y="152400"/>
            <a:ext cx="822325" cy="928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472168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RKMVERI</a:t>
            </a:r>
            <a:endParaRPr lang="en-US"/>
          </a:p>
        </p:txBody>
      </p:sp>
      <p:sp>
        <p:nvSpPr>
          <p:cNvPr id="3" name="Slide Number Placeholder 2"/>
          <p:cNvSpPr>
            <a:spLocks noGrp="1"/>
          </p:cNvSpPr>
          <p:nvPr>
            <p:ph type="sldNum" sz="quarter" idx="12"/>
          </p:nvPr>
        </p:nvSpPr>
        <p:spPr/>
        <p:txBody>
          <a:bodyPr/>
          <a:lstStyle/>
          <a:p>
            <a:fld id="{24209C64-613F-4590-871D-39BCE9236372}" type="slidenum">
              <a:rPr lang="en-US" smtClean="0"/>
              <a:t>33</a:t>
            </a:fld>
            <a:endParaRPr lang="en-US"/>
          </a:p>
        </p:txBody>
      </p:sp>
      <p:sp>
        <p:nvSpPr>
          <p:cNvPr id="4" name="TextBox 3"/>
          <p:cNvSpPr txBox="1"/>
          <p:nvPr/>
        </p:nvSpPr>
        <p:spPr>
          <a:xfrm>
            <a:off x="341376" y="457200"/>
            <a:ext cx="8458200" cy="5632311"/>
          </a:xfrm>
          <a:prstGeom prst="rect">
            <a:avLst/>
          </a:prstGeom>
          <a:noFill/>
        </p:spPr>
        <p:txBody>
          <a:bodyPr wrap="square" rtlCol="0">
            <a:spAutoFit/>
          </a:bodyPr>
          <a:lstStyle/>
          <a:p>
            <a:pPr algn="just"/>
            <a:r>
              <a:rPr lang="en-US" sz="2400" b="1" dirty="0" smtClean="0">
                <a:latin typeface="Times New Roman" panose="02020603050405020304" pitchFamily="18" charset="0"/>
                <a:cs typeface="Times New Roman" panose="02020603050405020304" pitchFamily="18" charset="0"/>
              </a:rPr>
              <a:t>Suppose </a:t>
            </a:r>
            <a:r>
              <a:rPr lang="en-US" sz="2400" b="1" dirty="0">
                <a:latin typeface="Times New Roman" panose="02020603050405020304" pitchFamily="18" charset="0"/>
                <a:cs typeface="Times New Roman" panose="02020603050405020304" pitchFamily="18" charset="0"/>
              </a:rPr>
              <a:t>we partition the nodes of a graph into two </a:t>
            </a:r>
            <a:endParaRPr lang="en-US" sz="2400" b="1" dirty="0" smtClean="0">
              <a:latin typeface="Times New Roman" panose="02020603050405020304" pitchFamily="18" charset="0"/>
              <a:cs typeface="Times New Roman" panose="02020603050405020304" pitchFamily="18" charset="0"/>
            </a:endParaRPr>
          </a:p>
          <a:p>
            <a:pPr algn="just"/>
            <a:r>
              <a:rPr lang="en-US" sz="2400" b="1" dirty="0" smtClean="0">
                <a:latin typeface="Times New Roman" panose="02020603050405020304" pitchFamily="18" charset="0"/>
                <a:cs typeface="Times New Roman" panose="02020603050405020304" pitchFamily="18" charset="0"/>
              </a:rPr>
              <a:t>disjoint </a:t>
            </a:r>
            <a:r>
              <a:rPr lang="en-US" sz="2400" b="1" dirty="0">
                <a:latin typeface="Times New Roman" panose="02020603050405020304" pitchFamily="18" charset="0"/>
                <a:cs typeface="Times New Roman" panose="02020603050405020304" pitchFamily="18" charset="0"/>
              </a:rPr>
              <a:t>sets S and T .</a:t>
            </a:r>
          </a:p>
          <a:p>
            <a:pPr algn="just"/>
            <a:r>
              <a:rPr lang="en-US" sz="2400" b="1" dirty="0">
                <a:latin typeface="Times New Roman" panose="02020603050405020304" pitchFamily="18" charset="0"/>
                <a:cs typeface="Times New Roman" panose="02020603050405020304" pitchFamily="18" charset="0"/>
              </a:rPr>
              <a:t>Let Cut (S, T ) be the number of edges that connect a node in S to a node in T .</a:t>
            </a:r>
          </a:p>
          <a:p>
            <a:pPr algn="just"/>
            <a:r>
              <a:rPr lang="en-US" sz="2400" b="1" dirty="0">
                <a:latin typeface="Times New Roman" panose="02020603050405020304" pitchFamily="18" charset="0"/>
                <a:cs typeface="Times New Roman" panose="02020603050405020304" pitchFamily="18" charset="0"/>
              </a:rPr>
              <a:t>Then the normalized cut value for S and T is</a:t>
            </a:r>
          </a:p>
          <a:p>
            <a:pPr algn="just"/>
            <a:r>
              <a:rPr lang="en-US" sz="2400" b="1" dirty="0">
                <a:latin typeface="Times New Roman" panose="02020603050405020304" pitchFamily="18" charset="0"/>
                <a:cs typeface="Times New Roman" panose="02020603050405020304" pitchFamily="18" charset="0"/>
              </a:rPr>
              <a:t>Cut (S, T </a:t>
            </a:r>
            <a:r>
              <a:rPr lang="en-US" sz="2400" b="1" dirty="0" smtClean="0">
                <a:latin typeface="Times New Roman" panose="02020603050405020304" pitchFamily="18" charset="0"/>
                <a:cs typeface="Times New Roman" panose="02020603050405020304" pitchFamily="18" charset="0"/>
              </a:rPr>
              <a:t>) / Vol </a:t>
            </a:r>
            <a:r>
              <a:rPr lang="en-US" sz="2400" b="1" dirty="0">
                <a:latin typeface="Times New Roman" panose="02020603050405020304" pitchFamily="18" charset="0"/>
                <a:cs typeface="Times New Roman" panose="02020603050405020304" pitchFamily="18" charset="0"/>
              </a:rPr>
              <a:t>(S</a:t>
            </a:r>
            <a:r>
              <a:rPr lang="en-US" sz="2400" b="1" dirty="0" smtClean="0">
                <a:latin typeface="Times New Roman" panose="02020603050405020304" pitchFamily="18" charset="0"/>
                <a:cs typeface="Times New Roman" panose="02020603050405020304" pitchFamily="18" charset="0"/>
              </a:rPr>
              <a:t>) + Cut(S</a:t>
            </a:r>
            <a:r>
              <a:rPr lang="en-US" sz="2400" b="1" dirty="0">
                <a:latin typeface="Times New Roman" panose="02020603050405020304" pitchFamily="18" charset="0"/>
                <a:cs typeface="Times New Roman" panose="02020603050405020304" pitchFamily="18" charset="0"/>
              </a:rPr>
              <a:t>, T </a:t>
            </a:r>
            <a:r>
              <a:rPr lang="en-US" sz="2400" b="1" dirty="0" smtClean="0">
                <a:latin typeface="Times New Roman" panose="02020603050405020304" pitchFamily="18" charset="0"/>
                <a:cs typeface="Times New Roman" panose="02020603050405020304" pitchFamily="18" charset="0"/>
              </a:rPr>
              <a:t>) / Vol(T </a:t>
            </a:r>
            <a:r>
              <a:rPr lang="en-US" sz="2400" b="1" dirty="0">
                <a:latin typeface="Times New Roman" panose="02020603050405020304" pitchFamily="18" charset="0"/>
                <a:cs typeface="Times New Roman" panose="02020603050405020304" pitchFamily="18" charset="0"/>
              </a:rPr>
              <a:t>)</a:t>
            </a:r>
          </a:p>
          <a:p>
            <a:pPr algn="just"/>
            <a:r>
              <a:rPr lang="en-US" sz="2400" b="1" dirty="0" smtClean="0">
                <a:latin typeface="Times New Roman" panose="02020603050405020304" pitchFamily="18" charset="0"/>
                <a:cs typeface="Times New Roman" panose="02020603050405020304" pitchFamily="18" charset="0"/>
              </a:rPr>
              <a:t>S </a:t>
            </a:r>
            <a:r>
              <a:rPr lang="en-US" sz="2400" b="1" dirty="0">
                <a:latin typeface="Times New Roman" panose="02020603050405020304" pitchFamily="18" charset="0"/>
                <a:cs typeface="Times New Roman" panose="02020603050405020304" pitchFamily="18" charset="0"/>
              </a:rPr>
              <a:t>= {H} and T = {A,B,C,D,E, F,G}, then Cut (S, T ) = 1. Vol(S) = 1, because </a:t>
            </a:r>
            <a:r>
              <a:rPr lang="en-US" sz="2400" b="1" dirty="0" smtClean="0">
                <a:latin typeface="Times New Roman" panose="02020603050405020304" pitchFamily="18" charset="0"/>
                <a:cs typeface="Times New Roman" panose="02020603050405020304" pitchFamily="18" charset="0"/>
              </a:rPr>
              <a:t>there is </a:t>
            </a:r>
            <a:r>
              <a:rPr lang="en-US" sz="2400" b="1" dirty="0">
                <a:latin typeface="Times New Roman" panose="02020603050405020304" pitchFamily="18" charset="0"/>
                <a:cs typeface="Times New Roman" panose="02020603050405020304" pitchFamily="18" charset="0"/>
              </a:rPr>
              <a:t>only one edge connected to H. On the other hand, Vol(T ) = 11, because </a:t>
            </a:r>
            <a:r>
              <a:rPr lang="en-US" sz="2400" b="1" dirty="0" smtClean="0">
                <a:latin typeface="Times New Roman" panose="02020603050405020304" pitchFamily="18" charset="0"/>
                <a:cs typeface="Times New Roman" panose="02020603050405020304" pitchFamily="18" charset="0"/>
              </a:rPr>
              <a:t>all the </a:t>
            </a:r>
            <a:r>
              <a:rPr lang="en-US" sz="2400" b="1" dirty="0">
                <a:latin typeface="Times New Roman" panose="02020603050405020304" pitchFamily="18" charset="0"/>
                <a:cs typeface="Times New Roman" panose="02020603050405020304" pitchFamily="18" charset="0"/>
              </a:rPr>
              <a:t>edges have at least one end at a node of T . Thus, the normalized cut </a:t>
            </a:r>
            <a:r>
              <a:rPr lang="en-US" sz="2400" b="1" dirty="0" smtClean="0">
                <a:latin typeface="Times New Roman" panose="02020603050405020304" pitchFamily="18" charset="0"/>
                <a:cs typeface="Times New Roman" panose="02020603050405020304" pitchFamily="18" charset="0"/>
              </a:rPr>
              <a:t>for this </a:t>
            </a:r>
            <a:r>
              <a:rPr lang="en-US" sz="2400" b="1" dirty="0">
                <a:latin typeface="Times New Roman" panose="02020603050405020304" pitchFamily="18" charset="0"/>
                <a:cs typeface="Times New Roman" panose="02020603050405020304" pitchFamily="18" charset="0"/>
              </a:rPr>
              <a:t>partition is 1/1 + 1/11 = 1.09.</a:t>
            </a:r>
          </a:p>
          <a:p>
            <a:pPr algn="just"/>
            <a:r>
              <a:rPr lang="en-US" sz="2400" b="1" dirty="0">
                <a:latin typeface="Times New Roman" panose="02020603050405020304" pitchFamily="18" charset="0"/>
                <a:cs typeface="Times New Roman" panose="02020603050405020304" pitchFamily="18" charset="0"/>
              </a:rPr>
              <a:t>Now, consider the preferred cut for this graph consisting of the edges (</a:t>
            </a:r>
            <a:r>
              <a:rPr lang="en-US" sz="2400" b="1" dirty="0" smtClean="0">
                <a:latin typeface="Times New Roman" panose="02020603050405020304" pitchFamily="18" charset="0"/>
                <a:cs typeface="Times New Roman" panose="02020603050405020304" pitchFamily="18" charset="0"/>
              </a:rPr>
              <a:t>B,D) and </a:t>
            </a:r>
            <a:r>
              <a:rPr lang="en-US" sz="2400" b="1" dirty="0">
                <a:latin typeface="Times New Roman" panose="02020603050405020304" pitchFamily="18" charset="0"/>
                <a:cs typeface="Times New Roman" panose="02020603050405020304" pitchFamily="18" charset="0"/>
              </a:rPr>
              <a:t>(C,G). Then S = {A,B,C,H} and T = {</a:t>
            </a:r>
            <a:r>
              <a:rPr lang="en-US" sz="2400" b="1" dirty="0" smtClean="0">
                <a:latin typeface="Times New Roman" panose="02020603050405020304" pitchFamily="18" charset="0"/>
                <a:cs typeface="Times New Roman" panose="02020603050405020304" pitchFamily="18" charset="0"/>
              </a:rPr>
              <a:t>D,E,F,G</a:t>
            </a:r>
            <a:r>
              <a:rPr lang="en-US" sz="2400" b="1" dirty="0">
                <a:latin typeface="Times New Roman" panose="02020603050405020304" pitchFamily="18" charset="0"/>
                <a:cs typeface="Times New Roman" panose="02020603050405020304" pitchFamily="18" charset="0"/>
              </a:rPr>
              <a:t>}. Cut (S, T ) = </a:t>
            </a:r>
            <a:r>
              <a:rPr lang="en-US" sz="2400" b="1" dirty="0" smtClean="0">
                <a:latin typeface="Times New Roman" panose="02020603050405020304" pitchFamily="18" charset="0"/>
                <a:cs typeface="Times New Roman" panose="02020603050405020304" pitchFamily="18" charset="0"/>
              </a:rPr>
              <a:t>2, Vol </a:t>
            </a:r>
            <a:r>
              <a:rPr lang="en-US" sz="2400" b="1" dirty="0">
                <a:latin typeface="Times New Roman" panose="02020603050405020304" pitchFamily="18" charset="0"/>
                <a:cs typeface="Times New Roman" panose="02020603050405020304" pitchFamily="18" charset="0"/>
              </a:rPr>
              <a:t>(S) = 6, and Vol(T ) = 7. The normalized cut for this partition is thus </a:t>
            </a:r>
            <a:r>
              <a:rPr lang="en-US" sz="2400" b="1" dirty="0" smtClean="0">
                <a:latin typeface="Times New Roman" panose="02020603050405020304" pitchFamily="18" charset="0"/>
                <a:cs typeface="Times New Roman" panose="02020603050405020304" pitchFamily="18" charset="0"/>
              </a:rPr>
              <a:t>only 2/6 </a:t>
            </a:r>
            <a:r>
              <a:rPr lang="en-US" sz="2400" b="1" dirty="0">
                <a:latin typeface="Times New Roman" panose="02020603050405020304" pitchFamily="18" charset="0"/>
                <a:cs typeface="Times New Roman" panose="02020603050405020304" pitchFamily="18" charset="0"/>
              </a:rPr>
              <a:t>+ 2/7 = 0.62.</a:t>
            </a:r>
          </a:p>
        </p:txBody>
      </p:sp>
      <p:sp>
        <p:nvSpPr>
          <p:cNvPr id="5" name="Date Placeholder 4"/>
          <p:cNvSpPr>
            <a:spLocks noGrp="1"/>
          </p:cNvSpPr>
          <p:nvPr>
            <p:ph type="dt" sz="half" idx="10"/>
          </p:nvPr>
        </p:nvSpPr>
        <p:spPr/>
        <p:txBody>
          <a:bodyPr/>
          <a:lstStyle/>
          <a:p>
            <a:r>
              <a:rPr lang="en-US" smtClean="0"/>
              <a:t>December 2020 </a:t>
            </a:r>
            <a:endParaRPr lang="en-US"/>
          </a:p>
        </p:txBody>
      </p:sp>
      <p:pic>
        <p:nvPicPr>
          <p:cNvPr id="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82114" y="152400"/>
            <a:ext cx="822325" cy="928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30449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RKMVERI</a:t>
            </a:r>
            <a:endParaRPr lang="en-US" dirty="0"/>
          </a:p>
        </p:txBody>
      </p:sp>
      <p:sp>
        <p:nvSpPr>
          <p:cNvPr id="3" name="Slide Number Placeholder 2"/>
          <p:cNvSpPr>
            <a:spLocks noGrp="1"/>
          </p:cNvSpPr>
          <p:nvPr>
            <p:ph type="sldNum" sz="quarter" idx="12"/>
          </p:nvPr>
        </p:nvSpPr>
        <p:spPr/>
        <p:txBody>
          <a:bodyPr/>
          <a:lstStyle/>
          <a:p>
            <a:fld id="{24209C64-613F-4590-871D-39BCE9236372}" type="slidenum">
              <a:rPr lang="en-US" smtClean="0"/>
              <a:t>34</a:t>
            </a:fld>
            <a:endParaRPr lang="en-US"/>
          </a:p>
        </p:txBody>
      </p:sp>
      <p:sp>
        <p:nvSpPr>
          <p:cNvPr id="4" name="TextBox 3"/>
          <p:cNvSpPr txBox="1"/>
          <p:nvPr/>
        </p:nvSpPr>
        <p:spPr>
          <a:xfrm>
            <a:off x="304800" y="304800"/>
            <a:ext cx="8382000" cy="7217360"/>
          </a:xfrm>
          <a:prstGeom prst="rect">
            <a:avLst/>
          </a:prstGeom>
          <a:noFill/>
        </p:spPr>
        <p:txBody>
          <a:bodyPr wrap="square" rtlCol="0">
            <a:spAutoFit/>
          </a:bodyPr>
          <a:lstStyle/>
          <a:p>
            <a:pPr algn="just">
              <a:spcAft>
                <a:spcPts val="600"/>
              </a:spcAft>
            </a:pPr>
            <a:r>
              <a:rPr lang="en-US" sz="2400" b="1" u="sng" dirty="0" smtClean="0">
                <a:latin typeface="Times New Roman" panose="02020603050405020304" pitchFamily="18" charset="0"/>
                <a:cs typeface="Times New Roman" panose="02020603050405020304" pitchFamily="18" charset="0"/>
              </a:rPr>
              <a:t>Counting Triangles or Connectedness of a Community</a:t>
            </a:r>
            <a:r>
              <a:rPr lang="en-US" sz="2400" b="1" dirty="0" smtClean="0">
                <a:latin typeface="Times New Roman" panose="02020603050405020304" pitchFamily="18" charset="0"/>
                <a:cs typeface="Times New Roman" panose="02020603050405020304" pitchFamily="18" charset="0"/>
              </a:rPr>
              <a:t>:</a:t>
            </a:r>
          </a:p>
          <a:p>
            <a:pPr algn="just">
              <a:spcAft>
                <a:spcPts val="600"/>
              </a:spcAft>
            </a:pPr>
            <a:r>
              <a:rPr lang="en-US" sz="2400" b="1" dirty="0" smtClean="0">
                <a:latin typeface="Times New Roman" panose="02020603050405020304" pitchFamily="18" charset="0"/>
                <a:cs typeface="Times New Roman" panose="02020603050405020304" pitchFamily="18" charset="0"/>
              </a:rPr>
              <a:t>Triangle is the minimum size cycle. More is the </a:t>
            </a:r>
          </a:p>
          <a:p>
            <a:pPr algn="just"/>
            <a:r>
              <a:rPr lang="en-US" sz="2400" b="1" dirty="0" smtClean="0">
                <a:latin typeface="Times New Roman" panose="02020603050405020304" pitchFamily="18" charset="0"/>
                <a:cs typeface="Times New Roman" panose="02020603050405020304" pitchFamily="18" charset="0"/>
              </a:rPr>
              <a:t>number of triangles, higher is the connectedness of a community.</a:t>
            </a:r>
          </a:p>
          <a:p>
            <a:pPr algn="just"/>
            <a:r>
              <a:rPr lang="en-US" sz="2400" b="1" u="sng" dirty="0" smtClean="0">
                <a:latin typeface="Times New Roman" panose="02020603050405020304" pitchFamily="18" charset="0"/>
                <a:cs typeface="Times New Roman" panose="02020603050405020304" pitchFamily="18" charset="0"/>
              </a:rPr>
              <a:t>Initial Problem</a:t>
            </a:r>
            <a:r>
              <a:rPr lang="en-US" sz="2400" b="1" dirty="0" smtClean="0">
                <a:latin typeface="Times New Roman" panose="02020603050405020304" pitchFamily="18" charset="0"/>
                <a:cs typeface="Times New Roman" panose="02020603050405020304" pitchFamily="18" charset="0"/>
              </a:rPr>
              <a:t>: </a:t>
            </a:r>
          </a:p>
          <a:p>
            <a:pPr marL="342900" indent="-342900" algn="just">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A graph has </a:t>
            </a:r>
            <a:r>
              <a:rPr lang="en-US" sz="2400" b="1" i="1" dirty="0" smtClean="0">
                <a:latin typeface="Times New Roman" panose="02020603050405020304" pitchFamily="18" charset="0"/>
                <a:cs typeface="Times New Roman" panose="02020603050405020304" pitchFamily="18" charset="0"/>
              </a:rPr>
              <a:t>n</a:t>
            </a:r>
            <a:r>
              <a:rPr lang="en-US" sz="2400" b="1" dirty="0" smtClean="0">
                <a:latin typeface="Times New Roman" panose="02020603050405020304" pitchFamily="18" charset="0"/>
                <a:cs typeface="Times New Roman" panose="02020603050405020304" pitchFamily="18" charset="0"/>
              </a:rPr>
              <a:t> nodes and </a:t>
            </a:r>
            <a:r>
              <a:rPr lang="en-US" sz="2400" b="1" i="1" dirty="0" smtClean="0">
                <a:latin typeface="Times New Roman" panose="02020603050405020304" pitchFamily="18" charset="0"/>
                <a:cs typeface="Times New Roman" panose="02020603050405020304" pitchFamily="18" charset="0"/>
              </a:rPr>
              <a:t>m</a:t>
            </a:r>
            <a:r>
              <a:rPr lang="en-US" sz="2400" b="1" dirty="0" smtClean="0">
                <a:latin typeface="Times New Roman" panose="02020603050405020304" pitchFamily="18" charset="0"/>
                <a:cs typeface="Times New Roman" panose="02020603050405020304" pitchFamily="18" charset="0"/>
              </a:rPr>
              <a:t> edges are added at random.</a:t>
            </a:r>
          </a:p>
          <a:p>
            <a:pPr marL="342900" indent="-342900" algn="just">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Creation of more triangles will improve connectedness of the graph. </a:t>
            </a:r>
          </a:p>
          <a:p>
            <a:pPr marL="342900" indent="-342900" algn="just">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No. of triplets = </a:t>
            </a:r>
            <a:r>
              <a:rPr lang="en-US" sz="2400" b="1" i="1" baseline="30000" dirty="0" smtClean="0">
                <a:latin typeface="Times New Roman" panose="02020603050405020304" pitchFamily="18" charset="0"/>
                <a:cs typeface="Times New Roman" panose="02020603050405020304" pitchFamily="18" charset="0"/>
              </a:rPr>
              <a:t>n</a:t>
            </a:r>
            <a:r>
              <a:rPr lang="en-US" sz="2400" b="1" i="1" dirty="0" smtClean="0">
                <a:latin typeface="Times New Roman" panose="02020603050405020304" pitchFamily="18" charset="0"/>
                <a:cs typeface="Times New Roman" panose="02020603050405020304" pitchFamily="18" charset="0"/>
              </a:rPr>
              <a:t>C</a:t>
            </a:r>
            <a:r>
              <a:rPr lang="en-US" sz="2400" b="1" i="1" baseline="-25000" dirty="0" smtClean="0">
                <a:latin typeface="Times New Roman" panose="02020603050405020304" pitchFamily="18" charset="0"/>
                <a:cs typeface="Times New Roman" panose="02020603050405020304" pitchFamily="18" charset="0"/>
              </a:rPr>
              <a:t>3</a:t>
            </a:r>
            <a:r>
              <a:rPr lang="en-US" sz="2400" b="1" i="1" dirty="0" smtClean="0">
                <a:latin typeface="Times New Roman" panose="02020603050405020304" pitchFamily="18" charset="0"/>
                <a:cs typeface="Times New Roman" panose="02020603050405020304" pitchFamily="18" charset="0"/>
              </a:rPr>
              <a:t> ≈ n</a:t>
            </a:r>
            <a:r>
              <a:rPr lang="en-US" sz="2400" b="1" i="1" baseline="30000" dirty="0" smtClean="0">
                <a:latin typeface="Times New Roman" panose="02020603050405020304" pitchFamily="18" charset="0"/>
                <a:cs typeface="Times New Roman" panose="02020603050405020304" pitchFamily="18" charset="0"/>
              </a:rPr>
              <a:t>3</a:t>
            </a:r>
            <a:r>
              <a:rPr lang="en-US" sz="2400" b="1" i="1" dirty="0" smtClean="0">
                <a:latin typeface="Times New Roman" panose="02020603050405020304" pitchFamily="18" charset="0"/>
                <a:cs typeface="Times New Roman" panose="02020603050405020304" pitchFamily="18" charset="0"/>
              </a:rPr>
              <a:t>/6</a:t>
            </a:r>
          </a:p>
          <a:p>
            <a:pPr marL="342900" indent="-342900" algn="just">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Total no of possible edges </a:t>
            </a:r>
            <a:r>
              <a:rPr lang="en-US" sz="2400" b="1" dirty="0" err="1" smtClean="0">
                <a:latin typeface="Times New Roman" panose="02020603050405020304" pitchFamily="18" charset="0"/>
                <a:cs typeface="Times New Roman" panose="02020603050405020304" pitchFamily="18" charset="0"/>
              </a:rPr>
              <a:t>bet</a:t>
            </a:r>
            <a:r>
              <a:rPr lang="en-US" sz="2400" b="1" baseline="30000" dirty="0" err="1" smtClean="0">
                <a:latin typeface="Times New Roman" panose="02020603050405020304" pitchFamily="18" charset="0"/>
                <a:cs typeface="Times New Roman" panose="02020603050405020304" pitchFamily="18" charset="0"/>
              </a:rPr>
              <a:t>n</a:t>
            </a:r>
            <a:r>
              <a:rPr lang="en-US" sz="2400" b="1" dirty="0" smtClean="0">
                <a:latin typeface="Times New Roman" panose="02020603050405020304" pitchFamily="18" charset="0"/>
                <a:cs typeface="Times New Roman" panose="02020603050405020304" pitchFamily="18" charset="0"/>
              </a:rPr>
              <a:t> any two nodes = </a:t>
            </a:r>
            <a:r>
              <a:rPr lang="en-US" sz="2400" b="1" i="1" baseline="30000" dirty="0" smtClean="0">
                <a:latin typeface="Times New Roman" panose="02020603050405020304" pitchFamily="18" charset="0"/>
                <a:cs typeface="Times New Roman" panose="02020603050405020304" pitchFamily="18" charset="0"/>
              </a:rPr>
              <a:t>n</a:t>
            </a:r>
            <a:r>
              <a:rPr lang="en-US" sz="2400" b="1" i="1" dirty="0" smtClean="0">
                <a:latin typeface="Times New Roman" panose="02020603050405020304" pitchFamily="18" charset="0"/>
                <a:cs typeface="Times New Roman" panose="02020603050405020304" pitchFamily="18" charset="0"/>
              </a:rPr>
              <a:t>C</a:t>
            </a:r>
            <a:r>
              <a:rPr lang="en-US" sz="2400" b="1" i="1" baseline="-25000" dirty="0" smtClean="0">
                <a:latin typeface="Times New Roman" panose="02020603050405020304" pitchFamily="18" charset="0"/>
                <a:cs typeface="Times New Roman" panose="02020603050405020304" pitchFamily="18" charset="0"/>
              </a:rPr>
              <a:t>2</a:t>
            </a:r>
            <a:r>
              <a:rPr lang="en-US" sz="2400" b="1" i="1" dirty="0" smtClean="0">
                <a:latin typeface="Times New Roman" panose="02020603050405020304" pitchFamily="18" charset="0"/>
                <a:cs typeface="Times New Roman" panose="02020603050405020304" pitchFamily="18" charset="0"/>
              </a:rPr>
              <a:t> </a:t>
            </a:r>
            <a:r>
              <a:rPr lang="en-US" sz="2400" b="1" i="1" dirty="0">
                <a:latin typeface="Times New Roman" panose="02020603050405020304" pitchFamily="18" charset="0"/>
                <a:cs typeface="Times New Roman" panose="02020603050405020304" pitchFamily="18" charset="0"/>
              </a:rPr>
              <a:t>≈ </a:t>
            </a:r>
            <a:r>
              <a:rPr lang="en-US" sz="2400" b="1" i="1" dirty="0" smtClean="0">
                <a:latin typeface="Times New Roman" panose="02020603050405020304" pitchFamily="18" charset="0"/>
                <a:cs typeface="Times New Roman" panose="02020603050405020304" pitchFamily="18" charset="0"/>
              </a:rPr>
              <a:t>n</a:t>
            </a:r>
            <a:r>
              <a:rPr lang="en-US" sz="2400" b="1" i="1" baseline="30000" dirty="0" smtClean="0">
                <a:latin typeface="Times New Roman" panose="02020603050405020304" pitchFamily="18" charset="0"/>
                <a:cs typeface="Times New Roman" panose="02020603050405020304" pitchFamily="18" charset="0"/>
              </a:rPr>
              <a:t>2</a:t>
            </a:r>
            <a:r>
              <a:rPr lang="en-US" sz="2400" b="1" i="1" dirty="0" smtClean="0">
                <a:latin typeface="Times New Roman" panose="02020603050405020304" pitchFamily="18" charset="0"/>
                <a:cs typeface="Times New Roman" panose="02020603050405020304" pitchFamily="18" charset="0"/>
              </a:rPr>
              <a:t>/2</a:t>
            </a:r>
          </a:p>
          <a:p>
            <a:pPr marL="342900" indent="-342900" algn="just">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Probability of having an edge </a:t>
            </a:r>
            <a:r>
              <a:rPr lang="en-US" sz="2400" b="1" dirty="0" err="1">
                <a:latin typeface="Times New Roman" panose="02020603050405020304" pitchFamily="18" charset="0"/>
                <a:cs typeface="Times New Roman" panose="02020603050405020304" pitchFamily="18" charset="0"/>
              </a:rPr>
              <a:t>bet</a:t>
            </a:r>
            <a:r>
              <a:rPr lang="en-US" sz="2400" b="1" baseline="30000" dirty="0" err="1">
                <a:latin typeface="Times New Roman" panose="02020603050405020304" pitchFamily="18" charset="0"/>
                <a:cs typeface="Times New Roman" panose="02020603050405020304" pitchFamily="18" charset="0"/>
              </a:rPr>
              <a:t>n</a:t>
            </a:r>
            <a:r>
              <a:rPr lang="en-US" sz="2400" b="1" dirty="0">
                <a:latin typeface="Times New Roman" panose="02020603050405020304" pitchFamily="18" charset="0"/>
                <a:cs typeface="Times New Roman" panose="02020603050405020304" pitchFamily="18" charset="0"/>
              </a:rPr>
              <a:t> any two nodes </a:t>
            </a:r>
            <a:r>
              <a:rPr lang="en-US" sz="2400" b="1" dirty="0" smtClean="0">
                <a:latin typeface="Times New Roman" panose="02020603050405020304" pitchFamily="18" charset="0"/>
                <a:cs typeface="Times New Roman" panose="02020603050405020304" pitchFamily="18" charset="0"/>
              </a:rPr>
              <a:t>when </a:t>
            </a:r>
            <a:r>
              <a:rPr lang="en-US" sz="2400" b="1" i="1" dirty="0" smtClean="0">
                <a:latin typeface="Times New Roman" panose="02020603050405020304" pitchFamily="18" charset="0"/>
                <a:cs typeface="Times New Roman" panose="02020603050405020304" pitchFamily="18" charset="0"/>
              </a:rPr>
              <a:t>m</a:t>
            </a:r>
            <a:r>
              <a:rPr lang="en-US" sz="2400" b="1" dirty="0" smtClean="0">
                <a:latin typeface="Times New Roman" panose="02020603050405020304" pitchFamily="18" charset="0"/>
                <a:cs typeface="Times New Roman" panose="02020603050405020304" pitchFamily="18" charset="0"/>
              </a:rPr>
              <a:t> edges are added at random = </a:t>
            </a:r>
            <a:r>
              <a:rPr lang="en-US" sz="2400" b="1" i="1" dirty="0" smtClean="0">
                <a:latin typeface="Times New Roman" panose="02020603050405020304" pitchFamily="18" charset="0"/>
                <a:cs typeface="Times New Roman" panose="02020603050405020304" pitchFamily="18" charset="0"/>
              </a:rPr>
              <a:t>m / </a:t>
            </a:r>
            <a:r>
              <a:rPr lang="en-US" sz="2400" b="1" i="1" baseline="30000" dirty="0">
                <a:latin typeface="Times New Roman" panose="02020603050405020304" pitchFamily="18" charset="0"/>
                <a:cs typeface="Times New Roman" panose="02020603050405020304" pitchFamily="18" charset="0"/>
              </a:rPr>
              <a:t>n</a:t>
            </a:r>
            <a:r>
              <a:rPr lang="en-US" sz="2400" b="1" i="1" dirty="0">
                <a:latin typeface="Times New Roman" panose="02020603050405020304" pitchFamily="18" charset="0"/>
                <a:cs typeface="Times New Roman" panose="02020603050405020304" pitchFamily="18" charset="0"/>
              </a:rPr>
              <a:t>C</a:t>
            </a:r>
            <a:r>
              <a:rPr lang="en-US" sz="2400" b="1" i="1" baseline="-25000" dirty="0">
                <a:latin typeface="Times New Roman" panose="02020603050405020304" pitchFamily="18" charset="0"/>
                <a:cs typeface="Times New Roman" panose="02020603050405020304" pitchFamily="18" charset="0"/>
              </a:rPr>
              <a:t>2</a:t>
            </a:r>
            <a:r>
              <a:rPr lang="en-US" sz="2400" b="1" i="1" dirty="0">
                <a:latin typeface="Times New Roman" panose="02020603050405020304" pitchFamily="18" charset="0"/>
                <a:cs typeface="Times New Roman" panose="02020603050405020304" pitchFamily="18" charset="0"/>
              </a:rPr>
              <a:t> </a:t>
            </a:r>
            <a:r>
              <a:rPr lang="en-US" sz="2400" b="1" i="1" dirty="0" smtClean="0">
                <a:latin typeface="Times New Roman" panose="02020603050405020304" pitchFamily="18" charset="0"/>
                <a:cs typeface="Times New Roman" panose="02020603050405020304" pitchFamily="18" charset="0"/>
              </a:rPr>
              <a:t>≈ 2m/n</a:t>
            </a:r>
            <a:r>
              <a:rPr lang="en-US" sz="2400" b="1" i="1" baseline="30000" dirty="0" smtClean="0">
                <a:latin typeface="Times New Roman" panose="02020603050405020304" pitchFamily="18" charset="0"/>
                <a:cs typeface="Times New Roman" panose="02020603050405020304" pitchFamily="18" charset="0"/>
              </a:rPr>
              <a:t>2</a:t>
            </a:r>
          </a:p>
          <a:p>
            <a:pPr marL="342900" indent="-342900" algn="just">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Probability of any set of 3 nodes forming a triangle = (</a:t>
            </a:r>
            <a:r>
              <a:rPr lang="en-US" sz="2400" b="1" i="1" dirty="0" smtClean="0">
                <a:latin typeface="Times New Roman" panose="02020603050405020304" pitchFamily="18" charset="0"/>
                <a:cs typeface="Times New Roman" panose="02020603050405020304" pitchFamily="18" charset="0"/>
              </a:rPr>
              <a:t>2m/n</a:t>
            </a:r>
            <a:r>
              <a:rPr lang="en-US" sz="2400" b="1" i="1" baseline="30000" dirty="0" smtClean="0">
                <a:latin typeface="Times New Roman" panose="02020603050405020304" pitchFamily="18" charset="0"/>
                <a:cs typeface="Times New Roman" panose="02020603050405020304" pitchFamily="18" charset="0"/>
              </a:rPr>
              <a:t>2</a:t>
            </a:r>
            <a:r>
              <a:rPr lang="en-US" sz="2400" b="1" i="1" dirty="0" smtClean="0">
                <a:latin typeface="Times New Roman" panose="02020603050405020304" pitchFamily="18" charset="0"/>
                <a:cs typeface="Times New Roman" panose="02020603050405020304" pitchFamily="18" charset="0"/>
              </a:rPr>
              <a:t>)</a:t>
            </a:r>
            <a:r>
              <a:rPr lang="en-US" sz="2400" b="1" i="1" baseline="30000" dirty="0" smtClean="0">
                <a:latin typeface="Times New Roman" panose="02020603050405020304" pitchFamily="18" charset="0"/>
                <a:cs typeface="Times New Roman" panose="02020603050405020304" pitchFamily="18" charset="0"/>
              </a:rPr>
              <a:t>3</a:t>
            </a:r>
            <a:r>
              <a:rPr lang="en-US" sz="2400" b="1" i="1" dirty="0" smtClean="0">
                <a:latin typeface="Times New Roman" panose="02020603050405020304" pitchFamily="18" charset="0"/>
                <a:cs typeface="Times New Roman" panose="02020603050405020304" pitchFamily="18" charset="0"/>
              </a:rPr>
              <a:t> = 8m</a:t>
            </a:r>
            <a:r>
              <a:rPr lang="en-US" sz="2400" b="1" i="1" baseline="30000" dirty="0" smtClean="0">
                <a:latin typeface="Times New Roman" panose="02020603050405020304" pitchFamily="18" charset="0"/>
                <a:cs typeface="Times New Roman" panose="02020603050405020304" pitchFamily="18" charset="0"/>
              </a:rPr>
              <a:t>3</a:t>
            </a:r>
            <a:r>
              <a:rPr lang="en-US" sz="2400" b="1" i="1" dirty="0" smtClean="0">
                <a:latin typeface="Times New Roman" panose="02020603050405020304" pitchFamily="18" charset="0"/>
                <a:cs typeface="Times New Roman" panose="02020603050405020304" pitchFamily="18" charset="0"/>
              </a:rPr>
              <a:t> / n</a:t>
            </a:r>
            <a:r>
              <a:rPr lang="en-US" sz="2400" b="1" i="1" baseline="30000" dirty="0" smtClean="0">
                <a:latin typeface="Times New Roman" panose="02020603050405020304" pitchFamily="18" charset="0"/>
                <a:cs typeface="Times New Roman" panose="02020603050405020304" pitchFamily="18" charset="0"/>
              </a:rPr>
              <a:t>6</a:t>
            </a:r>
          </a:p>
          <a:p>
            <a:pPr marL="342900" indent="-342900" algn="just">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Expected no of triangles = (</a:t>
            </a:r>
            <a:r>
              <a:rPr lang="en-US" sz="2400" b="1" i="1" dirty="0" smtClean="0">
                <a:latin typeface="Times New Roman" panose="02020603050405020304" pitchFamily="18" charset="0"/>
                <a:cs typeface="Times New Roman" panose="02020603050405020304" pitchFamily="18" charset="0"/>
              </a:rPr>
              <a:t>8m</a:t>
            </a:r>
            <a:r>
              <a:rPr lang="en-US" sz="2400" b="1" i="1" baseline="30000" dirty="0" smtClean="0">
                <a:latin typeface="Times New Roman" panose="02020603050405020304" pitchFamily="18" charset="0"/>
                <a:cs typeface="Times New Roman" panose="02020603050405020304" pitchFamily="18" charset="0"/>
              </a:rPr>
              <a:t>3</a:t>
            </a:r>
            <a:r>
              <a:rPr lang="en-US" sz="2400" b="1" i="1" dirty="0" smtClean="0">
                <a:latin typeface="Times New Roman" panose="02020603050405020304" pitchFamily="18" charset="0"/>
                <a:cs typeface="Times New Roman" panose="02020603050405020304" pitchFamily="18" charset="0"/>
              </a:rPr>
              <a:t> </a:t>
            </a:r>
            <a:r>
              <a:rPr lang="en-US" sz="2400" b="1" i="1" dirty="0">
                <a:latin typeface="Times New Roman" panose="02020603050405020304" pitchFamily="18" charset="0"/>
                <a:cs typeface="Times New Roman" panose="02020603050405020304" pitchFamily="18" charset="0"/>
              </a:rPr>
              <a:t>/ </a:t>
            </a:r>
            <a:r>
              <a:rPr lang="en-US" sz="2400" b="1" i="1" dirty="0" smtClean="0">
                <a:latin typeface="Times New Roman" panose="02020603050405020304" pitchFamily="18" charset="0"/>
                <a:cs typeface="Times New Roman" panose="02020603050405020304" pitchFamily="18" charset="0"/>
              </a:rPr>
              <a:t>n</a:t>
            </a:r>
            <a:r>
              <a:rPr lang="en-US" sz="2400" b="1" i="1" baseline="30000" dirty="0" smtClean="0">
                <a:latin typeface="Times New Roman" panose="02020603050405020304" pitchFamily="18" charset="0"/>
                <a:cs typeface="Times New Roman" panose="02020603050405020304" pitchFamily="18" charset="0"/>
              </a:rPr>
              <a:t>6</a:t>
            </a:r>
            <a:r>
              <a:rPr lang="en-US" sz="2400" b="1" i="1" dirty="0" smtClean="0">
                <a:latin typeface="Times New Roman" panose="02020603050405020304" pitchFamily="18" charset="0"/>
                <a:cs typeface="Times New Roman" panose="02020603050405020304" pitchFamily="18" charset="0"/>
              </a:rPr>
              <a:t>).(n</a:t>
            </a:r>
            <a:r>
              <a:rPr lang="en-US" sz="2400" b="1" i="1" baseline="30000" dirty="0" smtClean="0">
                <a:latin typeface="Times New Roman" panose="02020603050405020304" pitchFamily="18" charset="0"/>
                <a:cs typeface="Times New Roman" panose="02020603050405020304" pitchFamily="18" charset="0"/>
              </a:rPr>
              <a:t>3</a:t>
            </a:r>
            <a:r>
              <a:rPr lang="en-US" sz="2400" b="1" i="1" dirty="0" smtClean="0">
                <a:latin typeface="Times New Roman" panose="02020603050405020304" pitchFamily="18" charset="0"/>
                <a:cs typeface="Times New Roman" panose="02020603050405020304" pitchFamily="18" charset="0"/>
              </a:rPr>
              <a:t>/6) = 4/3 (m/n)</a:t>
            </a:r>
            <a:r>
              <a:rPr lang="en-US" sz="2400" b="1" i="1" baseline="30000" dirty="0" smtClean="0">
                <a:latin typeface="Times New Roman" panose="02020603050405020304" pitchFamily="18" charset="0"/>
                <a:cs typeface="Times New Roman" panose="02020603050405020304" pitchFamily="18" charset="0"/>
              </a:rPr>
              <a:t>3</a:t>
            </a:r>
            <a:endParaRPr lang="en-US" sz="2400" b="1" i="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400" b="1" i="1" baseline="30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400" b="1" dirty="0">
              <a:latin typeface="Times New Roman" panose="02020603050405020304" pitchFamily="18" charset="0"/>
              <a:cs typeface="Times New Roman" panose="02020603050405020304" pitchFamily="18" charset="0"/>
            </a:endParaRPr>
          </a:p>
          <a:p>
            <a:pPr algn="just"/>
            <a:endParaRPr lang="en-US" sz="2400" b="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400" b="1" dirty="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r>
              <a:rPr lang="en-US" smtClean="0"/>
              <a:t>December 2020 </a:t>
            </a:r>
            <a:endParaRPr lang="en-US"/>
          </a:p>
        </p:txBody>
      </p:sp>
      <p:pic>
        <p:nvPicPr>
          <p:cNvPr id="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82114" y="152400"/>
            <a:ext cx="822325" cy="928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28494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RKMVERI</a:t>
            </a:r>
            <a:endParaRPr lang="en-US"/>
          </a:p>
        </p:txBody>
      </p:sp>
      <p:sp>
        <p:nvSpPr>
          <p:cNvPr id="3" name="Slide Number Placeholder 2"/>
          <p:cNvSpPr>
            <a:spLocks noGrp="1"/>
          </p:cNvSpPr>
          <p:nvPr>
            <p:ph type="sldNum" sz="quarter" idx="12"/>
          </p:nvPr>
        </p:nvSpPr>
        <p:spPr/>
        <p:txBody>
          <a:bodyPr/>
          <a:lstStyle/>
          <a:p>
            <a:fld id="{24209C64-613F-4590-871D-39BCE9236372}" type="slidenum">
              <a:rPr lang="en-US" smtClean="0"/>
              <a:t>35</a:t>
            </a:fld>
            <a:endParaRPr lang="en-US"/>
          </a:p>
        </p:txBody>
      </p:sp>
      <p:sp>
        <p:nvSpPr>
          <p:cNvPr id="4" name="TextBox 3"/>
          <p:cNvSpPr txBox="1"/>
          <p:nvPr/>
        </p:nvSpPr>
        <p:spPr>
          <a:xfrm>
            <a:off x="403860" y="1117664"/>
            <a:ext cx="8305800" cy="4755148"/>
          </a:xfrm>
          <a:prstGeom prst="rect">
            <a:avLst/>
          </a:prstGeom>
          <a:noFill/>
        </p:spPr>
        <p:txBody>
          <a:bodyPr wrap="square" rtlCol="0">
            <a:spAutoFit/>
          </a:bodyPr>
          <a:lstStyle/>
          <a:p>
            <a:pPr marL="342900" indent="-342900" algn="just">
              <a:spcAft>
                <a:spcPts val="600"/>
              </a:spcAf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If a graph is a social network with n participants and m pairs of “friends</a:t>
            </a:r>
            <a:r>
              <a:rPr lang="en-US" sz="2400" b="1" dirty="0" smtClean="0">
                <a:latin typeface="Times New Roman" panose="02020603050405020304" pitchFamily="18" charset="0"/>
                <a:cs typeface="Times New Roman" panose="02020603050405020304" pitchFamily="18" charset="0"/>
              </a:rPr>
              <a:t>,” expected number </a:t>
            </a:r>
            <a:r>
              <a:rPr lang="en-US" sz="2400" b="1" dirty="0">
                <a:latin typeface="Times New Roman" panose="02020603050405020304" pitchFamily="18" charset="0"/>
                <a:cs typeface="Times New Roman" panose="02020603050405020304" pitchFamily="18" charset="0"/>
              </a:rPr>
              <a:t>of triangles </a:t>
            </a:r>
            <a:r>
              <a:rPr lang="en-US" sz="2400" b="1" dirty="0" smtClean="0">
                <a:latin typeface="Times New Roman" panose="02020603050405020304" pitchFamily="18" charset="0"/>
                <a:cs typeface="Times New Roman" panose="02020603050405020304" pitchFamily="18" charset="0"/>
              </a:rPr>
              <a:t>will </a:t>
            </a:r>
            <a:r>
              <a:rPr lang="en-US" sz="2400" b="1" dirty="0">
                <a:latin typeface="Times New Roman" panose="02020603050405020304" pitchFamily="18" charset="0"/>
                <a:cs typeface="Times New Roman" panose="02020603050405020304" pitchFamily="18" charset="0"/>
              </a:rPr>
              <a:t>be much greater than the value </a:t>
            </a:r>
            <a:r>
              <a:rPr lang="en-US" sz="2400" b="1" dirty="0" smtClean="0">
                <a:latin typeface="Times New Roman" panose="02020603050405020304" pitchFamily="18" charset="0"/>
                <a:cs typeface="Times New Roman" panose="02020603050405020304" pitchFamily="18" charset="0"/>
              </a:rPr>
              <a:t>for a </a:t>
            </a:r>
            <a:r>
              <a:rPr lang="en-US" sz="2400" b="1" dirty="0">
                <a:latin typeface="Times New Roman" panose="02020603050405020304" pitchFamily="18" charset="0"/>
                <a:cs typeface="Times New Roman" panose="02020603050405020304" pitchFamily="18" charset="0"/>
              </a:rPr>
              <a:t>random graph. </a:t>
            </a:r>
            <a:endParaRPr lang="en-US" sz="2400" b="1" dirty="0" smtClean="0">
              <a:latin typeface="Times New Roman" panose="02020603050405020304" pitchFamily="18" charset="0"/>
              <a:cs typeface="Times New Roman" panose="02020603050405020304" pitchFamily="18" charset="0"/>
            </a:endParaRPr>
          </a:p>
          <a:p>
            <a:pPr marL="342900" indent="-342900" algn="just">
              <a:spcAft>
                <a:spcPts val="600"/>
              </a:spcAft>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If </a:t>
            </a:r>
            <a:r>
              <a:rPr lang="en-US" sz="2400" b="1" dirty="0">
                <a:latin typeface="Times New Roman" panose="02020603050405020304" pitchFamily="18" charset="0"/>
                <a:cs typeface="Times New Roman" panose="02020603050405020304" pitchFamily="18" charset="0"/>
              </a:rPr>
              <a:t>A and B are friends, and A is also </a:t>
            </a:r>
            <a:r>
              <a:rPr lang="en-US" sz="2400" b="1" dirty="0" smtClean="0">
                <a:latin typeface="Times New Roman" panose="02020603050405020304" pitchFamily="18" charset="0"/>
                <a:cs typeface="Times New Roman" panose="02020603050405020304" pitchFamily="18" charset="0"/>
              </a:rPr>
              <a:t>a friend </a:t>
            </a:r>
            <a:r>
              <a:rPr lang="en-US" sz="2400" b="1" dirty="0">
                <a:latin typeface="Times New Roman" panose="02020603050405020304" pitchFamily="18" charset="0"/>
                <a:cs typeface="Times New Roman" panose="02020603050405020304" pitchFamily="18" charset="0"/>
              </a:rPr>
              <a:t>of C, there should be a much greater chance </a:t>
            </a:r>
            <a:r>
              <a:rPr lang="en-US" sz="2400" b="1" dirty="0" smtClean="0">
                <a:latin typeface="Times New Roman" panose="02020603050405020304" pitchFamily="18" charset="0"/>
                <a:cs typeface="Times New Roman" panose="02020603050405020304" pitchFamily="18" charset="0"/>
              </a:rPr>
              <a:t>that </a:t>
            </a:r>
            <a:r>
              <a:rPr lang="en-US" sz="2400" b="1" dirty="0">
                <a:latin typeface="Times New Roman" panose="02020603050405020304" pitchFamily="18" charset="0"/>
                <a:cs typeface="Times New Roman" panose="02020603050405020304" pitchFamily="18" charset="0"/>
              </a:rPr>
              <a:t>B </a:t>
            </a:r>
            <a:r>
              <a:rPr lang="en-US" sz="2400" b="1" dirty="0" smtClean="0">
                <a:latin typeface="Times New Roman" panose="02020603050405020304" pitchFamily="18" charset="0"/>
                <a:cs typeface="Times New Roman" panose="02020603050405020304" pitchFamily="18" charset="0"/>
              </a:rPr>
              <a:t>and C </a:t>
            </a:r>
            <a:r>
              <a:rPr lang="en-US" sz="2400" b="1" dirty="0">
                <a:latin typeface="Times New Roman" panose="02020603050405020304" pitchFamily="18" charset="0"/>
                <a:cs typeface="Times New Roman" panose="02020603050405020304" pitchFamily="18" charset="0"/>
              </a:rPr>
              <a:t>are also friends. </a:t>
            </a:r>
            <a:endParaRPr lang="en-US" sz="2400" b="1" dirty="0" smtClean="0">
              <a:latin typeface="Times New Roman" panose="02020603050405020304" pitchFamily="18" charset="0"/>
              <a:cs typeface="Times New Roman" panose="02020603050405020304" pitchFamily="18" charset="0"/>
            </a:endParaRPr>
          </a:p>
          <a:p>
            <a:pPr marL="342900" indent="-342900" algn="just">
              <a:spcAft>
                <a:spcPts val="600"/>
              </a:spcAft>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Thus</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counting of </a:t>
            </a:r>
            <a:r>
              <a:rPr lang="en-US" sz="2400" b="1" dirty="0">
                <a:latin typeface="Times New Roman" panose="02020603050405020304" pitchFamily="18" charset="0"/>
                <a:cs typeface="Times New Roman" panose="02020603050405020304" pitchFamily="18" charset="0"/>
              </a:rPr>
              <a:t>triangles </a:t>
            </a:r>
            <a:r>
              <a:rPr lang="en-US" sz="2400" b="1" dirty="0" smtClean="0">
                <a:latin typeface="Times New Roman" panose="02020603050405020304" pitchFamily="18" charset="0"/>
                <a:cs typeface="Times New Roman" panose="02020603050405020304" pitchFamily="18" charset="0"/>
              </a:rPr>
              <a:t>helps </a:t>
            </a:r>
            <a:r>
              <a:rPr lang="en-US" sz="2400" b="1" dirty="0">
                <a:latin typeface="Times New Roman" panose="02020603050405020304" pitchFamily="18" charset="0"/>
                <a:cs typeface="Times New Roman" panose="02020603050405020304" pitchFamily="18" charset="0"/>
              </a:rPr>
              <a:t>to </a:t>
            </a:r>
            <a:r>
              <a:rPr lang="en-US" sz="2400" b="1" dirty="0" smtClean="0">
                <a:latin typeface="Times New Roman" panose="02020603050405020304" pitchFamily="18" charset="0"/>
                <a:cs typeface="Times New Roman" panose="02020603050405020304" pitchFamily="18" charset="0"/>
              </a:rPr>
              <a:t>measure the </a:t>
            </a:r>
            <a:r>
              <a:rPr lang="en-US" sz="2400" b="1" dirty="0">
                <a:latin typeface="Times New Roman" panose="02020603050405020304" pitchFamily="18" charset="0"/>
                <a:cs typeface="Times New Roman" panose="02020603050405020304" pitchFamily="18" charset="0"/>
              </a:rPr>
              <a:t>extent to which a graph looks like a social </a:t>
            </a:r>
            <a:r>
              <a:rPr lang="en-US" sz="2400" b="1" dirty="0" smtClean="0">
                <a:latin typeface="Times New Roman" panose="02020603050405020304" pitchFamily="18" charset="0"/>
                <a:cs typeface="Times New Roman" panose="02020603050405020304" pitchFamily="18" charset="0"/>
              </a:rPr>
              <a:t>network.</a:t>
            </a:r>
          </a:p>
          <a:p>
            <a:pPr marL="342900" indent="-342900" algn="just">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Age </a:t>
            </a:r>
            <a:r>
              <a:rPr lang="en-US" sz="2400" b="1" dirty="0">
                <a:latin typeface="Times New Roman" panose="02020603050405020304" pitchFamily="18" charset="0"/>
                <a:cs typeface="Times New Roman" panose="02020603050405020304" pitchFamily="18" charset="0"/>
              </a:rPr>
              <a:t>of a community is related to the density of </a:t>
            </a:r>
            <a:r>
              <a:rPr lang="en-US" sz="2400" b="1" dirty="0" smtClean="0">
                <a:latin typeface="Times New Roman" panose="02020603050405020304" pitchFamily="18" charset="0"/>
                <a:cs typeface="Times New Roman" panose="02020603050405020304" pitchFamily="18" charset="0"/>
              </a:rPr>
              <a:t>triangles.</a:t>
            </a:r>
          </a:p>
          <a:p>
            <a:pPr marL="342900" indent="-342900" algn="just">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When </a:t>
            </a:r>
            <a:r>
              <a:rPr lang="en-US" sz="2400" b="1" dirty="0">
                <a:latin typeface="Times New Roman" panose="02020603050405020304" pitchFamily="18" charset="0"/>
                <a:cs typeface="Times New Roman" panose="02020603050405020304" pitchFamily="18" charset="0"/>
              </a:rPr>
              <a:t>a group has just formed, people pull in their like-minded </a:t>
            </a:r>
            <a:r>
              <a:rPr lang="en-US" sz="2400" b="1" dirty="0" smtClean="0">
                <a:latin typeface="Times New Roman" panose="02020603050405020304" pitchFamily="18" charset="0"/>
                <a:cs typeface="Times New Roman" panose="02020603050405020304" pitchFamily="18" charset="0"/>
              </a:rPr>
              <a:t>friends, but </a:t>
            </a:r>
            <a:r>
              <a:rPr lang="en-US" sz="2400" b="1" dirty="0">
                <a:latin typeface="Times New Roman" panose="02020603050405020304" pitchFamily="18" charset="0"/>
                <a:cs typeface="Times New Roman" panose="02020603050405020304" pitchFamily="18" charset="0"/>
              </a:rPr>
              <a:t>the </a:t>
            </a:r>
            <a:r>
              <a:rPr lang="en-US" sz="2400" b="1" dirty="0" smtClean="0">
                <a:latin typeface="Times New Roman" panose="02020603050405020304" pitchFamily="18" charset="0"/>
                <a:cs typeface="Times New Roman" panose="02020603050405020304" pitchFamily="18" charset="0"/>
              </a:rPr>
              <a:t>number of </a:t>
            </a:r>
            <a:r>
              <a:rPr lang="en-US" sz="2400" b="1" dirty="0">
                <a:latin typeface="Times New Roman" panose="02020603050405020304" pitchFamily="18" charset="0"/>
                <a:cs typeface="Times New Roman" panose="02020603050405020304" pitchFamily="18" charset="0"/>
              </a:rPr>
              <a:t>triangles is relatively small. </a:t>
            </a:r>
          </a:p>
        </p:txBody>
      </p:sp>
      <p:sp>
        <p:nvSpPr>
          <p:cNvPr id="5" name="Date Placeholder 4"/>
          <p:cNvSpPr>
            <a:spLocks noGrp="1"/>
          </p:cNvSpPr>
          <p:nvPr>
            <p:ph type="dt" sz="half" idx="10"/>
          </p:nvPr>
        </p:nvSpPr>
        <p:spPr/>
        <p:txBody>
          <a:bodyPr/>
          <a:lstStyle/>
          <a:p>
            <a:r>
              <a:rPr lang="en-US" smtClean="0"/>
              <a:t>December 2020 </a:t>
            </a:r>
            <a:endParaRPr lang="en-US"/>
          </a:p>
        </p:txBody>
      </p:sp>
      <p:pic>
        <p:nvPicPr>
          <p:cNvPr id="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82114" y="152400"/>
            <a:ext cx="822325" cy="928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3135757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RKMVERI</a:t>
            </a:r>
            <a:endParaRPr lang="en-US"/>
          </a:p>
        </p:txBody>
      </p:sp>
      <p:sp>
        <p:nvSpPr>
          <p:cNvPr id="3" name="Slide Number Placeholder 2"/>
          <p:cNvSpPr>
            <a:spLocks noGrp="1"/>
          </p:cNvSpPr>
          <p:nvPr>
            <p:ph type="sldNum" sz="quarter" idx="12"/>
          </p:nvPr>
        </p:nvSpPr>
        <p:spPr/>
        <p:txBody>
          <a:bodyPr/>
          <a:lstStyle/>
          <a:p>
            <a:fld id="{24209C64-613F-4590-871D-39BCE9236372}" type="slidenum">
              <a:rPr lang="en-US" smtClean="0"/>
              <a:t>36</a:t>
            </a:fld>
            <a:endParaRPr lang="en-US"/>
          </a:p>
        </p:txBody>
      </p:sp>
      <p:sp>
        <p:nvSpPr>
          <p:cNvPr id="5" name="TextBox 4"/>
          <p:cNvSpPr txBox="1"/>
          <p:nvPr/>
        </p:nvSpPr>
        <p:spPr>
          <a:xfrm>
            <a:off x="274320" y="457200"/>
            <a:ext cx="8534400" cy="5724644"/>
          </a:xfrm>
          <a:prstGeom prst="rect">
            <a:avLst/>
          </a:prstGeom>
          <a:noFill/>
        </p:spPr>
        <p:txBody>
          <a:bodyPr wrap="square" rtlCol="0">
            <a:spAutoFit/>
          </a:bodyPr>
          <a:lstStyle/>
          <a:p>
            <a:pPr algn="just">
              <a:spcAft>
                <a:spcPts val="1200"/>
              </a:spcAft>
            </a:pPr>
            <a:r>
              <a:rPr lang="en-US" sz="2400" b="1" u="sng" dirty="0" smtClean="0">
                <a:latin typeface="Times New Roman" panose="02020603050405020304" pitchFamily="18" charset="0"/>
                <a:cs typeface="Times New Roman" panose="02020603050405020304" pitchFamily="18" charset="0"/>
              </a:rPr>
              <a:t>Triangle Counting Algorithm</a:t>
            </a:r>
            <a:r>
              <a:rPr lang="en-US" sz="2400" b="1" dirty="0" smtClean="0">
                <a:latin typeface="Times New Roman" panose="02020603050405020304" pitchFamily="18" charset="0"/>
                <a:cs typeface="Times New Roman" panose="02020603050405020304" pitchFamily="18" charset="0"/>
              </a:rPr>
              <a:t>:</a:t>
            </a:r>
          </a:p>
          <a:p>
            <a:pPr algn="just">
              <a:spcAft>
                <a:spcPts val="1200"/>
              </a:spcAft>
            </a:pPr>
            <a:r>
              <a:rPr lang="en-US" sz="2400" b="1" dirty="0" smtClean="0">
                <a:latin typeface="Times New Roman" panose="02020603050405020304" pitchFamily="18" charset="0"/>
                <a:cs typeface="Times New Roman" panose="02020603050405020304" pitchFamily="18" charset="0"/>
              </a:rPr>
              <a:t>A simple C code:</a:t>
            </a:r>
          </a:p>
          <a:p>
            <a:pPr algn="just"/>
            <a:r>
              <a:rPr lang="en-US" sz="2400" b="1" i="1" dirty="0">
                <a:latin typeface="Times New Roman" panose="02020603050405020304" pitchFamily="18" charset="0"/>
                <a:cs typeface="Times New Roman" panose="02020603050405020304" pitchFamily="18" charset="0"/>
              </a:rPr>
              <a:t>for each node A {</a:t>
            </a:r>
          </a:p>
          <a:p>
            <a:pPr algn="just"/>
            <a:r>
              <a:rPr lang="en-US" sz="2400" b="1" i="1" dirty="0">
                <a:latin typeface="Times New Roman" panose="02020603050405020304" pitchFamily="18" charset="0"/>
                <a:cs typeface="Times New Roman" panose="02020603050405020304" pitchFamily="18" charset="0"/>
              </a:rPr>
              <a:t>for each </a:t>
            </a:r>
            <a:r>
              <a:rPr lang="en-US" sz="2400" b="1" i="1" dirty="0" err="1">
                <a:latin typeface="Times New Roman" panose="02020603050405020304" pitchFamily="18" charset="0"/>
                <a:cs typeface="Times New Roman" panose="02020603050405020304" pitchFamily="18" charset="0"/>
              </a:rPr>
              <a:t>out_edge</a:t>
            </a:r>
            <a:r>
              <a:rPr lang="en-US" sz="2400" b="1" i="1" dirty="0">
                <a:latin typeface="Times New Roman" panose="02020603050405020304" pitchFamily="18" charset="0"/>
                <a:cs typeface="Times New Roman" panose="02020603050405020304" pitchFamily="18" charset="0"/>
              </a:rPr>
              <a:t> I of A {</a:t>
            </a:r>
          </a:p>
          <a:p>
            <a:pPr algn="just"/>
            <a:r>
              <a:rPr lang="en-US" sz="2400" b="1" i="1" dirty="0">
                <a:latin typeface="Times New Roman" panose="02020603050405020304" pitchFamily="18" charset="0"/>
                <a:cs typeface="Times New Roman" panose="02020603050405020304" pitchFamily="18" charset="0"/>
              </a:rPr>
              <a:t>for each </a:t>
            </a:r>
            <a:r>
              <a:rPr lang="en-US" sz="2400" b="1" i="1" dirty="0" err="1">
                <a:latin typeface="Times New Roman" panose="02020603050405020304" pitchFamily="18" charset="0"/>
                <a:cs typeface="Times New Roman" panose="02020603050405020304" pitchFamily="18" charset="0"/>
              </a:rPr>
              <a:t>out_edge</a:t>
            </a:r>
            <a:r>
              <a:rPr lang="en-US" sz="2400" b="1" i="1" dirty="0">
                <a:latin typeface="Times New Roman" panose="02020603050405020304" pitchFamily="18" charset="0"/>
                <a:cs typeface="Times New Roman" panose="02020603050405020304" pitchFamily="18" charset="0"/>
              </a:rPr>
              <a:t> J of A {</a:t>
            </a:r>
          </a:p>
          <a:p>
            <a:pPr algn="just"/>
            <a:r>
              <a:rPr lang="en-US" sz="2400" b="1" i="1" dirty="0">
                <a:latin typeface="Times New Roman" panose="02020603050405020304" pitchFamily="18" charset="0"/>
                <a:cs typeface="Times New Roman" panose="02020603050405020304" pitchFamily="18" charset="0"/>
              </a:rPr>
              <a:t>B = tail of I;</a:t>
            </a:r>
          </a:p>
          <a:p>
            <a:pPr algn="just"/>
            <a:r>
              <a:rPr lang="en-US" sz="2400" b="1" i="1" dirty="0">
                <a:latin typeface="Times New Roman" panose="02020603050405020304" pitchFamily="18" charset="0"/>
                <a:cs typeface="Times New Roman" panose="02020603050405020304" pitchFamily="18" charset="0"/>
              </a:rPr>
              <a:t>C = tail of J;</a:t>
            </a:r>
          </a:p>
          <a:p>
            <a:pPr algn="just"/>
            <a:r>
              <a:rPr lang="en-US" sz="2400" b="1" i="1" dirty="0">
                <a:latin typeface="Times New Roman" panose="02020603050405020304" pitchFamily="18" charset="0"/>
                <a:cs typeface="Times New Roman" panose="02020603050405020304" pitchFamily="18" charset="0"/>
              </a:rPr>
              <a:t>for each </a:t>
            </a:r>
            <a:r>
              <a:rPr lang="en-US" sz="2400" b="1" i="1" dirty="0" err="1">
                <a:latin typeface="Times New Roman" panose="02020603050405020304" pitchFamily="18" charset="0"/>
                <a:cs typeface="Times New Roman" panose="02020603050405020304" pitchFamily="18" charset="0"/>
              </a:rPr>
              <a:t>out_edge</a:t>
            </a:r>
            <a:r>
              <a:rPr lang="en-US" sz="2400" b="1" i="1" dirty="0">
                <a:latin typeface="Times New Roman" panose="02020603050405020304" pitchFamily="18" charset="0"/>
                <a:cs typeface="Times New Roman" panose="02020603050405020304" pitchFamily="18" charset="0"/>
              </a:rPr>
              <a:t> K of C</a:t>
            </a:r>
          </a:p>
          <a:p>
            <a:pPr algn="just"/>
            <a:r>
              <a:rPr lang="en-US" sz="2400" b="1" i="1" dirty="0">
                <a:latin typeface="Times New Roman" panose="02020603050405020304" pitchFamily="18" charset="0"/>
                <a:cs typeface="Times New Roman" panose="02020603050405020304" pitchFamily="18" charset="0"/>
              </a:rPr>
              <a:t>if tail of K == B {… write answer </a:t>
            </a:r>
            <a:r>
              <a:rPr lang="en-US" sz="2400" b="1" i="1" dirty="0" smtClean="0">
                <a:latin typeface="Times New Roman" panose="02020603050405020304" pitchFamily="18" charset="0"/>
                <a:cs typeface="Times New Roman" panose="02020603050405020304" pitchFamily="18" charset="0"/>
              </a:rPr>
              <a:t>…}</a:t>
            </a:r>
          </a:p>
          <a:p>
            <a:pPr algn="just">
              <a:spcAft>
                <a:spcPts val="600"/>
              </a:spcAft>
            </a:pPr>
            <a:r>
              <a:rPr lang="en-US" sz="2400" b="1" i="1" dirty="0" smtClean="0">
                <a:latin typeface="Times New Roman" panose="02020603050405020304" pitchFamily="18" charset="0"/>
                <a:cs typeface="Times New Roman" panose="02020603050405020304" pitchFamily="18" charset="0"/>
              </a:rPr>
              <a:t>} } }</a:t>
            </a:r>
          </a:p>
          <a:p>
            <a:pPr algn="just">
              <a:spcAft>
                <a:spcPts val="600"/>
              </a:spcAft>
            </a:pPr>
            <a:endParaRPr lang="en-US" sz="2400" b="1" i="1" dirty="0" smtClean="0">
              <a:latin typeface="Times New Roman" panose="02020603050405020304" pitchFamily="18" charset="0"/>
              <a:cs typeface="Times New Roman" panose="02020603050405020304" pitchFamily="18" charset="0"/>
            </a:endParaRPr>
          </a:p>
          <a:p>
            <a:pPr algn="just"/>
            <a:r>
              <a:rPr lang="en-US" sz="2400" b="1" dirty="0" smtClean="0">
                <a:latin typeface="Times New Roman" panose="02020603050405020304" pitchFamily="18" charset="0"/>
                <a:cs typeface="Times New Roman" panose="02020603050405020304" pitchFamily="18" charset="0"/>
              </a:rPr>
              <a:t>For each node A, max. no. of neighbor pairs = </a:t>
            </a:r>
            <a:r>
              <a:rPr lang="en-US" sz="2400" b="1" i="1" baseline="30000" dirty="0">
                <a:latin typeface="Times New Roman" panose="02020603050405020304" pitchFamily="18" charset="0"/>
                <a:cs typeface="Times New Roman" panose="02020603050405020304" pitchFamily="18" charset="0"/>
              </a:rPr>
              <a:t>(</a:t>
            </a:r>
            <a:r>
              <a:rPr lang="en-US" sz="2400" b="1" i="1" baseline="30000" dirty="0" smtClean="0">
                <a:latin typeface="Times New Roman" panose="02020603050405020304" pitchFamily="18" charset="0"/>
                <a:cs typeface="Times New Roman" panose="02020603050405020304" pitchFamily="18" charset="0"/>
              </a:rPr>
              <a:t>n-1)</a:t>
            </a:r>
            <a:r>
              <a:rPr lang="en-US" sz="2400" b="1" i="1" dirty="0" smtClean="0">
                <a:latin typeface="Times New Roman" panose="02020603050405020304" pitchFamily="18" charset="0"/>
                <a:cs typeface="Times New Roman" panose="02020603050405020304" pitchFamily="18" charset="0"/>
              </a:rPr>
              <a:t>C</a:t>
            </a:r>
            <a:r>
              <a:rPr lang="en-US" sz="2400" b="1" i="1" baseline="-25000" dirty="0" smtClean="0">
                <a:latin typeface="Times New Roman" panose="02020603050405020304" pitchFamily="18" charset="0"/>
                <a:cs typeface="Times New Roman" panose="02020603050405020304" pitchFamily="18" charset="0"/>
              </a:rPr>
              <a:t>2</a:t>
            </a:r>
          </a:p>
          <a:p>
            <a:pPr algn="just"/>
            <a:r>
              <a:rPr lang="en-US" sz="2400" b="1" dirty="0" smtClean="0">
                <a:latin typeface="Times New Roman" panose="02020603050405020304" pitchFamily="18" charset="0"/>
                <a:cs typeface="Times New Roman" panose="02020603050405020304" pitchFamily="18" charset="0"/>
              </a:rPr>
              <a:t>For</a:t>
            </a:r>
            <a:r>
              <a:rPr lang="en-US" sz="2400" b="1" i="1" dirty="0" smtClean="0">
                <a:latin typeface="Times New Roman" panose="02020603050405020304" pitchFamily="18" charset="0"/>
                <a:cs typeface="Times New Roman" panose="02020603050405020304" pitchFamily="18" charset="0"/>
              </a:rPr>
              <a:t> n </a:t>
            </a:r>
            <a:r>
              <a:rPr lang="en-US" sz="2400" b="1" dirty="0" smtClean="0">
                <a:latin typeface="Times New Roman" panose="02020603050405020304" pitchFamily="18" charset="0"/>
                <a:cs typeface="Times New Roman" panose="02020603050405020304" pitchFamily="18" charset="0"/>
              </a:rPr>
              <a:t>nodes, </a:t>
            </a:r>
            <a:r>
              <a:rPr lang="en-US" sz="2400" b="1" dirty="0">
                <a:latin typeface="Times New Roman" panose="02020603050405020304" pitchFamily="18" charset="0"/>
                <a:cs typeface="Times New Roman" panose="02020603050405020304" pitchFamily="18" charset="0"/>
              </a:rPr>
              <a:t>max. no. of neighbor pairs </a:t>
            </a:r>
            <a:r>
              <a:rPr lang="en-US" sz="2400" b="1" dirty="0" smtClean="0">
                <a:latin typeface="Times New Roman" panose="02020603050405020304" pitchFamily="18" charset="0"/>
                <a:cs typeface="Times New Roman" panose="02020603050405020304" pitchFamily="18" charset="0"/>
              </a:rPr>
              <a:t>= </a:t>
            </a:r>
            <a:r>
              <a:rPr lang="en-US" sz="2400" b="1" i="1" dirty="0" smtClean="0">
                <a:latin typeface="Times New Roman" panose="02020603050405020304" pitchFamily="18" charset="0"/>
                <a:cs typeface="Times New Roman" panose="02020603050405020304" pitchFamily="18" charset="0"/>
              </a:rPr>
              <a:t>n.</a:t>
            </a:r>
            <a:r>
              <a:rPr lang="en-US" sz="2400" b="1" i="1" baseline="30000" dirty="0" smtClean="0">
                <a:latin typeface="Times New Roman" panose="02020603050405020304" pitchFamily="18" charset="0"/>
                <a:cs typeface="Times New Roman" panose="02020603050405020304" pitchFamily="18" charset="0"/>
              </a:rPr>
              <a:t>(n-1)</a:t>
            </a:r>
            <a:r>
              <a:rPr lang="en-US" sz="2400" b="1" i="1" dirty="0" smtClean="0">
                <a:latin typeface="Times New Roman" panose="02020603050405020304" pitchFamily="18" charset="0"/>
                <a:cs typeface="Times New Roman" panose="02020603050405020304" pitchFamily="18" charset="0"/>
              </a:rPr>
              <a:t>C</a:t>
            </a:r>
            <a:r>
              <a:rPr lang="en-US" sz="2400" b="1" i="1" baseline="-25000" dirty="0" smtClean="0">
                <a:latin typeface="Times New Roman" panose="02020603050405020304" pitchFamily="18" charset="0"/>
                <a:cs typeface="Times New Roman" panose="02020603050405020304" pitchFamily="18" charset="0"/>
              </a:rPr>
              <a:t>2</a:t>
            </a:r>
            <a:r>
              <a:rPr lang="en-US" sz="2400" b="1" i="1" dirty="0" smtClean="0">
                <a:latin typeface="Times New Roman" panose="02020603050405020304" pitchFamily="18" charset="0"/>
                <a:cs typeface="Times New Roman" panose="02020603050405020304" pitchFamily="18" charset="0"/>
              </a:rPr>
              <a:t>       O(n</a:t>
            </a:r>
            <a:r>
              <a:rPr lang="en-US" sz="2400" b="1" i="1" baseline="30000" dirty="0" smtClean="0">
                <a:latin typeface="Times New Roman" panose="02020603050405020304" pitchFamily="18" charset="0"/>
                <a:cs typeface="Times New Roman" panose="02020603050405020304" pitchFamily="18" charset="0"/>
              </a:rPr>
              <a:t>3</a:t>
            </a:r>
            <a:r>
              <a:rPr lang="en-US" sz="2400" b="1" i="1" dirty="0" smtClean="0">
                <a:latin typeface="Times New Roman" panose="02020603050405020304" pitchFamily="18" charset="0"/>
                <a:cs typeface="Times New Roman" panose="02020603050405020304" pitchFamily="18" charset="0"/>
              </a:rPr>
              <a:t>)</a:t>
            </a:r>
            <a:endParaRPr lang="en-US" sz="2400" b="1" i="1" baseline="-25000" dirty="0">
              <a:latin typeface="Times New Roman" panose="02020603050405020304" pitchFamily="18" charset="0"/>
              <a:cs typeface="Times New Roman" panose="02020603050405020304" pitchFamily="18" charset="0"/>
            </a:endParaRPr>
          </a:p>
          <a:p>
            <a:pPr algn="just"/>
            <a:endParaRPr lang="en-US" sz="2400" b="1" i="1" dirty="0" smtClean="0">
              <a:latin typeface="Times New Roman" panose="02020603050405020304" pitchFamily="18" charset="0"/>
              <a:cs typeface="Times New Roman" panose="02020603050405020304" pitchFamily="18" charset="0"/>
            </a:endParaRPr>
          </a:p>
        </p:txBody>
      </p:sp>
      <p:sp>
        <p:nvSpPr>
          <p:cNvPr id="6" name="Right Arrow 5"/>
          <p:cNvSpPr/>
          <p:nvPr/>
        </p:nvSpPr>
        <p:spPr>
          <a:xfrm>
            <a:off x="6858000" y="5516881"/>
            <a:ext cx="30480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r>
              <a:rPr lang="en-US" smtClean="0"/>
              <a:t>December 2020 </a:t>
            </a:r>
            <a:endParaRPr lang="en-US"/>
          </a:p>
        </p:txBody>
      </p:sp>
      <p:pic>
        <p:nvPicPr>
          <p:cNvPr id="7"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82114" y="152400"/>
            <a:ext cx="822325" cy="928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280175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RKMVERI</a:t>
            </a:r>
            <a:endParaRPr lang="en-US"/>
          </a:p>
        </p:txBody>
      </p:sp>
      <p:sp>
        <p:nvSpPr>
          <p:cNvPr id="3" name="Slide Number Placeholder 2"/>
          <p:cNvSpPr>
            <a:spLocks noGrp="1"/>
          </p:cNvSpPr>
          <p:nvPr>
            <p:ph type="sldNum" sz="quarter" idx="12"/>
          </p:nvPr>
        </p:nvSpPr>
        <p:spPr/>
        <p:txBody>
          <a:bodyPr/>
          <a:lstStyle/>
          <a:p>
            <a:fld id="{24209C64-613F-4590-871D-39BCE9236372}" type="slidenum">
              <a:rPr lang="en-US" smtClean="0"/>
              <a:t>37</a:t>
            </a:fld>
            <a:endParaRPr lang="en-US"/>
          </a:p>
        </p:txBody>
      </p:sp>
      <p:sp>
        <p:nvSpPr>
          <p:cNvPr id="4" name="TextBox 3"/>
          <p:cNvSpPr txBox="1"/>
          <p:nvPr/>
        </p:nvSpPr>
        <p:spPr>
          <a:xfrm>
            <a:off x="685800" y="1143000"/>
            <a:ext cx="7696200" cy="4539704"/>
          </a:xfrm>
          <a:prstGeom prst="rect">
            <a:avLst/>
          </a:prstGeom>
          <a:noFill/>
        </p:spPr>
        <p:txBody>
          <a:bodyPr wrap="square" rtlCol="0">
            <a:spAutoFit/>
          </a:bodyPr>
          <a:lstStyle/>
          <a:p>
            <a:pPr algn="just">
              <a:spcAft>
                <a:spcPts val="1200"/>
              </a:spcAft>
            </a:pPr>
            <a:r>
              <a:rPr lang="en-US" sz="2400" b="1" u="sng" dirty="0" smtClean="0">
                <a:latin typeface="Times New Roman" panose="02020603050405020304" pitchFamily="18" charset="0"/>
                <a:cs typeface="Times New Roman" panose="02020603050405020304" pitchFamily="18" charset="0"/>
              </a:rPr>
              <a:t>A Fast Algorithm for Single Processor</a:t>
            </a:r>
            <a:r>
              <a:rPr lang="en-US" sz="2400" b="1" dirty="0" smtClean="0">
                <a:latin typeface="Times New Roman" panose="02020603050405020304" pitchFamily="18" charset="0"/>
                <a:cs typeface="Times New Roman" panose="02020603050405020304" pitchFamily="18" charset="0"/>
              </a:rPr>
              <a:t>:</a:t>
            </a:r>
          </a:p>
          <a:p>
            <a:pPr marL="342900" indent="-342900" algn="just">
              <a:spcAft>
                <a:spcPts val="600"/>
              </a:spcAf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A</a:t>
            </a:r>
            <a:r>
              <a:rPr lang="en-US" sz="2400" b="1" dirty="0" smtClean="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graph of n nodes and m ≥ </a:t>
            </a:r>
            <a:r>
              <a:rPr lang="en-US" sz="2400" b="1" dirty="0" smtClean="0">
                <a:latin typeface="Times New Roman" panose="02020603050405020304" pitchFamily="18" charset="0"/>
                <a:cs typeface="Times New Roman" panose="02020603050405020304" pitchFamily="18" charset="0"/>
              </a:rPr>
              <a:t>n edges</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All nodes </a:t>
            </a:r>
            <a:r>
              <a:rPr lang="en-US" sz="2400" b="1" dirty="0">
                <a:latin typeface="Times New Roman" panose="02020603050405020304" pitchFamily="18" charset="0"/>
                <a:cs typeface="Times New Roman" panose="02020603050405020304" pitchFamily="18" charset="0"/>
              </a:rPr>
              <a:t>are </a:t>
            </a:r>
            <a:r>
              <a:rPr lang="en-US" sz="2400" b="1" dirty="0" smtClean="0">
                <a:latin typeface="Times New Roman" panose="02020603050405020304" pitchFamily="18" charset="0"/>
                <a:cs typeface="Times New Roman" panose="02020603050405020304" pitchFamily="18" charset="0"/>
              </a:rPr>
              <a:t>numbered as  </a:t>
            </a:r>
            <a:r>
              <a:rPr lang="en-US" sz="2400" b="1" dirty="0">
                <a:latin typeface="Times New Roman" panose="02020603050405020304" pitchFamily="18" charset="0"/>
                <a:cs typeface="Times New Roman" panose="02020603050405020304" pitchFamily="18" charset="0"/>
              </a:rPr>
              <a:t>1, 2, . . . , n.</a:t>
            </a:r>
          </a:p>
          <a:p>
            <a:pPr marL="342900" indent="-342900" algn="just">
              <a:spcAft>
                <a:spcPts val="600"/>
              </a:spcAft>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A </a:t>
            </a:r>
            <a:r>
              <a:rPr lang="en-US" sz="2400" b="1" dirty="0">
                <a:latin typeface="Times New Roman" panose="02020603050405020304" pitchFamily="18" charset="0"/>
                <a:cs typeface="Times New Roman" panose="02020603050405020304" pitchFamily="18" charset="0"/>
              </a:rPr>
              <a:t>node </a:t>
            </a:r>
            <a:r>
              <a:rPr lang="en-US" sz="2400" b="1" dirty="0" smtClean="0">
                <a:latin typeface="Times New Roman" panose="02020603050405020304" pitchFamily="18" charset="0"/>
                <a:cs typeface="Times New Roman" panose="02020603050405020304" pitchFamily="18" charset="0"/>
              </a:rPr>
              <a:t>is a </a:t>
            </a:r>
            <a:r>
              <a:rPr lang="en-US" sz="2400" b="1" dirty="0">
                <a:latin typeface="Times New Roman" panose="02020603050405020304" pitchFamily="18" charset="0"/>
                <a:cs typeface="Times New Roman" panose="02020603050405020304" pitchFamily="18" charset="0"/>
              </a:rPr>
              <a:t>heavy hitter if its degree is at least √m. A </a:t>
            </a:r>
            <a:r>
              <a:rPr lang="en-US" sz="2400" b="1" dirty="0" smtClean="0">
                <a:latin typeface="Times New Roman" panose="02020603050405020304" pitchFamily="18" charset="0"/>
                <a:cs typeface="Times New Roman" panose="02020603050405020304" pitchFamily="18" charset="0"/>
              </a:rPr>
              <a:t>heavy-hitter triangle </a:t>
            </a:r>
            <a:r>
              <a:rPr lang="en-US" sz="2400" b="1" dirty="0">
                <a:latin typeface="Times New Roman" panose="02020603050405020304" pitchFamily="18" charset="0"/>
                <a:cs typeface="Times New Roman" panose="02020603050405020304" pitchFamily="18" charset="0"/>
              </a:rPr>
              <a:t>is a triangle all three of whose nodes are heavy hitters. </a:t>
            </a:r>
            <a:endParaRPr lang="en-US" sz="2400" b="1" dirty="0" smtClean="0">
              <a:latin typeface="Times New Roman" panose="02020603050405020304" pitchFamily="18" charset="0"/>
              <a:cs typeface="Times New Roman" panose="02020603050405020304" pitchFamily="18" charset="0"/>
            </a:endParaRPr>
          </a:p>
          <a:p>
            <a:pPr marL="342900" indent="-342900" algn="just">
              <a:spcAft>
                <a:spcPts val="600"/>
              </a:spcAft>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Separate algorithms are used to </a:t>
            </a:r>
            <a:r>
              <a:rPr lang="en-US" sz="2400" b="1" dirty="0">
                <a:latin typeface="Times New Roman" panose="02020603050405020304" pitchFamily="18" charset="0"/>
                <a:cs typeface="Times New Roman" panose="02020603050405020304" pitchFamily="18" charset="0"/>
              </a:rPr>
              <a:t>count the heavy-hitter triangles and all other triangles. </a:t>
            </a:r>
            <a:endParaRPr lang="en-US" sz="2400" b="1"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Number </a:t>
            </a:r>
            <a:r>
              <a:rPr lang="en-US" sz="2400" b="1" dirty="0">
                <a:latin typeface="Times New Roman" panose="02020603050405020304" pitchFamily="18" charset="0"/>
                <a:cs typeface="Times New Roman" panose="02020603050405020304" pitchFamily="18" charset="0"/>
              </a:rPr>
              <a:t>of heavy-hitter nodes is no more than 2√m, since otherwise the </a:t>
            </a:r>
            <a:r>
              <a:rPr lang="en-US" sz="2400" b="1" dirty="0" smtClean="0">
                <a:latin typeface="Times New Roman" panose="02020603050405020304" pitchFamily="18" charset="0"/>
                <a:cs typeface="Times New Roman" panose="02020603050405020304" pitchFamily="18" charset="0"/>
              </a:rPr>
              <a:t>sum of </a:t>
            </a:r>
            <a:r>
              <a:rPr lang="en-US" sz="2400" b="1" dirty="0">
                <a:latin typeface="Times New Roman" panose="02020603050405020304" pitchFamily="18" charset="0"/>
                <a:cs typeface="Times New Roman" panose="02020603050405020304" pitchFamily="18" charset="0"/>
              </a:rPr>
              <a:t>the degrees of the heavy hitter </a:t>
            </a:r>
            <a:r>
              <a:rPr lang="en-US" sz="2400" b="1" dirty="0" smtClean="0">
                <a:latin typeface="Times New Roman" panose="02020603050405020304" pitchFamily="18" charset="0"/>
                <a:cs typeface="Times New Roman" panose="02020603050405020304" pitchFamily="18" charset="0"/>
              </a:rPr>
              <a:t>nodes </a:t>
            </a:r>
            <a:r>
              <a:rPr lang="en-US" sz="2400" b="1" dirty="0">
                <a:latin typeface="Times New Roman" panose="02020603050405020304" pitchFamily="18" charset="0"/>
                <a:cs typeface="Times New Roman" panose="02020603050405020304" pitchFamily="18" charset="0"/>
              </a:rPr>
              <a:t>would be more than 2m.</a:t>
            </a:r>
          </a:p>
        </p:txBody>
      </p:sp>
      <p:sp>
        <p:nvSpPr>
          <p:cNvPr id="5" name="Date Placeholder 4"/>
          <p:cNvSpPr>
            <a:spLocks noGrp="1"/>
          </p:cNvSpPr>
          <p:nvPr>
            <p:ph type="dt" sz="half" idx="10"/>
          </p:nvPr>
        </p:nvSpPr>
        <p:spPr/>
        <p:txBody>
          <a:bodyPr/>
          <a:lstStyle/>
          <a:p>
            <a:r>
              <a:rPr lang="en-US" smtClean="0"/>
              <a:t>December 2020 </a:t>
            </a:r>
            <a:endParaRPr lang="en-US"/>
          </a:p>
        </p:txBody>
      </p:sp>
      <p:pic>
        <p:nvPicPr>
          <p:cNvPr id="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82114" y="152400"/>
            <a:ext cx="822325" cy="928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51479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RKMVERI</a:t>
            </a:r>
            <a:endParaRPr lang="en-US" dirty="0"/>
          </a:p>
        </p:txBody>
      </p:sp>
      <p:sp>
        <p:nvSpPr>
          <p:cNvPr id="3" name="Slide Number Placeholder 2"/>
          <p:cNvSpPr>
            <a:spLocks noGrp="1"/>
          </p:cNvSpPr>
          <p:nvPr>
            <p:ph type="sldNum" sz="quarter" idx="12"/>
          </p:nvPr>
        </p:nvSpPr>
        <p:spPr/>
        <p:txBody>
          <a:bodyPr/>
          <a:lstStyle/>
          <a:p>
            <a:fld id="{24209C64-613F-4590-871D-39BCE9236372}" type="slidenum">
              <a:rPr lang="en-US" smtClean="0"/>
              <a:t>38</a:t>
            </a:fld>
            <a:endParaRPr lang="en-US"/>
          </a:p>
        </p:txBody>
      </p:sp>
      <p:sp>
        <p:nvSpPr>
          <p:cNvPr id="4" name="TextBox 3"/>
          <p:cNvSpPr txBox="1"/>
          <p:nvPr/>
        </p:nvSpPr>
        <p:spPr>
          <a:xfrm>
            <a:off x="457200" y="381000"/>
            <a:ext cx="8153400" cy="6017032"/>
          </a:xfrm>
          <a:prstGeom prst="rect">
            <a:avLst/>
          </a:prstGeom>
          <a:noFill/>
        </p:spPr>
        <p:txBody>
          <a:bodyPr wrap="square" rtlCol="0">
            <a:spAutoFit/>
          </a:bodyPr>
          <a:lstStyle/>
          <a:p>
            <a:pPr algn="just">
              <a:spcAft>
                <a:spcPts val="1800"/>
              </a:spcAft>
            </a:pPr>
            <a:r>
              <a:rPr lang="en-US" sz="2400" b="1" u="sng" dirty="0" smtClean="0">
                <a:latin typeface="Times New Roman" panose="02020603050405020304" pitchFamily="18" charset="0"/>
                <a:cs typeface="Times New Roman" panose="02020603050405020304" pitchFamily="18" charset="0"/>
              </a:rPr>
              <a:t>Pre-processing of graph</a:t>
            </a:r>
            <a:r>
              <a:rPr lang="en-US" sz="2400" b="1" dirty="0" smtClean="0">
                <a:latin typeface="Times New Roman" panose="02020603050405020304" pitchFamily="18" charset="0"/>
                <a:cs typeface="Times New Roman" panose="02020603050405020304" pitchFamily="18" charset="0"/>
              </a:rPr>
              <a:t>:</a:t>
            </a:r>
          </a:p>
          <a:p>
            <a:pPr marL="457200" indent="-457200" algn="just">
              <a:spcAft>
                <a:spcPts val="600"/>
              </a:spcAft>
              <a:buFont typeface="+mj-lt"/>
              <a:buAutoNum type="arabicPeriod"/>
            </a:pPr>
            <a:r>
              <a:rPr lang="en-US" sz="2400" b="1" dirty="0" smtClean="0">
                <a:latin typeface="Times New Roman" panose="02020603050405020304" pitchFamily="18" charset="0"/>
                <a:cs typeface="Times New Roman" panose="02020603050405020304" pitchFamily="18" charset="0"/>
              </a:rPr>
              <a:t>Compute </a:t>
            </a:r>
            <a:r>
              <a:rPr lang="en-US" sz="2400" b="1" dirty="0">
                <a:latin typeface="Times New Roman" panose="02020603050405020304" pitchFamily="18" charset="0"/>
                <a:cs typeface="Times New Roman" panose="02020603050405020304" pitchFamily="18" charset="0"/>
              </a:rPr>
              <a:t>the degree of each node. </a:t>
            </a:r>
            <a:r>
              <a:rPr lang="en-US" sz="2400" b="1" dirty="0" smtClean="0">
                <a:latin typeface="Times New Roman" panose="02020603050405020304" pitchFamily="18" charset="0"/>
                <a:cs typeface="Times New Roman" panose="02020603050405020304" pitchFamily="18" charset="0"/>
              </a:rPr>
              <a:t>Examine each edge </a:t>
            </a:r>
            <a:r>
              <a:rPr lang="en-US" sz="2400" b="1" dirty="0">
                <a:latin typeface="Times New Roman" panose="02020603050405020304" pitchFamily="18" charset="0"/>
                <a:cs typeface="Times New Roman" panose="02020603050405020304" pitchFamily="18" charset="0"/>
              </a:rPr>
              <a:t>and add 1 to the count of each of its two nodes. </a:t>
            </a:r>
            <a:r>
              <a:rPr lang="en-US" sz="2400" b="1" dirty="0" smtClean="0">
                <a:latin typeface="Times New Roman" panose="02020603050405020304" pitchFamily="18" charset="0"/>
                <a:cs typeface="Times New Roman" panose="02020603050405020304" pitchFamily="18" charset="0"/>
              </a:rPr>
              <a:t>Time required </a:t>
            </a:r>
            <a:r>
              <a:rPr lang="en-US" sz="2400" b="1" dirty="0">
                <a:latin typeface="Times New Roman" panose="02020603050405020304" pitchFamily="18" charset="0"/>
                <a:cs typeface="Times New Roman" panose="02020603050405020304" pitchFamily="18" charset="0"/>
              </a:rPr>
              <a:t>is </a:t>
            </a:r>
            <a:r>
              <a:rPr lang="en-US" sz="2400" b="1" i="1" dirty="0">
                <a:latin typeface="Times New Roman" panose="02020603050405020304" pitchFamily="18" charset="0"/>
                <a:cs typeface="Times New Roman" panose="02020603050405020304" pitchFamily="18" charset="0"/>
              </a:rPr>
              <a:t>O(m</a:t>
            </a:r>
            <a:r>
              <a:rPr lang="en-US" sz="2400" b="1" i="1" dirty="0" smtClean="0">
                <a:latin typeface="Times New Roman" panose="02020603050405020304" pitchFamily="18" charset="0"/>
                <a:cs typeface="Times New Roman" panose="02020603050405020304" pitchFamily="18" charset="0"/>
              </a:rPr>
              <a:t>)</a:t>
            </a:r>
            <a:r>
              <a:rPr lang="en-US" sz="2400" b="1" dirty="0" smtClean="0">
                <a:latin typeface="Times New Roman" panose="02020603050405020304" pitchFamily="18" charset="0"/>
                <a:cs typeface="Times New Roman" panose="02020603050405020304" pitchFamily="18" charset="0"/>
              </a:rPr>
              <a:t>.</a:t>
            </a:r>
          </a:p>
          <a:p>
            <a:pPr marL="457200" indent="-457200" algn="just">
              <a:spcAft>
                <a:spcPts val="600"/>
              </a:spcAft>
              <a:buFont typeface="+mj-lt"/>
              <a:buAutoNum type="arabicPeriod"/>
            </a:pPr>
            <a:r>
              <a:rPr lang="en-US" sz="2400" b="1" dirty="0" smtClean="0">
                <a:latin typeface="Times New Roman" panose="02020603050405020304" pitchFamily="18" charset="0"/>
                <a:cs typeface="Times New Roman" panose="02020603050405020304" pitchFamily="18" charset="0"/>
              </a:rPr>
              <a:t>Create </a:t>
            </a:r>
            <a:r>
              <a:rPr lang="en-US" sz="2400" b="1" dirty="0">
                <a:latin typeface="Times New Roman" panose="02020603050405020304" pitchFamily="18" charset="0"/>
                <a:cs typeface="Times New Roman" panose="02020603050405020304" pitchFamily="18" charset="0"/>
              </a:rPr>
              <a:t>an index on edges, with the pair of nodes at its ends as the </a:t>
            </a:r>
            <a:r>
              <a:rPr lang="en-US" sz="2400" b="1" dirty="0" smtClean="0">
                <a:latin typeface="Times New Roman" panose="02020603050405020304" pitchFamily="18" charset="0"/>
                <a:cs typeface="Times New Roman" panose="02020603050405020304" pitchFamily="18" charset="0"/>
              </a:rPr>
              <a:t>key. An index determines, </a:t>
            </a:r>
            <a:r>
              <a:rPr lang="en-US" sz="2400" b="1" dirty="0">
                <a:latin typeface="Times New Roman" panose="02020603050405020304" pitchFamily="18" charset="0"/>
                <a:cs typeface="Times New Roman" panose="02020603050405020304" pitchFamily="18" charset="0"/>
              </a:rPr>
              <a:t>given two nodes, whether </a:t>
            </a:r>
            <a:r>
              <a:rPr lang="en-US" sz="2400" b="1" dirty="0" smtClean="0">
                <a:latin typeface="Times New Roman" panose="02020603050405020304" pitchFamily="18" charset="0"/>
                <a:cs typeface="Times New Roman" panose="02020603050405020304" pitchFamily="18" charset="0"/>
              </a:rPr>
              <a:t>an edge exists </a:t>
            </a:r>
            <a:r>
              <a:rPr lang="en-US" sz="2400" b="1" dirty="0">
                <a:latin typeface="Times New Roman" panose="02020603050405020304" pitchFamily="18" charset="0"/>
                <a:cs typeface="Times New Roman" panose="02020603050405020304" pitchFamily="18" charset="0"/>
              </a:rPr>
              <a:t>between </a:t>
            </a:r>
            <a:r>
              <a:rPr lang="en-US" sz="2400" b="1" dirty="0" smtClean="0">
                <a:latin typeface="Times New Roman" panose="02020603050405020304" pitchFamily="18" charset="0"/>
                <a:cs typeface="Times New Roman" panose="02020603050405020304" pitchFamily="18" charset="0"/>
              </a:rPr>
              <a:t>them. A </a:t>
            </a:r>
            <a:r>
              <a:rPr lang="en-US" sz="2400" b="1" dirty="0">
                <a:latin typeface="Times New Roman" panose="02020603050405020304" pitchFamily="18" charset="0"/>
                <a:cs typeface="Times New Roman" panose="02020603050405020304" pitchFamily="18" charset="0"/>
              </a:rPr>
              <a:t>hash table </a:t>
            </a:r>
            <a:r>
              <a:rPr lang="en-US" sz="2400" b="1" dirty="0" smtClean="0">
                <a:latin typeface="Times New Roman" panose="02020603050405020304" pitchFamily="18" charset="0"/>
                <a:cs typeface="Times New Roman" panose="02020603050405020304" pitchFamily="18" charset="0"/>
              </a:rPr>
              <a:t>would suffice. </a:t>
            </a:r>
            <a:r>
              <a:rPr lang="en-US" sz="2400" b="1" dirty="0">
                <a:latin typeface="Times New Roman" panose="02020603050405020304" pitchFamily="18" charset="0"/>
                <a:cs typeface="Times New Roman" panose="02020603050405020304" pitchFamily="18" charset="0"/>
              </a:rPr>
              <a:t>It can be constructed </a:t>
            </a:r>
            <a:r>
              <a:rPr lang="en-US" sz="2400" b="1" dirty="0" smtClean="0">
                <a:latin typeface="Times New Roman" panose="02020603050405020304" pitchFamily="18" charset="0"/>
                <a:cs typeface="Times New Roman" panose="02020603050405020304" pitchFamily="18" charset="0"/>
              </a:rPr>
              <a:t>in </a:t>
            </a:r>
            <a:r>
              <a:rPr lang="en-US" sz="2400" b="1" i="1" dirty="0" smtClean="0">
                <a:latin typeface="Times New Roman" panose="02020603050405020304" pitchFamily="18" charset="0"/>
                <a:cs typeface="Times New Roman" panose="02020603050405020304" pitchFamily="18" charset="0"/>
              </a:rPr>
              <a:t>O(m</a:t>
            </a:r>
            <a:r>
              <a:rPr lang="en-US" sz="2400" b="1" i="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time, and </a:t>
            </a:r>
            <a:r>
              <a:rPr lang="en-US" sz="2400" b="1" dirty="0" smtClean="0">
                <a:latin typeface="Times New Roman" panose="02020603050405020304" pitchFamily="18" charset="0"/>
                <a:cs typeface="Times New Roman" panose="02020603050405020304" pitchFamily="18" charset="0"/>
              </a:rPr>
              <a:t>a </a:t>
            </a:r>
            <a:r>
              <a:rPr lang="en-US" sz="2400" b="1" dirty="0">
                <a:latin typeface="Times New Roman" panose="02020603050405020304" pitchFamily="18" charset="0"/>
                <a:cs typeface="Times New Roman" panose="02020603050405020304" pitchFamily="18" charset="0"/>
              </a:rPr>
              <a:t>query about the </a:t>
            </a:r>
            <a:r>
              <a:rPr lang="en-US" sz="2400" b="1" dirty="0" smtClean="0">
                <a:latin typeface="Times New Roman" panose="02020603050405020304" pitchFamily="18" charset="0"/>
                <a:cs typeface="Times New Roman" panose="02020603050405020304" pitchFamily="18" charset="0"/>
              </a:rPr>
              <a:t>existence </a:t>
            </a:r>
            <a:r>
              <a:rPr lang="en-US" sz="2400" b="1" dirty="0">
                <a:latin typeface="Times New Roman" panose="02020603050405020304" pitchFamily="18" charset="0"/>
                <a:cs typeface="Times New Roman" panose="02020603050405020304" pitchFamily="18" charset="0"/>
              </a:rPr>
              <a:t>of an edge </a:t>
            </a:r>
            <a:r>
              <a:rPr lang="en-US" sz="2400" b="1" dirty="0" smtClean="0">
                <a:latin typeface="Times New Roman" panose="02020603050405020304" pitchFamily="18" charset="0"/>
                <a:cs typeface="Times New Roman" panose="02020603050405020304" pitchFamily="18" charset="0"/>
              </a:rPr>
              <a:t>can be executed in constant time.</a:t>
            </a:r>
          </a:p>
          <a:p>
            <a:pPr marL="457200" indent="-457200" algn="just">
              <a:buFont typeface="+mj-lt"/>
              <a:buAutoNum type="arabicPeriod"/>
            </a:pPr>
            <a:r>
              <a:rPr lang="en-US" sz="2400" b="1" dirty="0" smtClean="0">
                <a:latin typeface="Times New Roman" panose="02020603050405020304" pitchFamily="18" charset="0"/>
                <a:cs typeface="Times New Roman" panose="02020603050405020304" pitchFamily="18" charset="0"/>
              </a:rPr>
              <a:t>Create </a:t>
            </a:r>
            <a:r>
              <a:rPr lang="en-US" sz="2400" b="1" dirty="0">
                <a:latin typeface="Times New Roman" panose="02020603050405020304" pitchFamily="18" charset="0"/>
                <a:cs typeface="Times New Roman" panose="02020603050405020304" pitchFamily="18" charset="0"/>
              </a:rPr>
              <a:t>another index </a:t>
            </a:r>
            <a:r>
              <a:rPr lang="en-US" sz="2400" b="1" dirty="0" smtClean="0">
                <a:latin typeface="Times New Roman" panose="02020603050405020304" pitchFamily="18" charset="0"/>
                <a:cs typeface="Times New Roman" panose="02020603050405020304" pitchFamily="18" charset="0"/>
              </a:rPr>
              <a:t>on nodes, </a:t>
            </a:r>
            <a:r>
              <a:rPr lang="en-US" sz="2400" b="1" dirty="0">
                <a:latin typeface="Times New Roman" panose="02020603050405020304" pitchFamily="18" charset="0"/>
                <a:cs typeface="Times New Roman" panose="02020603050405020304" pitchFamily="18" charset="0"/>
              </a:rPr>
              <a:t>this one with key equal to a single </a:t>
            </a:r>
            <a:r>
              <a:rPr lang="en-US" sz="2400" b="1" dirty="0" smtClean="0">
                <a:latin typeface="Times New Roman" panose="02020603050405020304" pitchFamily="18" charset="0"/>
                <a:cs typeface="Times New Roman" panose="02020603050405020304" pitchFamily="18" charset="0"/>
              </a:rPr>
              <a:t>node. Given </a:t>
            </a:r>
            <a:r>
              <a:rPr lang="en-US" sz="2400" b="1" dirty="0">
                <a:latin typeface="Times New Roman" panose="02020603050405020304" pitchFamily="18" charset="0"/>
                <a:cs typeface="Times New Roman" panose="02020603050405020304" pitchFamily="18" charset="0"/>
              </a:rPr>
              <a:t>a node v, </a:t>
            </a:r>
            <a:r>
              <a:rPr lang="en-US" sz="2400" b="1" dirty="0" smtClean="0">
                <a:latin typeface="Times New Roman" panose="02020603050405020304" pitchFamily="18" charset="0"/>
                <a:cs typeface="Times New Roman" panose="02020603050405020304" pitchFamily="18" charset="0"/>
              </a:rPr>
              <a:t>one </a:t>
            </a:r>
            <a:r>
              <a:rPr lang="en-US" sz="2400" b="1" dirty="0">
                <a:latin typeface="Times New Roman" panose="02020603050405020304" pitchFamily="18" charset="0"/>
                <a:cs typeface="Times New Roman" panose="02020603050405020304" pitchFamily="18" charset="0"/>
              </a:rPr>
              <a:t>can retrieve the nodes adjacent to v in time </a:t>
            </a:r>
            <a:r>
              <a:rPr lang="en-US" sz="2400" b="1" dirty="0" smtClean="0">
                <a:latin typeface="Times New Roman" panose="02020603050405020304" pitchFamily="18" charset="0"/>
                <a:cs typeface="Times New Roman" panose="02020603050405020304" pitchFamily="18" charset="0"/>
              </a:rPr>
              <a:t>proportional </a:t>
            </a:r>
            <a:r>
              <a:rPr lang="en-US" sz="2400" b="1" dirty="0">
                <a:latin typeface="Times New Roman" panose="02020603050405020304" pitchFamily="18" charset="0"/>
                <a:cs typeface="Times New Roman" panose="02020603050405020304" pitchFamily="18" charset="0"/>
              </a:rPr>
              <a:t>to the number of those nodes. Again, a hash table, this time </a:t>
            </a:r>
            <a:r>
              <a:rPr lang="en-US" sz="2400" b="1" dirty="0" smtClean="0">
                <a:latin typeface="Times New Roman" panose="02020603050405020304" pitchFamily="18" charset="0"/>
                <a:cs typeface="Times New Roman" panose="02020603050405020304" pitchFamily="18" charset="0"/>
              </a:rPr>
              <a:t>with single </a:t>
            </a:r>
            <a:r>
              <a:rPr lang="en-US" sz="2400" b="1" dirty="0">
                <a:latin typeface="Times New Roman" panose="02020603050405020304" pitchFamily="18" charset="0"/>
                <a:cs typeface="Times New Roman" panose="02020603050405020304" pitchFamily="18" charset="0"/>
              </a:rPr>
              <a:t>nodes as the </a:t>
            </a:r>
            <a:r>
              <a:rPr lang="en-US" sz="2400" b="1" dirty="0" smtClean="0">
                <a:latin typeface="Times New Roman" panose="02020603050405020304" pitchFamily="18" charset="0"/>
                <a:cs typeface="Times New Roman" panose="02020603050405020304" pitchFamily="18" charset="0"/>
              </a:rPr>
              <a:t>key should suffice.</a:t>
            </a:r>
            <a:endParaRPr lang="en-US" sz="2400" b="1" dirty="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r>
              <a:rPr lang="en-US" smtClean="0"/>
              <a:t>December 2020 </a:t>
            </a:r>
            <a:endParaRPr lang="en-US"/>
          </a:p>
        </p:txBody>
      </p:sp>
      <p:pic>
        <p:nvPicPr>
          <p:cNvPr id="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82114" y="152400"/>
            <a:ext cx="822325" cy="928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6882434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RKMVERI</a:t>
            </a:r>
            <a:endParaRPr lang="en-US"/>
          </a:p>
        </p:txBody>
      </p:sp>
      <p:sp>
        <p:nvSpPr>
          <p:cNvPr id="3" name="Slide Number Placeholder 2"/>
          <p:cNvSpPr>
            <a:spLocks noGrp="1"/>
          </p:cNvSpPr>
          <p:nvPr>
            <p:ph type="sldNum" sz="quarter" idx="12"/>
          </p:nvPr>
        </p:nvSpPr>
        <p:spPr/>
        <p:txBody>
          <a:bodyPr/>
          <a:lstStyle/>
          <a:p>
            <a:fld id="{24209C64-613F-4590-871D-39BCE9236372}" type="slidenum">
              <a:rPr lang="en-US" smtClean="0"/>
              <a:t>39</a:t>
            </a:fld>
            <a:endParaRPr lang="en-US"/>
          </a:p>
        </p:txBody>
      </p:sp>
      <p:sp>
        <p:nvSpPr>
          <p:cNvPr id="4" name="TextBox 3"/>
          <p:cNvSpPr txBox="1"/>
          <p:nvPr/>
        </p:nvSpPr>
        <p:spPr>
          <a:xfrm>
            <a:off x="304800" y="609600"/>
            <a:ext cx="8458200" cy="4985980"/>
          </a:xfrm>
          <a:prstGeom prst="rect">
            <a:avLst/>
          </a:prstGeom>
          <a:noFill/>
        </p:spPr>
        <p:txBody>
          <a:bodyPr wrap="square" rtlCol="0">
            <a:spAutoFit/>
          </a:bodyPr>
          <a:lstStyle/>
          <a:p>
            <a:pPr marL="285750" indent="-285750" algn="just">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Order </a:t>
            </a:r>
            <a:r>
              <a:rPr lang="en-US" sz="2400" b="1" dirty="0">
                <a:latin typeface="Times New Roman" panose="02020603050405020304" pitchFamily="18" charset="0"/>
                <a:cs typeface="Times New Roman" panose="02020603050405020304" pitchFamily="18" charset="0"/>
              </a:rPr>
              <a:t>the nodes </a:t>
            </a:r>
            <a:r>
              <a:rPr lang="en-US" sz="2400" b="1" dirty="0" smtClean="0">
                <a:latin typeface="Times New Roman" panose="02020603050405020304" pitchFamily="18" charset="0"/>
                <a:cs typeface="Times New Roman" panose="02020603050405020304" pitchFamily="18" charset="0"/>
              </a:rPr>
              <a:t>as: </a:t>
            </a:r>
          </a:p>
          <a:p>
            <a:pPr marL="742950" lvl="1" indent="-285750" algn="just">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First</a:t>
            </a:r>
            <a:r>
              <a:rPr lang="en-US" sz="2400" b="1" dirty="0">
                <a:latin typeface="Times New Roman" panose="02020603050405020304" pitchFamily="18" charset="0"/>
                <a:cs typeface="Times New Roman" panose="02020603050405020304" pitchFamily="18" charset="0"/>
              </a:rPr>
              <a:t>, order nodes by degree. </a:t>
            </a:r>
            <a:endParaRPr lang="en-US" sz="2400" b="1" dirty="0" smtClean="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If</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v </a:t>
            </a:r>
            <a:r>
              <a:rPr lang="en-US" sz="2400" b="1" dirty="0">
                <a:latin typeface="Times New Roman" panose="02020603050405020304" pitchFamily="18" charset="0"/>
                <a:cs typeface="Times New Roman" panose="02020603050405020304" pitchFamily="18" charset="0"/>
              </a:rPr>
              <a:t>and u have the same degree, </a:t>
            </a:r>
            <a:r>
              <a:rPr lang="en-US" sz="2400" b="1" dirty="0" smtClean="0">
                <a:latin typeface="Times New Roman" panose="02020603050405020304" pitchFamily="18" charset="0"/>
                <a:cs typeface="Times New Roman" panose="02020603050405020304" pitchFamily="18" charset="0"/>
              </a:rPr>
              <a:t>order</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them </a:t>
            </a:r>
            <a:r>
              <a:rPr lang="en-US" sz="2400" b="1" dirty="0">
                <a:latin typeface="Times New Roman" panose="02020603050405020304" pitchFamily="18" charset="0"/>
                <a:cs typeface="Times New Roman" panose="02020603050405020304" pitchFamily="18" charset="0"/>
              </a:rPr>
              <a:t>numerically. That is, </a:t>
            </a:r>
            <a:r>
              <a:rPr lang="en-US" sz="2400" b="1" dirty="0" smtClean="0">
                <a:latin typeface="Times New Roman" panose="02020603050405020304" pitchFamily="18" charset="0"/>
                <a:cs typeface="Times New Roman" panose="02020603050405020304" pitchFamily="18" charset="0"/>
              </a:rPr>
              <a:t>v </a:t>
            </a:r>
            <a:r>
              <a:rPr lang="en-US" sz="2400" b="1" dirty="0">
                <a:latin typeface="Times New Roman" panose="02020603050405020304" pitchFamily="18" charset="0"/>
                <a:cs typeface="Times New Roman" panose="02020603050405020304" pitchFamily="18" charset="0"/>
              </a:rPr>
              <a:t>≺ u if and only if either</a:t>
            </a:r>
          </a:p>
          <a:p>
            <a:pPr algn="just"/>
            <a:r>
              <a:rPr lang="en-US" sz="2400" b="1" dirty="0" smtClean="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i</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degree of v is less than the degree of u, or</a:t>
            </a:r>
          </a:p>
          <a:p>
            <a:pPr algn="just">
              <a:spcAft>
                <a:spcPts val="2400"/>
              </a:spcAft>
            </a:pPr>
            <a:r>
              <a:rPr lang="en-US" sz="2400" b="1" dirty="0" smtClean="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ii) The degrees of u and v are the same, and v &lt; u.</a:t>
            </a:r>
          </a:p>
          <a:p>
            <a:pPr algn="just">
              <a:spcAft>
                <a:spcPts val="1200"/>
              </a:spcAft>
            </a:pPr>
            <a:r>
              <a:rPr lang="en-US" sz="2400" b="1" i="1" dirty="0">
                <a:latin typeface="Times New Roman" panose="02020603050405020304" pitchFamily="18" charset="0"/>
                <a:cs typeface="Times New Roman" panose="02020603050405020304" pitchFamily="18" charset="0"/>
              </a:rPr>
              <a:t>Heavy-Hitter Triangles</a:t>
            </a:r>
            <a:r>
              <a:rPr lang="en-US" sz="2400" b="1" dirty="0">
                <a:latin typeface="Times New Roman" panose="02020603050405020304" pitchFamily="18" charset="0"/>
                <a:cs typeface="Times New Roman" panose="02020603050405020304" pitchFamily="18" charset="0"/>
              </a:rPr>
              <a:t>: </a:t>
            </a:r>
            <a:endParaRPr lang="en-US" sz="2400" b="1" dirty="0" smtClean="0">
              <a:latin typeface="Times New Roman" panose="02020603050405020304" pitchFamily="18" charset="0"/>
              <a:cs typeface="Times New Roman" panose="02020603050405020304" pitchFamily="18" charset="0"/>
            </a:endParaRPr>
          </a:p>
          <a:p>
            <a:pPr algn="just"/>
            <a:r>
              <a:rPr lang="en-US" sz="2400" b="1" dirty="0" smtClean="0">
                <a:latin typeface="Times New Roman" panose="02020603050405020304" pitchFamily="18" charset="0"/>
                <a:cs typeface="Times New Roman" panose="02020603050405020304" pitchFamily="18" charset="0"/>
              </a:rPr>
              <a:t>There </a:t>
            </a:r>
            <a:r>
              <a:rPr lang="en-US" sz="2400" b="1" dirty="0">
                <a:latin typeface="Times New Roman" panose="02020603050405020304" pitchFamily="18" charset="0"/>
                <a:cs typeface="Times New Roman" panose="02020603050405020304" pitchFamily="18" charset="0"/>
              </a:rPr>
              <a:t>are only </a:t>
            </a:r>
            <a:r>
              <a:rPr lang="en-US" sz="2400" b="1" i="1" dirty="0">
                <a:latin typeface="Times New Roman" panose="02020603050405020304" pitchFamily="18" charset="0"/>
                <a:cs typeface="Times New Roman" panose="02020603050405020304" pitchFamily="18" charset="0"/>
              </a:rPr>
              <a:t>O(√m) </a:t>
            </a:r>
            <a:r>
              <a:rPr lang="en-US" sz="2400" b="1" dirty="0">
                <a:latin typeface="Times New Roman" panose="02020603050405020304" pitchFamily="18" charset="0"/>
                <a:cs typeface="Times New Roman" panose="02020603050405020304" pitchFamily="18" charset="0"/>
              </a:rPr>
              <a:t>heavy-hitter </a:t>
            </a:r>
            <a:r>
              <a:rPr lang="en-US" sz="2400" b="1" dirty="0" smtClean="0">
                <a:latin typeface="Times New Roman" panose="02020603050405020304" pitchFamily="18" charset="0"/>
                <a:cs typeface="Times New Roman" panose="02020603050405020304" pitchFamily="18" charset="0"/>
              </a:rPr>
              <a:t>nodes. Considering </a:t>
            </a:r>
            <a:r>
              <a:rPr lang="en-US" sz="2400" b="1" dirty="0">
                <a:latin typeface="Times New Roman" panose="02020603050405020304" pitchFamily="18" charset="0"/>
                <a:cs typeface="Times New Roman" panose="02020603050405020304" pitchFamily="18" charset="0"/>
              </a:rPr>
              <a:t>all sets of three of these </a:t>
            </a:r>
            <a:r>
              <a:rPr lang="en-US" sz="2400" b="1" dirty="0" smtClean="0">
                <a:latin typeface="Times New Roman" panose="02020603050405020304" pitchFamily="18" charset="0"/>
                <a:cs typeface="Times New Roman" panose="02020603050405020304" pitchFamily="18" charset="0"/>
              </a:rPr>
              <a:t>nodes, there </a:t>
            </a:r>
            <a:r>
              <a:rPr lang="en-US" sz="2400" b="1" dirty="0">
                <a:latin typeface="Times New Roman" panose="02020603050405020304" pitchFamily="18" charset="0"/>
                <a:cs typeface="Times New Roman" panose="02020603050405020304" pitchFamily="18" charset="0"/>
              </a:rPr>
              <a:t>are </a:t>
            </a:r>
            <a:r>
              <a:rPr lang="en-US" sz="2400" b="1" i="1" dirty="0">
                <a:latin typeface="Times New Roman" panose="02020603050405020304" pitchFamily="18" charset="0"/>
                <a:cs typeface="Times New Roman" panose="02020603050405020304" pitchFamily="18" charset="0"/>
              </a:rPr>
              <a:t>O(m</a:t>
            </a:r>
            <a:r>
              <a:rPr lang="en-US" sz="2400" b="1" i="1" baseline="30000" dirty="0">
                <a:latin typeface="Times New Roman" panose="02020603050405020304" pitchFamily="18" charset="0"/>
                <a:cs typeface="Times New Roman" panose="02020603050405020304" pitchFamily="18" charset="0"/>
              </a:rPr>
              <a:t>3/2</a:t>
            </a:r>
            <a:r>
              <a:rPr lang="en-US" sz="2400" b="1" i="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possible heavy-</a:t>
            </a:r>
          </a:p>
          <a:p>
            <a:pPr algn="just"/>
            <a:r>
              <a:rPr lang="en-US" sz="2400" b="1" dirty="0">
                <a:latin typeface="Times New Roman" panose="02020603050405020304" pitchFamily="18" charset="0"/>
                <a:cs typeface="Times New Roman" panose="02020603050405020304" pitchFamily="18" charset="0"/>
              </a:rPr>
              <a:t>hitter </a:t>
            </a:r>
            <a:r>
              <a:rPr lang="en-US" sz="2400" b="1" dirty="0" smtClean="0">
                <a:latin typeface="Times New Roman" panose="02020603050405020304" pitchFamily="18" charset="0"/>
                <a:cs typeface="Times New Roman" panose="02020603050405020304" pitchFamily="18" charset="0"/>
              </a:rPr>
              <a:t>triangles. Using index </a:t>
            </a:r>
            <a:r>
              <a:rPr lang="en-US" sz="2400" b="1" dirty="0">
                <a:latin typeface="Times New Roman" panose="02020603050405020304" pitchFamily="18" charset="0"/>
                <a:cs typeface="Times New Roman" panose="02020603050405020304" pitchFamily="18" charset="0"/>
              </a:rPr>
              <a:t>on </a:t>
            </a:r>
            <a:r>
              <a:rPr lang="en-US" sz="2400" b="1" dirty="0" smtClean="0">
                <a:latin typeface="Times New Roman" panose="02020603050405020304" pitchFamily="18" charset="0"/>
                <a:cs typeface="Times New Roman" panose="02020603050405020304" pitchFamily="18" charset="0"/>
              </a:rPr>
              <a:t>edges, it is possible to check whether </a:t>
            </a:r>
            <a:r>
              <a:rPr lang="en-US" sz="2400" b="1" dirty="0">
                <a:latin typeface="Times New Roman" panose="02020603050405020304" pitchFamily="18" charset="0"/>
                <a:cs typeface="Times New Roman" panose="02020603050405020304" pitchFamily="18" charset="0"/>
              </a:rPr>
              <a:t>all three edges </a:t>
            </a:r>
            <a:r>
              <a:rPr lang="en-US" sz="2400" b="1" dirty="0" smtClean="0">
                <a:latin typeface="Times New Roman" panose="02020603050405020304" pitchFamily="18" charset="0"/>
                <a:cs typeface="Times New Roman" panose="02020603050405020304" pitchFamily="18" charset="0"/>
              </a:rPr>
              <a:t>exist in constant time</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So, </a:t>
            </a:r>
            <a:r>
              <a:rPr lang="en-US" sz="2400" b="1" i="1" dirty="0">
                <a:latin typeface="Times New Roman" panose="02020603050405020304" pitchFamily="18" charset="0"/>
                <a:cs typeface="Times New Roman" panose="02020603050405020304" pitchFamily="18" charset="0"/>
              </a:rPr>
              <a:t>O(m</a:t>
            </a:r>
            <a:r>
              <a:rPr lang="en-US" sz="2400" b="1" i="1" baseline="30000" dirty="0">
                <a:latin typeface="Times New Roman" panose="02020603050405020304" pitchFamily="18" charset="0"/>
                <a:cs typeface="Times New Roman" panose="02020603050405020304" pitchFamily="18" charset="0"/>
              </a:rPr>
              <a:t>3/2</a:t>
            </a:r>
            <a:r>
              <a:rPr lang="en-US" sz="2400" b="1" i="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time is needed to find all the </a:t>
            </a:r>
            <a:r>
              <a:rPr lang="en-US" sz="2400" b="1" dirty="0" smtClean="0">
                <a:latin typeface="Times New Roman" panose="02020603050405020304" pitchFamily="18" charset="0"/>
                <a:cs typeface="Times New Roman" panose="02020603050405020304" pitchFamily="18" charset="0"/>
              </a:rPr>
              <a:t>heavy-hitter triangles</a:t>
            </a:r>
            <a:r>
              <a:rPr lang="en-US" sz="2400" b="1" dirty="0">
                <a:latin typeface="Times New Roman" panose="02020603050405020304" pitchFamily="18" charset="0"/>
                <a:cs typeface="Times New Roman" panose="02020603050405020304" pitchFamily="18" charset="0"/>
              </a:rPr>
              <a:t>.</a:t>
            </a:r>
          </a:p>
        </p:txBody>
      </p:sp>
      <p:sp>
        <p:nvSpPr>
          <p:cNvPr id="5" name="Date Placeholder 4"/>
          <p:cNvSpPr>
            <a:spLocks noGrp="1"/>
          </p:cNvSpPr>
          <p:nvPr>
            <p:ph type="dt" sz="half" idx="10"/>
          </p:nvPr>
        </p:nvSpPr>
        <p:spPr/>
        <p:txBody>
          <a:bodyPr/>
          <a:lstStyle/>
          <a:p>
            <a:r>
              <a:rPr lang="en-US" smtClean="0"/>
              <a:t>December 2020 </a:t>
            </a:r>
            <a:endParaRPr lang="en-US"/>
          </a:p>
        </p:txBody>
      </p:sp>
      <p:pic>
        <p:nvPicPr>
          <p:cNvPr id="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82114" y="152400"/>
            <a:ext cx="822325" cy="928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326561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RKMVERI</a:t>
            </a:r>
            <a:endParaRPr lang="en-US"/>
          </a:p>
        </p:txBody>
      </p:sp>
      <p:sp>
        <p:nvSpPr>
          <p:cNvPr id="3" name="Slide Number Placeholder 2"/>
          <p:cNvSpPr>
            <a:spLocks noGrp="1"/>
          </p:cNvSpPr>
          <p:nvPr>
            <p:ph type="sldNum" sz="quarter" idx="12"/>
          </p:nvPr>
        </p:nvSpPr>
        <p:spPr/>
        <p:txBody>
          <a:bodyPr/>
          <a:lstStyle/>
          <a:p>
            <a:fld id="{24209C64-613F-4590-871D-39BCE9236372}" type="slidenum">
              <a:rPr lang="en-US" smtClean="0"/>
              <a:t>4</a:t>
            </a:fld>
            <a:endParaRPr lang="en-US"/>
          </a:p>
        </p:txBody>
      </p:sp>
      <p:sp>
        <p:nvSpPr>
          <p:cNvPr id="4" name="TextBox 3"/>
          <p:cNvSpPr txBox="1"/>
          <p:nvPr/>
        </p:nvSpPr>
        <p:spPr>
          <a:xfrm>
            <a:off x="457200" y="1371600"/>
            <a:ext cx="8305800" cy="4401205"/>
          </a:xfrm>
          <a:prstGeom prst="rect">
            <a:avLst/>
          </a:prstGeom>
          <a:noFill/>
        </p:spPr>
        <p:txBody>
          <a:bodyPr wrap="square" rtlCol="0">
            <a:spAutoFit/>
          </a:bodyPr>
          <a:lstStyle/>
          <a:p>
            <a:pPr>
              <a:spcAft>
                <a:spcPts val="1200"/>
              </a:spcAft>
            </a:pPr>
            <a:r>
              <a:rPr lang="en-US" sz="2400" b="1" dirty="0">
                <a:latin typeface="Times New Roman" panose="02020603050405020304" pitchFamily="18" charset="0"/>
                <a:cs typeface="Times New Roman" panose="02020603050405020304" pitchFamily="18" charset="0"/>
              </a:rPr>
              <a:t>Three broad purposes of </a:t>
            </a:r>
            <a:r>
              <a:rPr lang="en-US" sz="2400" b="1" i="1" dirty="0" smtClean="0">
                <a:latin typeface="Times New Roman" panose="02020603050405020304" pitchFamily="18" charset="0"/>
                <a:cs typeface="Times New Roman" panose="02020603050405020304" pitchFamily="18" charset="0"/>
              </a:rPr>
              <a:t>Analytics</a:t>
            </a:r>
            <a:r>
              <a:rPr lang="en-US" sz="2400" b="1" dirty="0" smtClean="0">
                <a:latin typeface="Times New Roman" panose="02020603050405020304" pitchFamily="18" charset="0"/>
                <a:cs typeface="Times New Roman" panose="02020603050405020304" pitchFamily="18" charset="0"/>
              </a:rPr>
              <a:t>:</a:t>
            </a:r>
          </a:p>
          <a:p>
            <a:pPr marL="342900" indent="-342900" algn="just">
              <a:spcAft>
                <a:spcPts val="1200"/>
              </a:spcAft>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Using </a:t>
            </a:r>
            <a:r>
              <a:rPr lang="en-US" sz="2400" b="1" dirty="0">
                <a:latin typeface="Times New Roman" panose="02020603050405020304" pitchFamily="18" charset="0"/>
                <a:cs typeface="Times New Roman" panose="02020603050405020304" pitchFamily="18" charset="0"/>
              </a:rPr>
              <a:t>observed or measured data from a real-life problem </a:t>
            </a:r>
            <a:r>
              <a:rPr lang="en-US" sz="2400" b="1" dirty="0" smtClean="0">
                <a:latin typeface="Times New Roman" panose="02020603050405020304" pitchFamily="18" charset="0"/>
                <a:cs typeface="Times New Roman" panose="02020603050405020304" pitchFamily="18" charset="0"/>
              </a:rPr>
              <a:t>situation.</a:t>
            </a:r>
          </a:p>
          <a:p>
            <a:pPr marL="342900" indent="-342900" algn="just">
              <a:spcAft>
                <a:spcPts val="1200"/>
              </a:spcAft>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Uncover </a:t>
            </a:r>
            <a:r>
              <a:rPr lang="en-US" sz="2400" b="1" dirty="0">
                <a:latin typeface="Times New Roman" panose="02020603050405020304" pitchFamily="18" charset="0"/>
                <a:cs typeface="Times New Roman" panose="02020603050405020304" pitchFamily="18" charset="0"/>
              </a:rPr>
              <a:t>the characteristics of a data set based on its mathematical </a:t>
            </a:r>
            <a:r>
              <a:rPr lang="en-US" sz="2400" b="1" dirty="0" smtClean="0">
                <a:latin typeface="Times New Roman" panose="02020603050405020304" pitchFamily="18" charset="0"/>
                <a:cs typeface="Times New Roman" panose="02020603050405020304" pitchFamily="18" charset="0"/>
              </a:rPr>
              <a:t>properties.</a:t>
            </a:r>
          </a:p>
          <a:p>
            <a:pPr marL="342900" indent="-342900" algn="just">
              <a:spcAft>
                <a:spcPts val="1200"/>
              </a:spcAft>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Answer </a:t>
            </a:r>
            <a:r>
              <a:rPr lang="en-US" sz="2400" b="1" dirty="0">
                <a:latin typeface="Times New Roman" panose="02020603050405020304" pitchFamily="18" charset="0"/>
                <a:cs typeface="Times New Roman" panose="02020603050405020304" pitchFamily="18" charset="0"/>
              </a:rPr>
              <a:t>specific </a:t>
            </a:r>
            <a:r>
              <a:rPr lang="en-US" sz="2400" b="1" dirty="0" smtClean="0">
                <a:latin typeface="Times New Roman" panose="02020603050405020304" pitchFamily="18" charset="0"/>
                <a:cs typeface="Times New Roman" panose="02020603050405020304" pitchFamily="18" charset="0"/>
              </a:rPr>
              <a:t>questions from </a:t>
            </a:r>
            <a:r>
              <a:rPr lang="en-US" sz="2400" b="1" dirty="0">
                <a:latin typeface="Times New Roman" panose="02020603050405020304" pitchFamily="18" charset="0"/>
                <a:cs typeface="Times New Roman" panose="02020603050405020304" pitchFamily="18" charset="0"/>
              </a:rPr>
              <a:t>one or more data sets with a given level of </a:t>
            </a:r>
            <a:r>
              <a:rPr lang="en-US" sz="2400" b="1" dirty="0" smtClean="0">
                <a:latin typeface="Times New Roman" panose="02020603050405020304" pitchFamily="18" charset="0"/>
                <a:cs typeface="Times New Roman" panose="02020603050405020304" pitchFamily="18" charset="0"/>
              </a:rPr>
              <a:t>certainty.</a:t>
            </a:r>
          </a:p>
          <a:p>
            <a:pPr marL="342900" indent="-342900" algn="just">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Develop </a:t>
            </a:r>
            <a:r>
              <a:rPr lang="en-US" sz="2400" b="1" dirty="0">
                <a:latin typeface="Times New Roman" panose="02020603050405020304" pitchFamily="18" charset="0"/>
                <a:cs typeface="Times New Roman" panose="02020603050405020304" pitchFamily="18" charset="0"/>
              </a:rPr>
              <a:t>a mathematical model for </a:t>
            </a:r>
            <a:r>
              <a:rPr lang="en-US" sz="2400" b="1" dirty="0" smtClean="0">
                <a:latin typeface="Times New Roman" panose="02020603050405020304" pitchFamily="18" charset="0"/>
                <a:cs typeface="Times New Roman" panose="02020603050405020304" pitchFamily="18" charset="0"/>
              </a:rPr>
              <a:t>predicting the </a:t>
            </a:r>
            <a:r>
              <a:rPr lang="en-US" sz="2400" b="1" dirty="0">
                <a:latin typeface="Times New Roman" panose="02020603050405020304" pitchFamily="18" charset="0"/>
                <a:cs typeface="Times New Roman" panose="02020603050405020304" pitchFamily="18" charset="0"/>
              </a:rPr>
              <a:t>characteristics or behavior of </a:t>
            </a:r>
            <a:r>
              <a:rPr lang="en-US" sz="2400" b="1" dirty="0" smtClean="0">
                <a:latin typeface="Times New Roman" panose="02020603050405020304" pitchFamily="18" charset="0"/>
                <a:cs typeface="Times New Roman" panose="02020603050405020304" pitchFamily="18" charset="0"/>
              </a:rPr>
              <a:t>yet  unobserved </a:t>
            </a:r>
            <a:r>
              <a:rPr lang="en-US" sz="2400" b="1" dirty="0">
                <a:latin typeface="Times New Roman" panose="02020603050405020304" pitchFamily="18" charset="0"/>
                <a:cs typeface="Times New Roman" panose="02020603050405020304" pitchFamily="18" charset="0"/>
              </a:rPr>
              <a:t>data from the same situation</a:t>
            </a:r>
          </a:p>
        </p:txBody>
      </p:sp>
      <p:sp>
        <p:nvSpPr>
          <p:cNvPr id="5" name="Date Placeholder 4"/>
          <p:cNvSpPr>
            <a:spLocks noGrp="1"/>
          </p:cNvSpPr>
          <p:nvPr>
            <p:ph type="dt" sz="half" idx="10"/>
          </p:nvPr>
        </p:nvSpPr>
        <p:spPr/>
        <p:txBody>
          <a:bodyPr/>
          <a:lstStyle/>
          <a:p>
            <a:r>
              <a:rPr lang="en-US" smtClean="0"/>
              <a:t>December 2020 </a:t>
            </a:r>
            <a:endParaRPr lang="en-US"/>
          </a:p>
        </p:txBody>
      </p:sp>
      <p:pic>
        <p:nvPicPr>
          <p:cNvPr id="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82114" y="152400"/>
            <a:ext cx="822325" cy="928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322661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RKMVERI</a:t>
            </a:r>
            <a:endParaRPr lang="en-US"/>
          </a:p>
        </p:txBody>
      </p:sp>
      <p:sp>
        <p:nvSpPr>
          <p:cNvPr id="3" name="Slide Number Placeholder 2"/>
          <p:cNvSpPr>
            <a:spLocks noGrp="1"/>
          </p:cNvSpPr>
          <p:nvPr>
            <p:ph type="sldNum" sz="quarter" idx="12"/>
          </p:nvPr>
        </p:nvSpPr>
        <p:spPr/>
        <p:txBody>
          <a:bodyPr/>
          <a:lstStyle/>
          <a:p>
            <a:fld id="{24209C64-613F-4590-871D-39BCE9236372}" type="slidenum">
              <a:rPr lang="en-US" smtClean="0"/>
              <a:t>40</a:t>
            </a:fld>
            <a:endParaRPr lang="en-US"/>
          </a:p>
        </p:txBody>
      </p:sp>
      <p:sp>
        <p:nvSpPr>
          <p:cNvPr id="4" name="TextBox 3"/>
          <p:cNvSpPr txBox="1"/>
          <p:nvPr/>
        </p:nvSpPr>
        <p:spPr>
          <a:xfrm>
            <a:off x="381000" y="304800"/>
            <a:ext cx="8305800" cy="6001643"/>
          </a:xfrm>
          <a:prstGeom prst="rect">
            <a:avLst/>
          </a:prstGeom>
          <a:noFill/>
        </p:spPr>
        <p:txBody>
          <a:bodyPr wrap="square" rtlCol="0">
            <a:spAutoFit/>
          </a:bodyPr>
          <a:lstStyle/>
          <a:p>
            <a:pPr algn="just"/>
            <a:r>
              <a:rPr lang="en-US" sz="2400" b="1" i="1" dirty="0">
                <a:latin typeface="Times New Roman" panose="02020603050405020304" pitchFamily="18" charset="0"/>
                <a:cs typeface="Times New Roman" panose="02020603050405020304" pitchFamily="18" charset="0"/>
              </a:rPr>
              <a:t>Other Triangles</a:t>
            </a:r>
            <a:r>
              <a:rPr lang="en-US" sz="2400" b="1" dirty="0">
                <a:latin typeface="Times New Roman" panose="02020603050405020304" pitchFamily="18" charset="0"/>
                <a:cs typeface="Times New Roman" panose="02020603050405020304" pitchFamily="18" charset="0"/>
              </a:rPr>
              <a:t>: </a:t>
            </a:r>
            <a:endParaRPr lang="en-US" sz="2400" b="1" dirty="0" smtClean="0">
              <a:latin typeface="Times New Roman" panose="02020603050405020304" pitchFamily="18" charset="0"/>
              <a:cs typeface="Times New Roman" panose="02020603050405020304" pitchFamily="18" charset="0"/>
            </a:endParaRPr>
          </a:p>
          <a:p>
            <a:pPr algn="just"/>
            <a:r>
              <a:rPr lang="en-US" sz="2400" b="1" dirty="0" smtClean="0">
                <a:latin typeface="Times New Roman" panose="02020603050405020304" pitchFamily="18" charset="0"/>
                <a:cs typeface="Times New Roman" panose="02020603050405020304" pitchFamily="18" charset="0"/>
              </a:rPr>
              <a:t>Consider each edge </a:t>
            </a:r>
            <a:r>
              <a:rPr lang="en-US" sz="2400" b="1" dirty="0">
                <a:latin typeface="Times New Roman" panose="02020603050405020304" pitchFamily="18" charset="0"/>
                <a:cs typeface="Times New Roman" panose="02020603050405020304" pitchFamily="18" charset="0"/>
              </a:rPr>
              <a:t>(v1, v2). </a:t>
            </a:r>
            <a:endParaRPr lang="en-US" sz="2400" b="1"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If </a:t>
            </a:r>
            <a:r>
              <a:rPr lang="en-US" sz="2400" b="1" dirty="0">
                <a:latin typeface="Times New Roman" panose="02020603050405020304" pitchFamily="18" charset="0"/>
                <a:cs typeface="Times New Roman" panose="02020603050405020304" pitchFamily="18" charset="0"/>
              </a:rPr>
              <a:t>both v1 and v2 are heavy hitters, ignore this edge. </a:t>
            </a:r>
            <a:endParaRPr lang="en-US" sz="2400" b="1"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Let one of them, v1 (say) is </a:t>
            </a:r>
            <a:r>
              <a:rPr lang="en-US" sz="2400" b="1" dirty="0">
                <a:latin typeface="Times New Roman" panose="02020603050405020304" pitchFamily="18" charset="0"/>
                <a:cs typeface="Times New Roman" panose="02020603050405020304" pitchFamily="18" charset="0"/>
              </a:rPr>
              <a:t>not a heavy hitter and moreover v1 ≺ </a:t>
            </a:r>
            <a:r>
              <a:rPr lang="en-US" sz="2400" b="1" dirty="0" smtClean="0">
                <a:latin typeface="Times New Roman" panose="02020603050405020304" pitchFamily="18" charset="0"/>
                <a:cs typeface="Times New Roman" panose="02020603050405020304" pitchFamily="18" charset="0"/>
              </a:rPr>
              <a:t>v2 and {u1</a:t>
            </a:r>
            <a:r>
              <a:rPr lang="en-US" sz="2400" b="1" dirty="0">
                <a:latin typeface="Times New Roman" panose="02020603050405020304" pitchFamily="18" charset="0"/>
                <a:cs typeface="Times New Roman" panose="02020603050405020304" pitchFamily="18" charset="0"/>
              </a:rPr>
              <a:t>, u2, . . . , </a:t>
            </a:r>
            <a:r>
              <a:rPr lang="en-US" sz="2400" b="1" dirty="0" err="1" smtClean="0">
                <a:latin typeface="Times New Roman" panose="02020603050405020304" pitchFamily="18" charset="0"/>
                <a:cs typeface="Times New Roman" panose="02020603050405020304" pitchFamily="18" charset="0"/>
              </a:rPr>
              <a:t>uk</a:t>
            </a:r>
            <a:r>
              <a:rPr lang="en-US" sz="2400" b="1" dirty="0" smtClean="0">
                <a:latin typeface="Times New Roman" panose="02020603050405020304" pitchFamily="18" charset="0"/>
                <a:cs typeface="Times New Roman" panose="02020603050405020304" pitchFamily="18" charset="0"/>
              </a:rPr>
              <a:t>} be </a:t>
            </a:r>
            <a:r>
              <a:rPr lang="en-US" sz="2400" b="1" dirty="0">
                <a:latin typeface="Times New Roman" panose="02020603050405020304" pitchFamily="18" charset="0"/>
                <a:cs typeface="Times New Roman" panose="02020603050405020304" pitchFamily="18" charset="0"/>
              </a:rPr>
              <a:t>the nodes adjacent to v1. </a:t>
            </a:r>
            <a:r>
              <a:rPr lang="en-US" sz="2400" b="1" dirty="0" smtClean="0">
                <a:latin typeface="Times New Roman" panose="02020603050405020304" pitchFamily="18" charset="0"/>
                <a:cs typeface="Times New Roman" panose="02020603050405020304" pitchFamily="18" charset="0"/>
              </a:rPr>
              <a:t>Since </a:t>
            </a:r>
            <a:r>
              <a:rPr lang="en-US" sz="2400" b="1" i="1" dirty="0" smtClean="0">
                <a:latin typeface="Times New Roman" panose="02020603050405020304" pitchFamily="18" charset="0"/>
                <a:cs typeface="Times New Roman" panose="02020603050405020304" pitchFamily="18" charset="0"/>
              </a:rPr>
              <a:t>k </a:t>
            </a:r>
            <a:r>
              <a:rPr lang="en-US" sz="2400" b="1" i="1" dirty="0">
                <a:latin typeface="Times New Roman" panose="02020603050405020304" pitchFamily="18" charset="0"/>
                <a:cs typeface="Times New Roman" panose="02020603050405020304" pitchFamily="18" charset="0"/>
              </a:rPr>
              <a:t>&lt; √</a:t>
            </a:r>
            <a:r>
              <a:rPr lang="en-US" sz="2400" b="1" i="1" dirty="0" smtClean="0">
                <a:latin typeface="Times New Roman" panose="02020603050405020304" pitchFamily="18" charset="0"/>
                <a:cs typeface="Times New Roman" panose="02020603050405020304" pitchFamily="18" charset="0"/>
              </a:rPr>
              <a:t>m</a:t>
            </a:r>
            <a:r>
              <a:rPr lang="en-US" sz="2400" b="1" dirty="0" smtClean="0">
                <a:latin typeface="Times New Roman" panose="02020603050405020304" pitchFamily="18" charset="0"/>
                <a:cs typeface="Times New Roman" panose="02020603050405020304" pitchFamily="18" charset="0"/>
              </a:rPr>
              <a:t>, these nodes can be found using </a:t>
            </a:r>
            <a:r>
              <a:rPr lang="en-US" sz="2400" b="1" dirty="0">
                <a:latin typeface="Times New Roman" panose="02020603050405020304" pitchFamily="18" charset="0"/>
                <a:cs typeface="Times New Roman" panose="02020603050405020304" pitchFamily="18" charset="0"/>
              </a:rPr>
              <a:t>the index on </a:t>
            </a:r>
            <a:r>
              <a:rPr lang="en-US" sz="2400" b="1" dirty="0" smtClean="0">
                <a:latin typeface="Times New Roman" panose="02020603050405020304" pitchFamily="18" charset="0"/>
                <a:cs typeface="Times New Roman" panose="02020603050405020304" pitchFamily="18" charset="0"/>
              </a:rPr>
              <a:t>nodes </a:t>
            </a:r>
            <a:r>
              <a:rPr lang="en-US" sz="2400" b="1" dirty="0">
                <a:latin typeface="Times New Roman" panose="02020603050405020304" pitchFamily="18" charset="0"/>
                <a:cs typeface="Times New Roman" panose="02020603050405020304" pitchFamily="18" charset="0"/>
              </a:rPr>
              <a:t>in </a:t>
            </a:r>
            <a:r>
              <a:rPr lang="en-US" sz="2400" b="1" i="1" dirty="0">
                <a:latin typeface="Times New Roman" panose="02020603050405020304" pitchFamily="18" charset="0"/>
                <a:cs typeface="Times New Roman" panose="02020603050405020304" pitchFamily="18" charset="0"/>
              </a:rPr>
              <a:t>O(k) </a:t>
            </a:r>
            <a:r>
              <a:rPr lang="en-US" sz="2400" b="1" dirty="0">
                <a:latin typeface="Times New Roman" panose="02020603050405020304" pitchFamily="18" charset="0"/>
                <a:cs typeface="Times New Roman" panose="02020603050405020304" pitchFamily="18" charset="0"/>
              </a:rPr>
              <a:t>time, which is surely </a:t>
            </a:r>
            <a:r>
              <a:rPr lang="en-US" sz="2400" b="1" i="1" dirty="0">
                <a:latin typeface="Times New Roman" panose="02020603050405020304" pitchFamily="18" charset="0"/>
                <a:cs typeface="Times New Roman" panose="02020603050405020304" pitchFamily="18" charset="0"/>
              </a:rPr>
              <a:t>O(√m) </a:t>
            </a:r>
            <a:r>
              <a:rPr lang="en-US" sz="2400" b="1" dirty="0" smtClean="0">
                <a:latin typeface="Times New Roman" panose="02020603050405020304" pitchFamily="18" charset="0"/>
                <a:cs typeface="Times New Roman" panose="02020603050405020304" pitchFamily="18" charset="0"/>
              </a:rPr>
              <a:t>time.</a:t>
            </a:r>
          </a:p>
          <a:p>
            <a:pPr marL="342900" indent="-342900" algn="just">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For each </a:t>
            </a:r>
            <a:r>
              <a:rPr lang="en-US" sz="2400" b="1" dirty="0" err="1" smtClean="0">
                <a:latin typeface="Times New Roman" panose="02020603050405020304" pitchFamily="18" charset="0"/>
                <a:cs typeface="Times New Roman" panose="02020603050405020304" pitchFamily="18" charset="0"/>
              </a:rPr>
              <a:t>ui</a:t>
            </a:r>
            <a:r>
              <a:rPr lang="en-US" sz="2400" b="1" dirty="0" smtClean="0">
                <a:latin typeface="Times New Roman" panose="02020603050405020304" pitchFamily="18" charset="0"/>
                <a:cs typeface="Times New Roman" panose="02020603050405020304" pitchFamily="18" charset="0"/>
              </a:rPr>
              <a:t>, first </a:t>
            </a:r>
            <a:r>
              <a:rPr lang="en-US" sz="2400" b="1" dirty="0">
                <a:latin typeface="Times New Roman" panose="02020603050405020304" pitchFamily="18" charset="0"/>
                <a:cs typeface="Times New Roman" panose="02020603050405020304" pitchFamily="18" charset="0"/>
              </a:rPr>
              <a:t>index </a:t>
            </a:r>
            <a:r>
              <a:rPr lang="en-US" sz="2400" b="1" dirty="0" smtClean="0">
                <a:latin typeface="Times New Roman" panose="02020603050405020304" pitchFamily="18" charset="0"/>
                <a:cs typeface="Times New Roman" panose="02020603050405020304" pitchFamily="18" charset="0"/>
              </a:rPr>
              <a:t>can </a:t>
            </a:r>
            <a:r>
              <a:rPr lang="en-US" sz="2400" b="1" dirty="0">
                <a:latin typeface="Times New Roman" panose="02020603050405020304" pitchFamily="18" charset="0"/>
                <a:cs typeface="Times New Roman" panose="02020603050405020304" pitchFamily="18" charset="0"/>
              </a:rPr>
              <a:t>check whether edge (</a:t>
            </a:r>
            <a:r>
              <a:rPr lang="en-US" sz="2400" b="1" dirty="0" err="1">
                <a:latin typeface="Times New Roman" panose="02020603050405020304" pitchFamily="18" charset="0"/>
                <a:cs typeface="Times New Roman" panose="02020603050405020304" pitchFamily="18" charset="0"/>
              </a:rPr>
              <a:t>ui</a:t>
            </a:r>
            <a:r>
              <a:rPr lang="en-US" sz="2400" b="1" dirty="0">
                <a:latin typeface="Times New Roman" panose="02020603050405020304" pitchFamily="18" charset="0"/>
                <a:cs typeface="Times New Roman" panose="02020603050405020304" pitchFamily="18" charset="0"/>
              </a:rPr>
              <a:t>, v2) exists in </a:t>
            </a:r>
            <a:r>
              <a:rPr lang="en-US" sz="2400" b="1" dirty="0" smtClean="0">
                <a:latin typeface="Times New Roman" panose="02020603050405020304" pitchFamily="18" charset="0"/>
                <a:cs typeface="Times New Roman" panose="02020603050405020304" pitchFamily="18" charset="0"/>
              </a:rPr>
              <a:t>constant time</a:t>
            </a:r>
            <a:r>
              <a:rPr lang="en-US" sz="2400" b="1" dirty="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Since degree of all nodes have already been counted, degree </a:t>
            </a:r>
            <a:r>
              <a:rPr lang="en-US" sz="2400" b="1" dirty="0">
                <a:latin typeface="Times New Roman" panose="02020603050405020304" pitchFamily="18" charset="0"/>
                <a:cs typeface="Times New Roman" panose="02020603050405020304" pitchFamily="18" charset="0"/>
              </a:rPr>
              <a:t>of </a:t>
            </a:r>
            <a:r>
              <a:rPr lang="en-US" sz="2400" b="1" dirty="0" err="1">
                <a:latin typeface="Times New Roman" panose="02020603050405020304" pitchFamily="18" charset="0"/>
                <a:cs typeface="Times New Roman" panose="02020603050405020304" pitchFamily="18" charset="0"/>
              </a:rPr>
              <a:t>ui</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can be found in constant time. </a:t>
            </a:r>
          </a:p>
          <a:p>
            <a:pPr marL="342900" indent="-342900" algn="just">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Count </a:t>
            </a:r>
            <a:r>
              <a:rPr lang="en-US" sz="2400" b="1" dirty="0">
                <a:latin typeface="Times New Roman" panose="02020603050405020304" pitchFamily="18" charset="0"/>
                <a:cs typeface="Times New Roman" panose="02020603050405020304" pitchFamily="18" charset="0"/>
              </a:rPr>
              <a:t>the triangle {v1, v2, </a:t>
            </a:r>
            <a:r>
              <a:rPr lang="en-US" sz="2400" b="1" dirty="0" err="1">
                <a:latin typeface="Times New Roman" panose="02020603050405020304" pitchFamily="18" charset="0"/>
                <a:cs typeface="Times New Roman" panose="02020603050405020304" pitchFamily="18" charset="0"/>
              </a:rPr>
              <a:t>ui</a:t>
            </a:r>
            <a:r>
              <a:rPr lang="en-US" sz="2400" b="1" dirty="0">
                <a:latin typeface="Times New Roman" panose="02020603050405020304" pitchFamily="18" charset="0"/>
                <a:cs typeface="Times New Roman" panose="02020603050405020304" pitchFamily="18" charset="0"/>
              </a:rPr>
              <a:t>} if and only if the </a:t>
            </a:r>
            <a:r>
              <a:rPr lang="en-US" sz="2400" b="1" dirty="0" smtClean="0">
                <a:latin typeface="Times New Roman" panose="02020603050405020304" pitchFamily="18" charset="0"/>
                <a:cs typeface="Times New Roman" panose="02020603050405020304" pitchFamily="18" charset="0"/>
              </a:rPr>
              <a:t>edge (</a:t>
            </a:r>
            <a:r>
              <a:rPr lang="en-US" sz="2400" b="1" dirty="0" err="1" smtClean="0">
                <a:latin typeface="Times New Roman" panose="02020603050405020304" pitchFamily="18" charset="0"/>
                <a:cs typeface="Times New Roman" panose="02020603050405020304" pitchFamily="18" charset="0"/>
              </a:rPr>
              <a:t>ui</a:t>
            </a:r>
            <a:r>
              <a:rPr lang="en-US" sz="2400" b="1" dirty="0">
                <a:latin typeface="Times New Roman" panose="02020603050405020304" pitchFamily="18" charset="0"/>
                <a:cs typeface="Times New Roman" panose="02020603050405020304" pitchFamily="18" charset="0"/>
              </a:rPr>
              <a:t>, v2) exists, and v1 ≺ </a:t>
            </a:r>
            <a:r>
              <a:rPr lang="en-US" sz="2400" b="1" dirty="0" err="1">
                <a:latin typeface="Times New Roman" panose="02020603050405020304" pitchFamily="18" charset="0"/>
                <a:cs typeface="Times New Roman" panose="02020603050405020304" pitchFamily="18" charset="0"/>
              </a:rPr>
              <a:t>ui</a:t>
            </a:r>
            <a:r>
              <a:rPr lang="en-US" sz="2400" b="1" dirty="0">
                <a:latin typeface="Times New Roman" panose="02020603050405020304" pitchFamily="18" charset="0"/>
                <a:cs typeface="Times New Roman" panose="02020603050405020304" pitchFamily="18" charset="0"/>
              </a:rPr>
              <a:t>. In that way, a triangle is counted only once – </a:t>
            </a:r>
            <a:r>
              <a:rPr lang="en-US" sz="2400" b="1" dirty="0" smtClean="0">
                <a:latin typeface="Times New Roman" panose="02020603050405020304" pitchFamily="18" charset="0"/>
                <a:cs typeface="Times New Roman" panose="02020603050405020304" pitchFamily="18" charset="0"/>
              </a:rPr>
              <a:t>when v1 </a:t>
            </a:r>
            <a:r>
              <a:rPr lang="en-US" sz="2400" b="1" dirty="0">
                <a:latin typeface="Times New Roman" panose="02020603050405020304" pitchFamily="18" charset="0"/>
                <a:cs typeface="Times New Roman" panose="02020603050405020304" pitchFamily="18" charset="0"/>
              </a:rPr>
              <a:t>is the node of the triangle that precedes both other nodes of the </a:t>
            </a:r>
            <a:r>
              <a:rPr lang="en-US" sz="2400" b="1" dirty="0" smtClean="0">
                <a:latin typeface="Times New Roman" panose="02020603050405020304" pitchFamily="18" charset="0"/>
                <a:cs typeface="Times New Roman" panose="02020603050405020304" pitchFamily="18" charset="0"/>
              </a:rPr>
              <a:t>triangle according </a:t>
            </a:r>
            <a:r>
              <a:rPr lang="en-US" sz="2400" b="1" dirty="0">
                <a:latin typeface="Times New Roman" panose="02020603050405020304" pitchFamily="18" charset="0"/>
                <a:cs typeface="Times New Roman" panose="02020603050405020304" pitchFamily="18" charset="0"/>
              </a:rPr>
              <a:t>to the ≺ ordering. </a:t>
            </a:r>
          </a:p>
        </p:txBody>
      </p:sp>
      <p:sp>
        <p:nvSpPr>
          <p:cNvPr id="5" name="Date Placeholder 4"/>
          <p:cNvSpPr>
            <a:spLocks noGrp="1"/>
          </p:cNvSpPr>
          <p:nvPr>
            <p:ph type="dt" sz="half" idx="10"/>
          </p:nvPr>
        </p:nvSpPr>
        <p:spPr/>
        <p:txBody>
          <a:bodyPr/>
          <a:lstStyle/>
          <a:p>
            <a:r>
              <a:rPr lang="en-US" smtClean="0"/>
              <a:t>December 2020 </a:t>
            </a:r>
            <a:endParaRPr lang="en-US"/>
          </a:p>
        </p:txBody>
      </p:sp>
      <p:pic>
        <p:nvPicPr>
          <p:cNvPr id="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82114" y="152400"/>
            <a:ext cx="822325" cy="928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57580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RKMVERI</a:t>
            </a:r>
            <a:endParaRPr lang="en-US"/>
          </a:p>
        </p:txBody>
      </p:sp>
      <p:sp>
        <p:nvSpPr>
          <p:cNvPr id="3" name="Slide Number Placeholder 2"/>
          <p:cNvSpPr>
            <a:spLocks noGrp="1"/>
          </p:cNvSpPr>
          <p:nvPr>
            <p:ph type="sldNum" sz="quarter" idx="12"/>
          </p:nvPr>
        </p:nvSpPr>
        <p:spPr/>
        <p:txBody>
          <a:bodyPr/>
          <a:lstStyle/>
          <a:p>
            <a:fld id="{24209C64-613F-4590-871D-39BCE9236372}" type="slidenum">
              <a:rPr lang="en-US" smtClean="0"/>
              <a:t>41</a:t>
            </a:fld>
            <a:endParaRPr lang="en-US"/>
          </a:p>
        </p:txBody>
      </p:sp>
      <p:sp>
        <p:nvSpPr>
          <p:cNvPr id="4" name="TextBox 3"/>
          <p:cNvSpPr txBox="1"/>
          <p:nvPr/>
        </p:nvSpPr>
        <p:spPr>
          <a:xfrm>
            <a:off x="472440" y="1524000"/>
            <a:ext cx="8077200" cy="3693319"/>
          </a:xfrm>
          <a:prstGeom prst="rect">
            <a:avLst/>
          </a:prstGeom>
          <a:noFill/>
        </p:spPr>
        <p:txBody>
          <a:bodyPr wrap="square" rtlCol="0">
            <a:spAutoFit/>
          </a:bodyPr>
          <a:lstStyle/>
          <a:p>
            <a:pPr marL="342900" indent="-342900" algn="just">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So, </a:t>
            </a:r>
            <a:r>
              <a:rPr lang="en-US" sz="2400" b="1" dirty="0">
                <a:latin typeface="Times New Roman" panose="02020603050405020304" pitchFamily="18" charset="0"/>
                <a:cs typeface="Times New Roman" panose="02020603050405020304" pitchFamily="18" charset="0"/>
              </a:rPr>
              <a:t>the time to process all the nodes </a:t>
            </a:r>
            <a:r>
              <a:rPr lang="en-US" sz="2400" b="1" dirty="0" smtClean="0">
                <a:latin typeface="Times New Roman" panose="02020603050405020304" pitchFamily="18" charset="0"/>
                <a:cs typeface="Times New Roman" panose="02020603050405020304" pitchFamily="18" charset="0"/>
              </a:rPr>
              <a:t>adjacent to </a:t>
            </a:r>
            <a:r>
              <a:rPr lang="en-US" sz="2400" b="1" dirty="0">
                <a:latin typeface="Times New Roman" panose="02020603050405020304" pitchFamily="18" charset="0"/>
                <a:cs typeface="Times New Roman" panose="02020603050405020304" pitchFamily="18" charset="0"/>
              </a:rPr>
              <a:t>v1 is </a:t>
            </a:r>
            <a:r>
              <a:rPr lang="en-US" sz="2400" b="1" i="1" dirty="0">
                <a:latin typeface="Times New Roman" panose="02020603050405020304" pitchFamily="18" charset="0"/>
                <a:cs typeface="Times New Roman" panose="02020603050405020304" pitchFamily="18" charset="0"/>
              </a:rPr>
              <a:t>O(√m). </a:t>
            </a:r>
            <a:r>
              <a:rPr lang="en-US" sz="2400" b="1" dirty="0">
                <a:latin typeface="Times New Roman" panose="02020603050405020304" pitchFamily="18" charset="0"/>
                <a:cs typeface="Times New Roman" panose="02020603050405020304" pitchFamily="18" charset="0"/>
              </a:rPr>
              <a:t>Since there are m edges, the total time spent counting </a:t>
            </a:r>
            <a:r>
              <a:rPr lang="en-US" sz="2400" b="1" dirty="0" smtClean="0">
                <a:latin typeface="Times New Roman" panose="02020603050405020304" pitchFamily="18" charset="0"/>
                <a:cs typeface="Times New Roman" panose="02020603050405020304" pitchFamily="18" charset="0"/>
              </a:rPr>
              <a:t>other triangles </a:t>
            </a:r>
            <a:r>
              <a:rPr lang="en-US" sz="2400" b="1" dirty="0">
                <a:latin typeface="Times New Roman" panose="02020603050405020304" pitchFamily="18" charset="0"/>
                <a:cs typeface="Times New Roman" panose="02020603050405020304" pitchFamily="18" charset="0"/>
              </a:rPr>
              <a:t>is </a:t>
            </a:r>
            <a:r>
              <a:rPr lang="en-US" sz="2400" b="1" i="1" dirty="0">
                <a:latin typeface="Times New Roman" panose="02020603050405020304" pitchFamily="18" charset="0"/>
                <a:cs typeface="Times New Roman" panose="02020603050405020304" pitchFamily="18" charset="0"/>
              </a:rPr>
              <a:t>O(m</a:t>
            </a:r>
            <a:r>
              <a:rPr lang="en-US" sz="2400" b="1" i="1" baseline="30000" dirty="0">
                <a:latin typeface="Times New Roman" panose="02020603050405020304" pitchFamily="18" charset="0"/>
                <a:cs typeface="Times New Roman" panose="02020603050405020304" pitchFamily="18" charset="0"/>
              </a:rPr>
              <a:t>3/2</a:t>
            </a:r>
            <a:r>
              <a:rPr lang="en-US" sz="2400" b="1" i="1" dirty="0">
                <a:latin typeface="Times New Roman" panose="02020603050405020304" pitchFamily="18" charset="0"/>
                <a:cs typeface="Times New Roman" panose="02020603050405020304" pitchFamily="18" charset="0"/>
              </a:rPr>
              <a:t>)</a:t>
            </a:r>
            <a:r>
              <a:rPr lang="en-US" sz="2400" b="1" dirty="0">
                <a:latin typeface="Times New Roman" panose="02020603050405020304" pitchFamily="18" charset="0"/>
                <a:cs typeface="Times New Roman" panose="02020603050405020304" pitchFamily="18" charset="0"/>
              </a:rPr>
              <a:t>.</a:t>
            </a:r>
          </a:p>
          <a:p>
            <a:pPr algn="just"/>
            <a:endParaRPr lang="en-US" sz="2400" b="1"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Now, preprocessing </a:t>
            </a:r>
            <a:r>
              <a:rPr lang="en-US" sz="2400" b="1" dirty="0">
                <a:latin typeface="Times New Roman" panose="02020603050405020304" pitchFamily="18" charset="0"/>
                <a:cs typeface="Times New Roman" panose="02020603050405020304" pitchFamily="18" charset="0"/>
              </a:rPr>
              <a:t>takes </a:t>
            </a:r>
            <a:r>
              <a:rPr lang="en-US" sz="2400" b="1" i="1" dirty="0">
                <a:latin typeface="Times New Roman" panose="02020603050405020304" pitchFamily="18" charset="0"/>
                <a:cs typeface="Times New Roman" panose="02020603050405020304" pitchFamily="18" charset="0"/>
              </a:rPr>
              <a:t>O(m) </a:t>
            </a:r>
            <a:r>
              <a:rPr lang="en-US" sz="2400" b="1" dirty="0">
                <a:latin typeface="Times New Roman" panose="02020603050405020304" pitchFamily="18" charset="0"/>
                <a:cs typeface="Times New Roman" panose="02020603050405020304" pitchFamily="18" charset="0"/>
              </a:rPr>
              <a:t>time. The time to find </a:t>
            </a:r>
            <a:r>
              <a:rPr lang="en-US" sz="2400" b="1" dirty="0" smtClean="0">
                <a:latin typeface="Times New Roman" panose="02020603050405020304" pitchFamily="18" charset="0"/>
                <a:cs typeface="Times New Roman" panose="02020603050405020304" pitchFamily="18" charset="0"/>
              </a:rPr>
              <a:t>heavy-hitter </a:t>
            </a:r>
            <a:r>
              <a:rPr lang="en-US" sz="2400" b="1" dirty="0">
                <a:latin typeface="Times New Roman" panose="02020603050405020304" pitchFamily="18" charset="0"/>
                <a:cs typeface="Times New Roman" panose="02020603050405020304" pitchFamily="18" charset="0"/>
              </a:rPr>
              <a:t>triangles is </a:t>
            </a:r>
            <a:r>
              <a:rPr lang="en-US" sz="2400" b="1" i="1" dirty="0">
                <a:latin typeface="Times New Roman" panose="02020603050405020304" pitchFamily="18" charset="0"/>
                <a:cs typeface="Times New Roman" panose="02020603050405020304" pitchFamily="18" charset="0"/>
              </a:rPr>
              <a:t>O(m</a:t>
            </a:r>
            <a:r>
              <a:rPr lang="en-US" sz="2400" b="1" i="1" baseline="30000" dirty="0">
                <a:latin typeface="Times New Roman" panose="02020603050405020304" pitchFamily="18" charset="0"/>
                <a:cs typeface="Times New Roman" panose="02020603050405020304" pitchFamily="18" charset="0"/>
              </a:rPr>
              <a:t>3/2</a:t>
            </a:r>
            <a:r>
              <a:rPr lang="en-US" sz="2400" b="1" i="1" dirty="0">
                <a:latin typeface="Times New Roman" panose="02020603050405020304" pitchFamily="18" charset="0"/>
                <a:cs typeface="Times New Roman" panose="02020603050405020304" pitchFamily="18" charset="0"/>
              </a:rPr>
              <a:t>)</a:t>
            </a:r>
            <a:r>
              <a:rPr lang="en-US" sz="2400" b="1" dirty="0">
                <a:latin typeface="Times New Roman" panose="02020603050405020304" pitchFamily="18" charset="0"/>
                <a:cs typeface="Times New Roman" panose="02020603050405020304" pitchFamily="18" charset="0"/>
              </a:rPr>
              <a:t>, and so is the time to find the other triangles</a:t>
            </a:r>
            <a:r>
              <a:rPr lang="en-US" sz="2400" b="1" dirty="0" smtClean="0">
                <a:latin typeface="Times New Roman" panose="02020603050405020304" pitchFamily="18" charset="0"/>
                <a:cs typeface="Times New Roman" panose="02020603050405020304" pitchFamily="18" charset="0"/>
              </a:rPr>
              <a:t>.</a:t>
            </a:r>
          </a:p>
          <a:p>
            <a:pPr algn="just"/>
            <a:r>
              <a:rPr lang="en-US" sz="2400" b="1" dirty="0" smtClean="0">
                <a:latin typeface="Times New Roman" panose="02020603050405020304" pitchFamily="18" charset="0"/>
                <a:cs typeface="Times New Roman" panose="02020603050405020304" pitchFamily="18" charset="0"/>
              </a:rPr>
              <a:t> </a:t>
            </a:r>
          </a:p>
          <a:p>
            <a:pPr marL="342900" indent="-342900" algn="just">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Thus, the </a:t>
            </a:r>
            <a:r>
              <a:rPr lang="en-US" sz="2400" b="1" dirty="0">
                <a:latin typeface="Times New Roman" panose="02020603050405020304" pitchFamily="18" charset="0"/>
                <a:cs typeface="Times New Roman" panose="02020603050405020304" pitchFamily="18" charset="0"/>
              </a:rPr>
              <a:t>total time of the </a:t>
            </a:r>
            <a:r>
              <a:rPr lang="en-US" sz="2400" b="1" dirty="0" smtClean="0">
                <a:latin typeface="Times New Roman" panose="02020603050405020304" pitchFamily="18" charset="0"/>
                <a:cs typeface="Times New Roman" panose="02020603050405020304" pitchFamily="18" charset="0"/>
              </a:rPr>
              <a:t>a</a:t>
            </a:r>
            <a:r>
              <a:rPr lang="en-US" sz="2400" b="1" dirty="0">
                <a:latin typeface="Times New Roman" panose="02020603050405020304" pitchFamily="18" charset="0"/>
                <a:cs typeface="Times New Roman" panose="02020603050405020304" pitchFamily="18" charset="0"/>
              </a:rPr>
              <a:t>lgorithm is </a:t>
            </a:r>
            <a:r>
              <a:rPr lang="en-US" sz="2400" b="1" i="1" dirty="0">
                <a:latin typeface="Times New Roman" panose="02020603050405020304" pitchFamily="18" charset="0"/>
                <a:cs typeface="Times New Roman" panose="02020603050405020304" pitchFamily="18" charset="0"/>
              </a:rPr>
              <a:t>O(m</a:t>
            </a:r>
            <a:r>
              <a:rPr lang="en-US" sz="2400" b="1" i="1" baseline="30000" dirty="0">
                <a:latin typeface="Times New Roman" panose="02020603050405020304" pitchFamily="18" charset="0"/>
                <a:cs typeface="Times New Roman" panose="02020603050405020304" pitchFamily="18" charset="0"/>
              </a:rPr>
              <a:t>3/2</a:t>
            </a:r>
            <a:r>
              <a:rPr lang="en-US" sz="2400" b="1" i="1" dirty="0">
                <a:latin typeface="Times New Roman" panose="02020603050405020304" pitchFamily="18" charset="0"/>
                <a:cs typeface="Times New Roman" panose="02020603050405020304" pitchFamily="18" charset="0"/>
              </a:rPr>
              <a:t>).</a:t>
            </a:r>
          </a:p>
          <a:p>
            <a:pPr algn="just"/>
            <a:endParaRPr lang="en-US" dirty="0"/>
          </a:p>
        </p:txBody>
      </p:sp>
      <p:sp>
        <p:nvSpPr>
          <p:cNvPr id="5" name="Date Placeholder 4"/>
          <p:cNvSpPr>
            <a:spLocks noGrp="1"/>
          </p:cNvSpPr>
          <p:nvPr>
            <p:ph type="dt" sz="half" idx="10"/>
          </p:nvPr>
        </p:nvSpPr>
        <p:spPr/>
        <p:txBody>
          <a:bodyPr/>
          <a:lstStyle/>
          <a:p>
            <a:r>
              <a:rPr lang="en-US" smtClean="0"/>
              <a:t>December 2020 </a:t>
            </a:r>
            <a:endParaRPr lang="en-US"/>
          </a:p>
        </p:txBody>
      </p:sp>
      <p:pic>
        <p:nvPicPr>
          <p:cNvPr id="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82114" y="152400"/>
            <a:ext cx="822325" cy="928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876256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December 2020 </a:t>
            </a:r>
            <a:endParaRPr lang="en-US"/>
          </a:p>
        </p:txBody>
      </p:sp>
      <p:sp>
        <p:nvSpPr>
          <p:cNvPr id="3" name="Footer Placeholder 2"/>
          <p:cNvSpPr>
            <a:spLocks noGrp="1"/>
          </p:cNvSpPr>
          <p:nvPr>
            <p:ph type="ftr" sz="quarter" idx="11"/>
          </p:nvPr>
        </p:nvSpPr>
        <p:spPr/>
        <p:txBody>
          <a:bodyPr/>
          <a:lstStyle/>
          <a:p>
            <a:r>
              <a:rPr lang="en-US" dirty="0" smtClean="0"/>
              <a:t>RKMVERI</a:t>
            </a:r>
          </a:p>
          <a:p>
            <a:endParaRPr lang="en-US" dirty="0"/>
          </a:p>
        </p:txBody>
      </p:sp>
      <p:sp>
        <p:nvSpPr>
          <p:cNvPr id="4" name="Slide Number Placeholder 3"/>
          <p:cNvSpPr>
            <a:spLocks noGrp="1"/>
          </p:cNvSpPr>
          <p:nvPr>
            <p:ph type="sldNum" sz="quarter" idx="12"/>
          </p:nvPr>
        </p:nvSpPr>
        <p:spPr/>
        <p:txBody>
          <a:bodyPr/>
          <a:lstStyle/>
          <a:p>
            <a:fld id="{24209C64-613F-4590-871D-39BCE9236372}" type="slidenum">
              <a:rPr lang="en-US" smtClean="0"/>
              <a:t>42</a:t>
            </a:fld>
            <a:endParaRPr lang="en-US"/>
          </a:p>
        </p:txBody>
      </p:sp>
      <p:sp>
        <p:nvSpPr>
          <p:cNvPr id="5" name="TextBox 4"/>
          <p:cNvSpPr txBox="1"/>
          <p:nvPr/>
        </p:nvSpPr>
        <p:spPr>
          <a:xfrm>
            <a:off x="628650" y="381000"/>
            <a:ext cx="7848600" cy="5632311"/>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How to generate a network (Graph):</a:t>
            </a:r>
          </a:p>
          <a:p>
            <a:pPr marL="457200" indent="-457200">
              <a:buFont typeface="Arial" panose="020B0604020202020204" pitchFamily="34" charset="0"/>
              <a:buChar char="•"/>
            </a:pPr>
            <a:r>
              <a:rPr lang="en-US" sz="2800" b="1" dirty="0" smtClean="0">
                <a:latin typeface="Times New Roman" panose="02020603050405020304" pitchFamily="18" charset="0"/>
                <a:cs typeface="Times New Roman" panose="02020603050405020304" pitchFamily="18" charset="0"/>
              </a:rPr>
              <a:t>A generative model is necessary.</a:t>
            </a:r>
          </a:p>
          <a:p>
            <a:pPr marL="457200" indent="-457200">
              <a:buFont typeface="Arial" panose="020B0604020202020204" pitchFamily="34" charset="0"/>
              <a:buChar char="•"/>
            </a:pPr>
            <a:r>
              <a:rPr lang="en-US" sz="2800" b="1" dirty="0" smtClean="0">
                <a:latin typeface="Times New Roman" panose="02020603050405020304" pitchFamily="18" charset="0"/>
                <a:cs typeface="Times New Roman" panose="02020603050405020304" pitchFamily="18" charset="0"/>
              </a:rPr>
              <a:t>Given  some parameters, estimate others and to generate a realistic graph.</a:t>
            </a:r>
          </a:p>
          <a:p>
            <a:pPr marL="457200" indent="-457200">
              <a:buFont typeface="Arial" panose="020B0604020202020204" pitchFamily="34" charset="0"/>
              <a:buChar char="•"/>
            </a:pPr>
            <a:r>
              <a:rPr lang="en-US" sz="2800" b="1" dirty="0" smtClean="0">
                <a:latin typeface="Times New Roman" panose="02020603050405020304" pitchFamily="18" charset="0"/>
                <a:cs typeface="Times New Roman" panose="02020603050405020304" pitchFamily="18" charset="0"/>
              </a:rPr>
              <a:t>Given a set of nodes how communities generate edges.</a:t>
            </a:r>
          </a:p>
          <a:p>
            <a:r>
              <a:rPr lang="en-US" sz="2400" b="1" dirty="0" smtClean="0">
                <a:latin typeface="Times New Roman" panose="02020603050405020304" pitchFamily="18" charset="0"/>
                <a:cs typeface="Times New Roman" panose="02020603050405020304" pitchFamily="18" charset="0"/>
              </a:rPr>
              <a:t>Community Affiliation Graph Model: (</a:t>
            </a:r>
            <a:r>
              <a:rPr lang="en-US" sz="2400" b="1" dirty="0">
                <a:latin typeface="Times New Roman" panose="02020603050405020304" pitchFamily="18" charset="0"/>
                <a:cs typeface="Times New Roman" panose="02020603050405020304" pitchFamily="18" charset="0"/>
              </a:rPr>
              <a:t>V, C, M, </a:t>
            </a:r>
            <a:r>
              <a:rPr lang="en-US" sz="2400" b="1" dirty="0" smtClean="0">
                <a:latin typeface="Times New Roman" panose="02020603050405020304" pitchFamily="18" charset="0"/>
                <a:cs typeface="Times New Roman" panose="02020603050405020304" pitchFamily="18" charset="0"/>
              </a:rPr>
              <a:t>{P</a:t>
            </a:r>
            <a:r>
              <a:rPr lang="en-US" sz="2400" b="1" baseline="-25000" dirty="0" smtClean="0">
                <a:latin typeface="Times New Roman" panose="02020603050405020304" pitchFamily="18" charset="0"/>
                <a:cs typeface="Times New Roman" panose="02020603050405020304" pitchFamily="18" charset="0"/>
              </a:rPr>
              <a:t>C</a:t>
            </a:r>
            <a:r>
              <a:rPr lang="en-US" sz="2400" b="1" dirty="0" smtClean="0">
                <a:latin typeface="Times New Roman" panose="02020603050405020304" pitchFamily="18" charset="0"/>
                <a:cs typeface="Times New Roman" panose="02020603050405020304" pitchFamily="18" charset="0"/>
              </a:rPr>
              <a:t>})</a:t>
            </a:r>
          </a:p>
          <a:p>
            <a:endParaRPr lang="en-US" sz="2800" b="1" dirty="0" smtClean="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	P</a:t>
            </a:r>
            <a:r>
              <a:rPr lang="en-US" sz="2800" b="1" baseline="-25000" dirty="0" smtClean="0">
                <a:latin typeface="Times New Roman" panose="02020603050405020304" pitchFamily="18" charset="0"/>
                <a:cs typeface="Times New Roman" panose="02020603050405020304" pitchFamily="18" charset="0"/>
              </a:rPr>
              <a:t>A</a:t>
            </a:r>
            <a:r>
              <a:rPr lang="en-US" sz="2800" b="1" dirty="0" smtClean="0">
                <a:latin typeface="Times New Roman" panose="02020603050405020304" pitchFamily="18" charset="0"/>
                <a:cs typeface="Times New Roman" panose="02020603050405020304" pitchFamily="18" charset="0"/>
              </a:rPr>
              <a:t> 			P</a:t>
            </a:r>
            <a:r>
              <a:rPr lang="en-US" sz="2800" b="1" baseline="-25000" dirty="0" smtClean="0">
                <a:latin typeface="Times New Roman" panose="02020603050405020304" pitchFamily="18" charset="0"/>
                <a:cs typeface="Times New Roman" panose="02020603050405020304" pitchFamily="18" charset="0"/>
              </a:rPr>
              <a:t>B</a:t>
            </a:r>
            <a:r>
              <a:rPr lang="en-US" sz="2800" b="1" dirty="0" smtClean="0">
                <a:latin typeface="Times New Roman" panose="02020603050405020304" pitchFamily="18" charset="0"/>
                <a:cs typeface="Times New Roman" panose="02020603050405020304" pitchFamily="18" charset="0"/>
              </a:rPr>
              <a:t> </a:t>
            </a:r>
          </a:p>
          <a:p>
            <a:endParaRPr lang="en-US" sz="2800" b="1" dirty="0">
              <a:latin typeface="Times New Roman" panose="02020603050405020304" pitchFamily="18" charset="0"/>
              <a:cs typeface="Times New Roman" panose="02020603050405020304" pitchFamily="18" charset="0"/>
            </a:endParaRPr>
          </a:p>
          <a:p>
            <a:endParaRPr lang="en-US" sz="2800" b="1" dirty="0" smtClean="0">
              <a:latin typeface="Times New Roman" panose="02020603050405020304" pitchFamily="18" charset="0"/>
              <a:cs typeface="Times New Roman" panose="02020603050405020304" pitchFamily="18" charset="0"/>
            </a:endParaRPr>
          </a:p>
          <a:p>
            <a:r>
              <a:rPr lang="en-US" sz="2800" b="1" dirty="0" smtClean="0">
                <a:latin typeface="Times New Roman" panose="02020603050405020304" pitchFamily="18" charset="0"/>
                <a:cs typeface="Times New Roman" panose="02020603050405020304" pitchFamily="18" charset="0"/>
              </a:rPr>
              <a:t>     a  b  c  d		e  f  g  h	</a:t>
            </a:r>
            <a:r>
              <a:rPr lang="en-US" sz="2800" b="1" dirty="0" err="1" smtClean="0">
                <a:latin typeface="Times New Roman" panose="02020603050405020304" pitchFamily="18" charset="0"/>
                <a:cs typeface="Times New Roman" panose="02020603050405020304" pitchFamily="18" charset="0"/>
              </a:rPr>
              <a:t>i</a:t>
            </a:r>
            <a:r>
              <a:rPr lang="en-US" sz="2800" b="1" dirty="0" smtClean="0">
                <a:latin typeface="Times New Roman" panose="02020603050405020304" pitchFamily="18" charset="0"/>
                <a:cs typeface="Times New Roman" panose="02020603050405020304" pitchFamily="18" charset="0"/>
              </a:rPr>
              <a:t>  j  k  l		</a:t>
            </a:r>
            <a:endParaRPr lang="en-US" sz="2800" b="1"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p:txBody>
      </p:sp>
      <p:cxnSp>
        <p:nvCxnSpPr>
          <p:cNvPr id="7" name="Straight Connector 6"/>
          <p:cNvCxnSpPr/>
          <p:nvPr/>
        </p:nvCxnSpPr>
        <p:spPr>
          <a:xfrm flipH="1">
            <a:off x="1371600" y="4343400"/>
            <a:ext cx="1066800" cy="106680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H="1">
            <a:off x="1752600" y="4495800"/>
            <a:ext cx="838200" cy="91440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flipH="1">
            <a:off x="2057400" y="4495800"/>
            <a:ext cx="533400" cy="91440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flipH="1">
            <a:off x="2324100" y="4495800"/>
            <a:ext cx="419100" cy="91440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H="1">
            <a:off x="5334000" y="4495800"/>
            <a:ext cx="76200" cy="762000"/>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5410200" y="4495800"/>
            <a:ext cx="228600" cy="76200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a:off x="5638800" y="4495800"/>
            <a:ext cx="228600" cy="76200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a:off x="5638800" y="4495800"/>
            <a:ext cx="609600" cy="76200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a:off x="2895600" y="4495800"/>
            <a:ext cx="57150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895600" y="4495800"/>
            <a:ext cx="89535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895600" y="4495800"/>
            <a:ext cx="121920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895600" y="4495800"/>
            <a:ext cx="167640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3505200" y="4191000"/>
            <a:ext cx="1676400" cy="1066800"/>
          </a:xfrm>
          <a:prstGeom prst="line">
            <a:avLst/>
          </a:prstGeom>
        </p:spPr>
        <p:style>
          <a:lnRef idx="1">
            <a:schemeClr val="accent2"/>
          </a:lnRef>
          <a:fillRef idx="0">
            <a:schemeClr val="accent2"/>
          </a:fillRef>
          <a:effectRef idx="0">
            <a:schemeClr val="accent2"/>
          </a:effectRef>
          <a:fontRef idx="minor">
            <a:schemeClr val="tx1"/>
          </a:fontRef>
        </p:style>
      </p:cxnSp>
      <p:cxnSp>
        <p:nvCxnSpPr>
          <p:cNvPr id="35" name="Straight Connector 34"/>
          <p:cNvCxnSpPr/>
          <p:nvPr/>
        </p:nvCxnSpPr>
        <p:spPr>
          <a:xfrm flipV="1">
            <a:off x="3924300" y="4343400"/>
            <a:ext cx="1257300" cy="914400"/>
          </a:xfrm>
          <a:prstGeom prst="line">
            <a:avLst/>
          </a:prstGeom>
        </p:spPr>
        <p:style>
          <a:lnRef idx="1">
            <a:schemeClr val="accent2"/>
          </a:lnRef>
          <a:fillRef idx="0">
            <a:schemeClr val="accent2"/>
          </a:fillRef>
          <a:effectRef idx="0">
            <a:schemeClr val="accent2"/>
          </a:effectRef>
          <a:fontRef idx="minor">
            <a:schemeClr val="tx1"/>
          </a:fontRef>
        </p:style>
      </p:cxnSp>
      <p:cxnSp>
        <p:nvCxnSpPr>
          <p:cNvPr id="37" name="Straight Connector 36"/>
          <p:cNvCxnSpPr/>
          <p:nvPr/>
        </p:nvCxnSpPr>
        <p:spPr>
          <a:xfrm flipH="1">
            <a:off x="4343400" y="4343400"/>
            <a:ext cx="838200" cy="990600"/>
          </a:xfrm>
          <a:prstGeom prst="line">
            <a:avLst/>
          </a:prstGeom>
        </p:spPr>
        <p:style>
          <a:lnRef idx="1">
            <a:schemeClr val="accent2"/>
          </a:lnRef>
          <a:fillRef idx="0">
            <a:schemeClr val="accent2"/>
          </a:fillRef>
          <a:effectRef idx="0">
            <a:schemeClr val="accent2"/>
          </a:effectRef>
          <a:fontRef idx="minor">
            <a:schemeClr val="tx1"/>
          </a:fontRef>
        </p:style>
      </p:cxnSp>
      <p:cxnSp>
        <p:nvCxnSpPr>
          <p:cNvPr id="39" name="Straight Connector 38"/>
          <p:cNvCxnSpPr/>
          <p:nvPr/>
        </p:nvCxnSpPr>
        <p:spPr>
          <a:xfrm flipH="1">
            <a:off x="4572000" y="4343400"/>
            <a:ext cx="609600" cy="99060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25391355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December 2020 </a:t>
            </a:r>
            <a:endParaRPr lang="en-US"/>
          </a:p>
        </p:txBody>
      </p:sp>
      <p:sp>
        <p:nvSpPr>
          <p:cNvPr id="3" name="Footer Placeholder 2"/>
          <p:cNvSpPr>
            <a:spLocks noGrp="1"/>
          </p:cNvSpPr>
          <p:nvPr>
            <p:ph type="ftr" sz="quarter" idx="11"/>
          </p:nvPr>
        </p:nvSpPr>
        <p:spPr/>
        <p:txBody>
          <a:bodyPr/>
          <a:lstStyle/>
          <a:p>
            <a:r>
              <a:rPr lang="en-US" smtClean="0"/>
              <a:t>RKMVERI</a:t>
            </a:r>
            <a:endParaRPr lang="en-US"/>
          </a:p>
        </p:txBody>
      </p:sp>
      <p:sp>
        <p:nvSpPr>
          <p:cNvPr id="4" name="Slide Number Placeholder 3"/>
          <p:cNvSpPr>
            <a:spLocks noGrp="1"/>
          </p:cNvSpPr>
          <p:nvPr>
            <p:ph type="sldNum" sz="quarter" idx="12"/>
          </p:nvPr>
        </p:nvSpPr>
        <p:spPr/>
        <p:txBody>
          <a:bodyPr/>
          <a:lstStyle/>
          <a:p>
            <a:fld id="{24209C64-613F-4590-871D-39BCE9236372}" type="slidenum">
              <a:rPr lang="en-US" smtClean="0"/>
              <a:t>43</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3796" y="0"/>
            <a:ext cx="3429404" cy="3079695"/>
          </a:xfrm>
          <a:prstGeom prst="rect">
            <a:avLst/>
          </a:prstGeom>
        </p:spPr>
      </p:pic>
      <p:sp>
        <p:nvSpPr>
          <p:cNvPr id="7" name="TextBox 6"/>
          <p:cNvSpPr txBox="1"/>
          <p:nvPr/>
        </p:nvSpPr>
        <p:spPr>
          <a:xfrm>
            <a:off x="457200" y="2743200"/>
            <a:ext cx="8229600" cy="4247317"/>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Edge generation in a Community A has a probability P</a:t>
            </a:r>
            <a:r>
              <a:rPr lang="en-US" sz="2400" b="1" baseline="-25000" dirty="0" smtClean="0">
                <a:latin typeface="Times New Roman" panose="02020603050405020304" pitchFamily="18" charset="0"/>
                <a:cs typeface="Times New Roman" panose="02020603050405020304" pitchFamily="18" charset="0"/>
              </a:rPr>
              <a:t>A</a:t>
            </a:r>
            <a:r>
              <a:rPr lang="en-US" sz="2400" b="1" dirty="0" smtClean="0">
                <a:latin typeface="Times New Roman" panose="02020603050405020304" pitchFamily="18" charset="0"/>
                <a:cs typeface="Times New Roman" panose="02020603050405020304" pitchFamily="18" charset="0"/>
              </a:rPr>
              <a:t> to connect any two nodes.</a:t>
            </a:r>
          </a:p>
          <a:p>
            <a:r>
              <a:rPr lang="en-US" sz="2400" b="1" dirty="0" smtClean="0">
                <a:latin typeface="Times New Roman" panose="02020603050405020304" pitchFamily="18" charset="0"/>
                <a:cs typeface="Times New Roman" panose="02020603050405020304" pitchFamily="18" charset="0"/>
              </a:rPr>
              <a:t>Overall edge probability:</a:t>
            </a:r>
          </a:p>
          <a:p>
            <a:r>
              <a:rPr lang="en-US" sz="2400" b="1" dirty="0" smtClean="0">
                <a:latin typeface="Times New Roman" panose="02020603050405020304" pitchFamily="18" charset="0"/>
                <a:cs typeface="Times New Roman" panose="02020603050405020304" pitchFamily="18" charset="0"/>
              </a:rPr>
              <a:t>P(</a:t>
            </a:r>
            <a:r>
              <a:rPr lang="en-US" sz="2400" b="1" dirty="0" err="1" smtClean="0">
                <a:latin typeface="Times New Roman" panose="02020603050405020304" pitchFamily="18" charset="0"/>
                <a:cs typeface="Times New Roman" panose="02020603050405020304" pitchFamily="18" charset="0"/>
              </a:rPr>
              <a:t>u,v</a:t>
            </a:r>
            <a:r>
              <a:rPr lang="en-US" sz="2400" b="1" dirty="0" smtClean="0">
                <a:latin typeface="Times New Roman" panose="02020603050405020304" pitchFamily="18" charset="0"/>
                <a:cs typeface="Times New Roman" panose="02020603050405020304" pitchFamily="18" charset="0"/>
              </a:rPr>
              <a:t>) = 1 – </a:t>
            </a:r>
            <a:r>
              <a:rPr lang="el-GR" sz="5400" dirty="0" smtClean="0">
                <a:latin typeface="Times New Roman" panose="02020603050405020304" pitchFamily="18" charset="0"/>
                <a:cs typeface="Times New Roman" panose="02020603050405020304" pitchFamily="18" charset="0"/>
              </a:rPr>
              <a:t>π</a:t>
            </a:r>
            <a:r>
              <a:rPr lang="en-US" sz="2400" b="1" dirty="0" smtClean="0">
                <a:latin typeface="Times New Roman" panose="02020603050405020304" pitchFamily="18" charset="0"/>
                <a:cs typeface="Times New Roman" panose="02020603050405020304" pitchFamily="18" charset="0"/>
              </a:rPr>
              <a:t>( 1 – P</a:t>
            </a:r>
            <a:r>
              <a:rPr lang="en-US" sz="2400" b="1" baseline="-25000" dirty="0" smtClean="0">
                <a:latin typeface="Times New Roman" panose="02020603050405020304" pitchFamily="18" charset="0"/>
                <a:cs typeface="Times New Roman" panose="02020603050405020304" pitchFamily="18" charset="0"/>
              </a:rPr>
              <a:t>C</a:t>
            </a:r>
            <a:r>
              <a:rPr lang="en-US" sz="2400" b="1"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        C </a:t>
            </a:r>
            <a:r>
              <a:rPr lang="el-GR" sz="2400" b="1" dirty="0" smtClean="0">
                <a:latin typeface="Times New Roman" panose="02020603050405020304" pitchFamily="18" charset="0"/>
                <a:cs typeface="Times New Roman" panose="02020603050405020304" pitchFamily="18" charset="0"/>
              </a:rPr>
              <a:t>ϵ</a:t>
            </a:r>
            <a:r>
              <a:rPr lang="en-US" sz="2400" b="1" dirty="0" smtClean="0">
                <a:latin typeface="Times New Roman" panose="02020603050405020304" pitchFamily="18" charset="0"/>
                <a:cs typeface="Times New Roman" panose="02020603050405020304" pitchFamily="18" charset="0"/>
              </a:rPr>
              <a:t> M</a:t>
            </a:r>
            <a:r>
              <a:rPr lang="en-US" sz="2400" b="1" baseline="-25000" dirty="0" smtClean="0">
                <a:latin typeface="Times New Roman" panose="02020603050405020304" pitchFamily="18" charset="0"/>
                <a:cs typeface="Times New Roman" panose="02020603050405020304" pitchFamily="18" charset="0"/>
              </a:rPr>
              <a:t>u</a:t>
            </a:r>
            <a:r>
              <a:rPr lang="en-US" sz="2400" b="1" dirty="0" smtClean="0">
                <a:latin typeface="Times New Roman" panose="02020603050405020304" pitchFamily="18" charset="0"/>
                <a:cs typeface="Times New Roman" panose="02020603050405020304" pitchFamily="18" charset="0"/>
              </a:rPr>
              <a:t> ∩ </a:t>
            </a:r>
            <a:r>
              <a:rPr lang="en-US" sz="2400" b="1" dirty="0" err="1" smtClean="0">
                <a:latin typeface="Times New Roman" panose="02020603050405020304" pitchFamily="18" charset="0"/>
                <a:cs typeface="Times New Roman" panose="02020603050405020304" pitchFamily="18" charset="0"/>
              </a:rPr>
              <a:t>M</a:t>
            </a:r>
            <a:r>
              <a:rPr lang="en-US" sz="2400" b="1" baseline="-25000" dirty="0" err="1" smtClean="0">
                <a:latin typeface="Times New Roman" panose="02020603050405020304" pitchFamily="18" charset="0"/>
                <a:cs typeface="Times New Roman" panose="02020603050405020304" pitchFamily="18" charset="0"/>
              </a:rPr>
              <a:t>v</a:t>
            </a:r>
            <a:endParaRPr lang="en-US" sz="2400" b="1" baseline="-25000" dirty="0" smtClean="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M</a:t>
            </a:r>
            <a:r>
              <a:rPr lang="en-US" sz="2400" b="1" baseline="-25000" dirty="0">
                <a:latin typeface="Times New Roman" panose="02020603050405020304" pitchFamily="18" charset="0"/>
                <a:cs typeface="Times New Roman" panose="02020603050405020304" pitchFamily="18" charset="0"/>
              </a:rPr>
              <a:t>u</a:t>
            </a:r>
            <a:r>
              <a:rPr lang="en-US" sz="2400" b="1" dirty="0">
                <a:latin typeface="Times New Roman" panose="02020603050405020304" pitchFamily="18" charset="0"/>
                <a:cs typeface="Times New Roman" panose="02020603050405020304" pitchFamily="18" charset="0"/>
              </a:rPr>
              <a:t> set of </a:t>
            </a:r>
            <a:r>
              <a:rPr lang="en-US" sz="2400" b="1" dirty="0" smtClean="0">
                <a:latin typeface="Times New Roman" panose="02020603050405020304" pitchFamily="18" charset="0"/>
                <a:cs typeface="Times New Roman" panose="02020603050405020304" pitchFamily="18" charset="0"/>
              </a:rPr>
              <a:t>communities where u is a member.</a:t>
            </a:r>
          </a:p>
          <a:p>
            <a:r>
              <a:rPr lang="en-US" sz="2400" b="1" dirty="0" smtClean="0">
                <a:latin typeface="Times New Roman" panose="02020603050405020304" pitchFamily="18" charset="0"/>
                <a:cs typeface="Times New Roman" panose="02020603050405020304" pitchFamily="18" charset="0"/>
              </a:rPr>
              <a:t>Higher the value of C, higher will be the edge probability.</a:t>
            </a:r>
          </a:p>
          <a:p>
            <a:r>
              <a:rPr lang="en-US" sz="2400" b="1" dirty="0" smtClean="0">
                <a:latin typeface="Times New Roman" panose="02020603050405020304" pitchFamily="18" charset="0"/>
                <a:cs typeface="Times New Roman" panose="02020603050405020304" pitchFamily="18" charset="0"/>
              </a:rPr>
              <a:t>If u and v share no community then </a:t>
            </a:r>
            <a:r>
              <a:rPr lang="en-US" sz="2400" b="1" dirty="0">
                <a:latin typeface="Times New Roman" panose="02020603050405020304" pitchFamily="18" charset="0"/>
                <a:cs typeface="Times New Roman" panose="02020603050405020304" pitchFamily="18" charset="0"/>
              </a:rPr>
              <a:t>P(</a:t>
            </a:r>
            <a:r>
              <a:rPr lang="en-US" sz="2400" b="1" dirty="0" err="1">
                <a:latin typeface="Times New Roman" panose="02020603050405020304" pitchFamily="18" charset="0"/>
                <a:cs typeface="Times New Roman" panose="02020603050405020304" pitchFamily="18" charset="0"/>
              </a:rPr>
              <a:t>u,v</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 </a:t>
            </a:r>
            <a:r>
              <a:rPr lang="el-GR" sz="2400" b="1" dirty="0" smtClean="0">
                <a:latin typeface="Times New Roman" panose="02020603050405020304" pitchFamily="18" charset="0"/>
                <a:cs typeface="Times New Roman" panose="02020603050405020304" pitchFamily="18" charset="0"/>
              </a:rPr>
              <a:t>ε</a:t>
            </a:r>
            <a:endParaRPr lang="en-US" sz="2400" b="1" dirty="0" smtClean="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It is similar to OR function where u &amp; v has at least one community in common.</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351304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December 2020 </a:t>
            </a:r>
            <a:endParaRPr lang="en-US"/>
          </a:p>
        </p:txBody>
      </p:sp>
      <p:sp>
        <p:nvSpPr>
          <p:cNvPr id="3" name="Footer Placeholder 2"/>
          <p:cNvSpPr>
            <a:spLocks noGrp="1"/>
          </p:cNvSpPr>
          <p:nvPr>
            <p:ph type="ftr" sz="quarter" idx="11"/>
          </p:nvPr>
        </p:nvSpPr>
        <p:spPr/>
        <p:txBody>
          <a:bodyPr/>
          <a:lstStyle/>
          <a:p>
            <a:r>
              <a:rPr lang="en-US" smtClean="0"/>
              <a:t>RKMVERI</a:t>
            </a:r>
            <a:endParaRPr lang="en-US"/>
          </a:p>
        </p:txBody>
      </p:sp>
      <p:sp>
        <p:nvSpPr>
          <p:cNvPr id="4" name="Slide Number Placeholder 3"/>
          <p:cNvSpPr>
            <a:spLocks noGrp="1"/>
          </p:cNvSpPr>
          <p:nvPr>
            <p:ph type="sldNum" sz="quarter" idx="12"/>
          </p:nvPr>
        </p:nvSpPr>
        <p:spPr/>
        <p:txBody>
          <a:bodyPr/>
          <a:lstStyle/>
          <a:p>
            <a:fld id="{24209C64-613F-4590-871D-39BCE9236372}" type="slidenum">
              <a:rPr lang="en-US" smtClean="0"/>
              <a:t>44</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7996" y="228601"/>
            <a:ext cx="5429604" cy="4419599"/>
          </a:xfrm>
          <a:prstGeom prst="rect">
            <a:avLst/>
          </a:prstGeom>
        </p:spPr>
      </p:pic>
    </p:spTree>
    <p:extLst>
      <p:ext uri="{BB962C8B-B14F-4D97-AF65-F5344CB8AC3E}">
        <p14:creationId xmlns:p14="http://schemas.microsoft.com/office/powerpoint/2010/main" val="423167108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RKMVERI</a:t>
            </a:r>
            <a:endParaRPr lang="en-US"/>
          </a:p>
        </p:txBody>
      </p:sp>
      <p:sp>
        <p:nvSpPr>
          <p:cNvPr id="3" name="Slide Number Placeholder 2"/>
          <p:cNvSpPr>
            <a:spLocks noGrp="1"/>
          </p:cNvSpPr>
          <p:nvPr>
            <p:ph type="sldNum" sz="quarter" idx="12"/>
          </p:nvPr>
        </p:nvSpPr>
        <p:spPr/>
        <p:txBody>
          <a:bodyPr/>
          <a:lstStyle/>
          <a:p>
            <a:fld id="{24209C64-613F-4590-871D-39BCE9236372}" type="slidenum">
              <a:rPr lang="en-US" smtClean="0"/>
              <a:t>45</a:t>
            </a:fld>
            <a:endParaRPr lang="en-US"/>
          </a:p>
        </p:txBody>
      </p:sp>
      <p:sp>
        <p:nvSpPr>
          <p:cNvPr id="4" name="TextBox 3"/>
          <p:cNvSpPr txBox="1"/>
          <p:nvPr/>
        </p:nvSpPr>
        <p:spPr>
          <a:xfrm>
            <a:off x="304800" y="990600"/>
            <a:ext cx="8458200" cy="4539704"/>
          </a:xfrm>
          <a:prstGeom prst="rect">
            <a:avLst/>
          </a:prstGeom>
          <a:noFill/>
        </p:spPr>
        <p:txBody>
          <a:bodyPr wrap="square" rtlCol="0">
            <a:spAutoFit/>
          </a:bodyPr>
          <a:lstStyle/>
          <a:p>
            <a:pPr algn="just">
              <a:spcAft>
                <a:spcPts val="1200"/>
              </a:spcAft>
            </a:pPr>
            <a:r>
              <a:rPr lang="en-US" sz="2400" b="1" i="1" dirty="0" smtClean="0">
                <a:latin typeface="Times New Roman" panose="02020603050405020304" pitchFamily="18" charset="0"/>
                <a:cs typeface="Times New Roman" panose="02020603050405020304" pitchFamily="18" charset="0"/>
              </a:rPr>
              <a:t>Direct Discovery of Communities</a:t>
            </a:r>
            <a:r>
              <a:rPr lang="en-US" sz="2400" b="1" dirty="0" smtClean="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a:p>
            <a:pPr algn="just">
              <a:spcAft>
                <a:spcPts val="600"/>
              </a:spcAft>
            </a:pPr>
            <a:r>
              <a:rPr lang="en-US" sz="2400" b="1" dirty="0" smtClean="0">
                <a:latin typeface="Times New Roman" panose="02020603050405020304" pitchFamily="18" charset="0"/>
                <a:cs typeface="Times New Roman" panose="02020603050405020304" pitchFamily="18" charset="0"/>
              </a:rPr>
              <a:t>So far, searched </a:t>
            </a:r>
            <a:r>
              <a:rPr lang="en-US" sz="2400" b="1" dirty="0">
                <a:latin typeface="Times New Roman" panose="02020603050405020304" pitchFamily="18" charset="0"/>
                <a:cs typeface="Times New Roman" panose="02020603050405020304" pitchFamily="18" charset="0"/>
              </a:rPr>
              <a:t>for communities by partitioning all the </a:t>
            </a:r>
            <a:r>
              <a:rPr lang="en-US" sz="2400" b="1" dirty="0" smtClean="0">
                <a:latin typeface="Times New Roman" panose="02020603050405020304" pitchFamily="18" charset="0"/>
                <a:cs typeface="Times New Roman" panose="02020603050405020304" pitchFamily="18" charset="0"/>
              </a:rPr>
              <a:t>individuals </a:t>
            </a:r>
            <a:r>
              <a:rPr lang="en-US" sz="2400" b="1" dirty="0">
                <a:latin typeface="Times New Roman" panose="02020603050405020304" pitchFamily="18" charset="0"/>
                <a:cs typeface="Times New Roman" panose="02020603050405020304" pitchFamily="18" charset="0"/>
              </a:rPr>
              <a:t>in a social network. While this approach is relatively efficient, it </a:t>
            </a:r>
            <a:r>
              <a:rPr lang="en-US" sz="2400" b="1" dirty="0" smtClean="0">
                <a:latin typeface="Times New Roman" panose="02020603050405020304" pitchFamily="18" charset="0"/>
                <a:cs typeface="Times New Roman" panose="02020603050405020304" pitchFamily="18" charset="0"/>
              </a:rPr>
              <a:t>does have </a:t>
            </a:r>
            <a:r>
              <a:rPr lang="en-US" sz="2400" b="1" dirty="0">
                <a:latin typeface="Times New Roman" panose="02020603050405020304" pitchFamily="18" charset="0"/>
                <a:cs typeface="Times New Roman" panose="02020603050405020304" pitchFamily="18" charset="0"/>
              </a:rPr>
              <a:t>several limitations. </a:t>
            </a:r>
            <a:endParaRPr lang="en-US" sz="2400" b="1" dirty="0" smtClean="0">
              <a:latin typeface="Times New Roman" panose="02020603050405020304" pitchFamily="18" charset="0"/>
              <a:cs typeface="Times New Roman" panose="02020603050405020304" pitchFamily="18" charset="0"/>
            </a:endParaRPr>
          </a:p>
          <a:p>
            <a:pPr marL="342900" indent="-342900" algn="just">
              <a:spcAft>
                <a:spcPts val="600"/>
              </a:spcAft>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It </a:t>
            </a:r>
            <a:r>
              <a:rPr lang="en-US" sz="2400" b="1" dirty="0">
                <a:latin typeface="Times New Roman" panose="02020603050405020304" pitchFamily="18" charset="0"/>
                <a:cs typeface="Times New Roman" panose="02020603050405020304" pitchFamily="18" charset="0"/>
              </a:rPr>
              <a:t>is not possible to place an individual in two </a:t>
            </a:r>
            <a:r>
              <a:rPr lang="en-US" sz="2400" b="1" dirty="0" smtClean="0">
                <a:latin typeface="Times New Roman" panose="02020603050405020304" pitchFamily="18" charset="0"/>
                <a:cs typeface="Times New Roman" panose="02020603050405020304" pitchFamily="18" charset="0"/>
              </a:rPr>
              <a:t>different communities</a:t>
            </a:r>
            <a:r>
              <a:rPr lang="en-US" sz="2400" b="1" dirty="0">
                <a:latin typeface="Times New Roman" panose="02020603050405020304" pitchFamily="18" charset="0"/>
                <a:cs typeface="Times New Roman" panose="02020603050405020304" pitchFamily="18" charset="0"/>
              </a:rPr>
              <a:t>, and everyone is assigned to a community. </a:t>
            </a:r>
            <a:endParaRPr lang="en-US" sz="2400" b="1" dirty="0" smtClean="0">
              <a:latin typeface="Times New Roman" panose="02020603050405020304" pitchFamily="18" charset="0"/>
              <a:cs typeface="Times New Roman" panose="02020603050405020304" pitchFamily="18" charset="0"/>
            </a:endParaRPr>
          </a:p>
          <a:p>
            <a:pPr marL="342900" indent="-342900" algn="just">
              <a:spcAft>
                <a:spcPts val="600"/>
              </a:spcAft>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It may be possible to create a </a:t>
            </a:r>
            <a:r>
              <a:rPr lang="en-US" sz="2400" b="1" dirty="0">
                <a:latin typeface="Times New Roman" panose="02020603050405020304" pitchFamily="18" charset="0"/>
                <a:cs typeface="Times New Roman" panose="02020603050405020304" pitchFamily="18" charset="0"/>
              </a:rPr>
              <a:t>technique for discovering communities directly by looking for subsets </a:t>
            </a:r>
            <a:r>
              <a:rPr lang="en-US" sz="2400" b="1" dirty="0" smtClean="0">
                <a:latin typeface="Times New Roman" panose="02020603050405020304" pitchFamily="18" charset="0"/>
                <a:cs typeface="Times New Roman" panose="02020603050405020304" pitchFamily="18" charset="0"/>
              </a:rPr>
              <a:t>of the </a:t>
            </a:r>
            <a:r>
              <a:rPr lang="en-US" sz="2400" b="1" dirty="0">
                <a:latin typeface="Times New Roman" panose="02020603050405020304" pitchFamily="18" charset="0"/>
                <a:cs typeface="Times New Roman" panose="02020603050405020304" pitchFamily="18" charset="0"/>
              </a:rPr>
              <a:t>nodes that have a relatively large number of edges among </a:t>
            </a:r>
            <a:r>
              <a:rPr lang="en-US" sz="2400" b="1" dirty="0" smtClean="0">
                <a:latin typeface="Times New Roman" panose="02020603050405020304" pitchFamily="18" charset="0"/>
                <a:cs typeface="Times New Roman" panose="02020603050405020304" pitchFamily="18" charset="0"/>
              </a:rPr>
              <a:t>them.</a:t>
            </a:r>
          </a:p>
          <a:p>
            <a:pPr marL="342900" indent="-342900" algn="just">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Interestingly</a:t>
            </a:r>
            <a:r>
              <a:rPr lang="en-US" sz="2400" b="1" dirty="0">
                <a:latin typeface="Times New Roman" panose="02020603050405020304" pitchFamily="18" charset="0"/>
                <a:cs typeface="Times New Roman" panose="02020603050405020304" pitchFamily="18" charset="0"/>
              </a:rPr>
              <a:t>, the technique for doing this search on a large graph involves finding </a:t>
            </a:r>
            <a:r>
              <a:rPr lang="en-US" sz="2400" b="1" dirty="0" smtClean="0">
                <a:latin typeface="Times New Roman" panose="02020603050405020304" pitchFamily="18" charset="0"/>
                <a:cs typeface="Times New Roman" panose="02020603050405020304" pitchFamily="18" charset="0"/>
              </a:rPr>
              <a:t>large frequent </a:t>
            </a:r>
            <a:r>
              <a:rPr lang="en-US" sz="2400" b="1" dirty="0" err="1">
                <a:latin typeface="Times New Roman" panose="02020603050405020304" pitchFamily="18" charset="0"/>
                <a:cs typeface="Times New Roman" panose="02020603050405020304" pitchFamily="18" charset="0"/>
              </a:rPr>
              <a:t>itemsets</a:t>
            </a:r>
            <a:r>
              <a:rPr lang="en-US" sz="2400" b="1" dirty="0">
                <a:latin typeface="Times New Roman" panose="02020603050405020304" pitchFamily="18" charset="0"/>
                <a:cs typeface="Times New Roman" panose="02020603050405020304" pitchFamily="18" charset="0"/>
              </a:rPr>
              <a:t>,</a:t>
            </a:r>
          </a:p>
        </p:txBody>
      </p:sp>
      <p:sp>
        <p:nvSpPr>
          <p:cNvPr id="5" name="Date Placeholder 4"/>
          <p:cNvSpPr>
            <a:spLocks noGrp="1"/>
          </p:cNvSpPr>
          <p:nvPr>
            <p:ph type="dt" sz="half" idx="10"/>
          </p:nvPr>
        </p:nvSpPr>
        <p:spPr/>
        <p:txBody>
          <a:bodyPr/>
          <a:lstStyle/>
          <a:p>
            <a:r>
              <a:rPr lang="en-US" smtClean="0"/>
              <a:t>December 2020 </a:t>
            </a:r>
            <a:endParaRPr lang="en-US"/>
          </a:p>
        </p:txBody>
      </p:sp>
      <p:pic>
        <p:nvPicPr>
          <p:cNvPr id="6"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82114" y="152400"/>
            <a:ext cx="822325" cy="928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9361758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RKMVERI</a:t>
            </a:r>
            <a:endParaRPr lang="en-US"/>
          </a:p>
        </p:txBody>
      </p:sp>
      <p:sp>
        <p:nvSpPr>
          <p:cNvPr id="3" name="Slide Number Placeholder 2"/>
          <p:cNvSpPr>
            <a:spLocks noGrp="1"/>
          </p:cNvSpPr>
          <p:nvPr>
            <p:ph type="sldNum" sz="quarter" idx="12"/>
          </p:nvPr>
        </p:nvSpPr>
        <p:spPr/>
        <p:txBody>
          <a:bodyPr/>
          <a:lstStyle/>
          <a:p>
            <a:fld id="{24209C64-613F-4590-871D-39BCE9236372}" type="slidenum">
              <a:rPr lang="en-US" smtClean="0"/>
              <a:t>46</a:t>
            </a:fld>
            <a:endParaRPr lang="en-US"/>
          </a:p>
        </p:txBody>
      </p:sp>
      <p:sp>
        <p:nvSpPr>
          <p:cNvPr id="4" name="TextBox 3"/>
          <p:cNvSpPr txBox="1"/>
          <p:nvPr/>
        </p:nvSpPr>
        <p:spPr>
          <a:xfrm>
            <a:off x="425246" y="228599"/>
            <a:ext cx="8305800" cy="6555641"/>
          </a:xfrm>
          <a:prstGeom prst="rect">
            <a:avLst/>
          </a:prstGeom>
          <a:noFill/>
        </p:spPr>
        <p:txBody>
          <a:bodyPr wrap="square" rtlCol="0">
            <a:spAutoFit/>
          </a:bodyPr>
          <a:lstStyle/>
          <a:p>
            <a:r>
              <a:rPr lang="en-US" altLang="en-US" sz="2400" b="1" u="sng" dirty="0" smtClean="0">
                <a:latin typeface="Times New Roman" panose="02020603050405020304" pitchFamily="18" charset="0"/>
                <a:cs typeface="Times New Roman" panose="02020603050405020304" pitchFamily="18" charset="0"/>
              </a:rPr>
              <a:t>Frequent </a:t>
            </a:r>
            <a:r>
              <a:rPr lang="en-US" altLang="en-US" sz="2400" b="1" u="sng" dirty="0" err="1">
                <a:latin typeface="Times New Roman" panose="02020603050405020304" pitchFamily="18" charset="0"/>
                <a:cs typeface="Times New Roman" panose="02020603050405020304" pitchFamily="18" charset="0"/>
              </a:rPr>
              <a:t>Itemset</a:t>
            </a:r>
            <a:r>
              <a:rPr lang="en-US" altLang="en-US" sz="2400" b="1" u="sng" dirty="0">
                <a:latin typeface="Times New Roman" panose="02020603050405020304" pitchFamily="18" charset="0"/>
                <a:cs typeface="Times New Roman" panose="02020603050405020304" pitchFamily="18" charset="0"/>
              </a:rPr>
              <a:t> </a:t>
            </a:r>
            <a:r>
              <a:rPr lang="en-US" altLang="en-US" sz="2400" b="1" u="sng" dirty="0" smtClean="0">
                <a:latin typeface="Times New Roman" panose="02020603050405020304" pitchFamily="18" charset="0"/>
                <a:cs typeface="Times New Roman" panose="02020603050405020304" pitchFamily="18" charset="0"/>
              </a:rPr>
              <a:t>identification </a:t>
            </a:r>
            <a:r>
              <a:rPr lang="en-US" altLang="en-US" sz="2400" b="1" dirty="0" smtClean="0">
                <a:latin typeface="Times New Roman" panose="02020603050405020304" pitchFamily="18" charset="0"/>
                <a:cs typeface="Times New Roman" panose="02020603050405020304" pitchFamily="18" charset="0"/>
              </a:rPr>
              <a:t>– </a:t>
            </a:r>
          </a:p>
          <a:p>
            <a:pPr>
              <a:spcBef>
                <a:spcPct val="50000"/>
              </a:spcBef>
              <a:buClrTx/>
              <a:buSzTx/>
              <a:buFontTx/>
              <a:buNone/>
            </a:pPr>
            <a:r>
              <a:rPr lang="en-US" altLang="en-US" sz="2400" b="1" u="sng" dirty="0">
                <a:latin typeface="Times New Roman" panose="02020603050405020304" pitchFamily="18" charset="0"/>
                <a:cs typeface="Times New Roman" panose="02020603050405020304" pitchFamily="18" charset="0"/>
              </a:rPr>
              <a:t>TID	A	B	C	D</a:t>
            </a:r>
            <a:r>
              <a:rPr lang="en-US" altLang="en-US" sz="2400" b="1" dirty="0">
                <a:latin typeface="Times New Roman" panose="02020603050405020304" pitchFamily="18" charset="0"/>
                <a:cs typeface="Times New Roman" panose="02020603050405020304" pitchFamily="18" charset="0"/>
              </a:rPr>
              <a:t>	Support(A)  = 0.7</a:t>
            </a:r>
          </a:p>
          <a:p>
            <a:pPr>
              <a:spcBef>
                <a:spcPct val="50000"/>
              </a:spcBef>
              <a:buClrTx/>
              <a:buSzTx/>
              <a:buFontTx/>
              <a:buNone/>
            </a:pPr>
            <a:r>
              <a:rPr lang="en-US" altLang="en-US" sz="2400" b="1" dirty="0">
                <a:latin typeface="Times New Roman" panose="02020603050405020304" pitchFamily="18" charset="0"/>
                <a:cs typeface="Times New Roman" panose="02020603050405020304" pitchFamily="18" charset="0"/>
              </a:rPr>
              <a:t> 1	1	1	0	0	 Support(B)  = 0.6</a:t>
            </a:r>
          </a:p>
          <a:p>
            <a:pPr>
              <a:spcBef>
                <a:spcPct val="50000"/>
              </a:spcBef>
              <a:buClrTx/>
              <a:buSzTx/>
              <a:buFontTx/>
              <a:buNone/>
            </a:pPr>
            <a:r>
              <a:rPr lang="en-US" altLang="en-US" sz="2400" b="1" dirty="0">
                <a:latin typeface="Times New Roman" panose="02020603050405020304" pitchFamily="18" charset="0"/>
                <a:cs typeface="Times New Roman" panose="02020603050405020304" pitchFamily="18" charset="0"/>
              </a:rPr>
              <a:t> 2	0	0	1	0	 Support(C)  = 0.5</a:t>
            </a:r>
          </a:p>
          <a:p>
            <a:pPr>
              <a:spcBef>
                <a:spcPct val="50000"/>
              </a:spcBef>
              <a:buClrTx/>
              <a:buSzTx/>
              <a:buFontTx/>
              <a:buNone/>
            </a:pPr>
            <a:r>
              <a:rPr lang="en-US" altLang="en-US" sz="2400" b="1" dirty="0">
                <a:latin typeface="Times New Roman" panose="02020603050405020304" pitchFamily="18" charset="0"/>
                <a:cs typeface="Times New Roman" panose="02020603050405020304" pitchFamily="18" charset="0"/>
              </a:rPr>
              <a:t>3	1	1	1	1	 Support(D)  = 0.5</a:t>
            </a:r>
          </a:p>
          <a:p>
            <a:pPr>
              <a:spcBef>
                <a:spcPct val="50000"/>
              </a:spcBef>
              <a:buClrTx/>
              <a:buSzTx/>
              <a:buFontTx/>
              <a:buNone/>
            </a:pPr>
            <a:r>
              <a:rPr lang="en-US" altLang="en-US" sz="2400" b="1" dirty="0">
                <a:latin typeface="Times New Roman" panose="02020603050405020304" pitchFamily="18" charset="0"/>
                <a:cs typeface="Times New Roman" panose="02020603050405020304" pitchFamily="18" charset="0"/>
              </a:rPr>
              <a:t>4	1	0	0	0	 Support(AB) = 0.4</a:t>
            </a:r>
          </a:p>
          <a:p>
            <a:pPr>
              <a:spcBef>
                <a:spcPct val="50000"/>
              </a:spcBef>
              <a:buClrTx/>
              <a:buSzTx/>
              <a:buFontTx/>
              <a:buNone/>
            </a:pPr>
            <a:r>
              <a:rPr lang="en-US" altLang="en-US" sz="2400" b="1" dirty="0">
                <a:latin typeface="Times New Roman" panose="02020603050405020304" pitchFamily="18" charset="0"/>
                <a:cs typeface="Times New Roman" panose="02020603050405020304" pitchFamily="18" charset="0"/>
              </a:rPr>
              <a:t>5	0	1	0	1	 Support(CD) = 0.4</a:t>
            </a:r>
          </a:p>
          <a:p>
            <a:pPr>
              <a:spcBef>
                <a:spcPct val="50000"/>
              </a:spcBef>
              <a:buClrTx/>
              <a:buSzTx/>
              <a:buFontTx/>
              <a:buNone/>
            </a:pPr>
            <a:r>
              <a:rPr lang="en-US" altLang="en-US" sz="2400" b="1" dirty="0">
                <a:latin typeface="Times New Roman" panose="02020603050405020304" pitchFamily="18" charset="0"/>
                <a:cs typeface="Times New Roman" panose="02020603050405020304" pitchFamily="18" charset="0"/>
              </a:rPr>
              <a:t>6	1	1	0	0	</a:t>
            </a:r>
            <a:r>
              <a:rPr lang="en-US" altLang="en-US" sz="2400" b="1" i="1" dirty="0" err="1">
                <a:latin typeface="Times New Roman" panose="02020603050405020304" pitchFamily="18" charset="0"/>
                <a:cs typeface="Times New Roman" panose="02020603050405020304" pitchFamily="18" charset="0"/>
              </a:rPr>
              <a:t>minsup</a:t>
            </a:r>
            <a:r>
              <a:rPr lang="en-US" altLang="en-US" sz="2400" b="1" i="1" dirty="0">
                <a:latin typeface="Times New Roman" panose="02020603050405020304" pitchFamily="18" charset="0"/>
                <a:cs typeface="Times New Roman" panose="02020603050405020304" pitchFamily="18" charset="0"/>
              </a:rPr>
              <a:t> = </a:t>
            </a:r>
            <a:r>
              <a:rPr lang="en-US" altLang="en-US" sz="2400" b="1" dirty="0">
                <a:latin typeface="Times New Roman" panose="02020603050405020304" pitchFamily="18" charset="0"/>
                <a:cs typeface="Times New Roman" panose="02020603050405020304" pitchFamily="18" charset="0"/>
              </a:rPr>
              <a:t>0.3</a:t>
            </a:r>
          </a:p>
          <a:p>
            <a:pPr>
              <a:spcBef>
                <a:spcPct val="50000"/>
              </a:spcBef>
              <a:buClrTx/>
              <a:buSzTx/>
              <a:buFontTx/>
              <a:buNone/>
            </a:pPr>
            <a:r>
              <a:rPr lang="en-US" altLang="en-US" sz="2400" b="1" dirty="0">
                <a:latin typeface="Times New Roman" panose="02020603050405020304" pitchFamily="18" charset="0"/>
                <a:cs typeface="Times New Roman" panose="02020603050405020304" pitchFamily="18" charset="0"/>
              </a:rPr>
              <a:t>7	0	1	1	1	</a:t>
            </a:r>
          </a:p>
          <a:p>
            <a:pPr>
              <a:spcBef>
                <a:spcPct val="50000"/>
              </a:spcBef>
              <a:buClrTx/>
              <a:buSzTx/>
              <a:buFontTx/>
              <a:buNone/>
            </a:pPr>
            <a:r>
              <a:rPr lang="en-US" altLang="en-US" sz="2400" b="1" dirty="0">
                <a:latin typeface="Times New Roman" panose="02020603050405020304" pitchFamily="18" charset="0"/>
                <a:cs typeface="Times New Roman" panose="02020603050405020304" pitchFamily="18" charset="0"/>
              </a:rPr>
              <a:t>8	1	0	1	1	 </a:t>
            </a:r>
          </a:p>
          <a:p>
            <a:pPr>
              <a:spcBef>
                <a:spcPct val="50000"/>
              </a:spcBef>
              <a:buClrTx/>
              <a:buSzTx/>
              <a:buFontTx/>
              <a:buNone/>
            </a:pPr>
            <a:r>
              <a:rPr lang="en-US" altLang="en-US" sz="2400" b="1" dirty="0">
                <a:latin typeface="Times New Roman" panose="02020603050405020304" pitchFamily="18" charset="0"/>
                <a:cs typeface="Times New Roman" panose="02020603050405020304" pitchFamily="18" charset="0"/>
              </a:rPr>
              <a:t>9	1	1	0	0</a:t>
            </a:r>
          </a:p>
          <a:p>
            <a:pPr>
              <a:spcBef>
                <a:spcPct val="50000"/>
              </a:spcBef>
              <a:buClrTx/>
              <a:buSzTx/>
              <a:buFontTx/>
              <a:buNone/>
            </a:pPr>
            <a:r>
              <a:rPr lang="en-US" altLang="en-US" sz="2400" b="1" dirty="0">
                <a:latin typeface="Times New Roman" panose="02020603050405020304" pitchFamily="18" charset="0"/>
                <a:cs typeface="Times New Roman" panose="02020603050405020304" pitchFamily="18" charset="0"/>
              </a:rPr>
              <a:t>10	1	0	1	1	 </a:t>
            </a:r>
            <a:endParaRPr lang="en-US" altLang="en-US" dirty="0"/>
          </a:p>
        </p:txBody>
      </p:sp>
      <p:sp>
        <p:nvSpPr>
          <p:cNvPr id="5" name="Date Placeholder 4"/>
          <p:cNvSpPr>
            <a:spLocks noGrp="1"/>
          </p:cNvSpPr>
          <p:nvPr>
            <p:ph type="dt" sz="half" idx="10"/>
          </p:nvPr>
        </p:nvSpPr>
        <p:spPr/>
        <p:txBody>
          <a:bodyPr/>
          <a:lstStyle/>
          <a:p>
            <a:r>
              <a:rPr lang="en-US" smtClean="0"/>
              <a:t>December 2020 </a:t>
            </a:r>
            <a:endParaRPr lang="en-US"/>
          </a:p>
        </p:txBody>
      </p:sp>
      <p:pic>
        <p:nvPicPr>
          <p:cNvPr id="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82114" y="152400"/>
            <a:ext cx="822325" cy="928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426754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RKMVERI</a:t>
            </a:r>
            <a:endParaRPr lang="en-US"/>
          </a:p>
        </p:txBody>
      </p:sp>
      <p:sp>
        <p:nvSpPr>
          <p:cNvPr id="3" name="Slide Number Placeholder 2"/>
          <p:cNvSpPr>
            <a:spLocks noGrp="1"/>
          </p:cNvSpPr>
          <p:nvPr>
            <p:ph type="sldNum" sz="quarter" idx="12"/>
          </p:nvPr>
        </p:nvSpPr>
        <p:spPr/>
        <p:txBody>
          <a:bodyPr/>
          <a:lstStyle/>
          <a:p>
            <a:fld id="{24209C64-613F-4590-871D-39BCE9236372}" type="slidenum">
              <a:rPr lang="en-US" smtClean="0"/>
              <a:t>47</a:t>
            </a:fld>
            <a:endParaRPr lang="en-US"/>
          </a:p>
        </p:txBody>
      </p:sp>
      <p:sp>
        <p:nvSpPr>
          <p:cNvPr id="4" name="TextBox 3"/>
          <p:cNvSpPr txBox="1"/>
          <p:nvPr/>
        </p:nvSpPr>
        <p:spPr>
          <a:xfrm>
            <a:off x="304800" y="990600"/>
            <a:ext cx="8382000" cy="5262979"/>
          </a:xfrm>
          <a:prstGeom prst="rect">
            <a:avLst/>
          </a:prstGeom>
          <a:noFill/>
        </p:spPr>
        <p:txBody>
          <a:bodyPr wrap="square" rtlCol="0">
            <a:spAutoFit/>
          </a:bodyPr>
          <a:lstStyle/>
          <a:p>
            <a:pPr algn="just">
              <a:spcBef>
                <a:spcPct val="0"/>
              </a:spcBef>
              <a:buClrTx/>
              <a:buSzTx/>
              <a:buFontTx/>
              <a:buNone/>
            </a:pPr>
            <a:r>
              <a:rPr lang="en-US" altLang="en-US" sz="2400" b="1" u="sng" dirty="0">
                <a:latin typeface="Times New Roman" panose="02020603050405020304" pitchFamily="18" charset="0"/>
                <a:cs typeface="Times New Roman" panose="02020603050405020304" pitchFamily="18" charset="0"/>
              </a:rPr>
              <a:t>Support</a:t>
            </a:r>
            <a:r>
              <a:rPr lang="en-US" altLang="en-US" sz="2400" b="1" dirty="0">
                <a:latin typeface="Times New Roman" panose="02020603050405020304" pitchFamily="18" charset="0"/>
                <a:cs typeface="Times New Roman" panose="02020603050405020304" pitchFamily="18" charset="0"/>
              </a:rPr>
              <a:t> : Support for a set of items is the % of transactions that contain all of these items.</a:t>
            </a:r>
          </a:p>
          <a:p>
            <a:pPr algn="just">
              <a:spcBef>
                <a:spcPct val="0"/>
              </a:spcBef>
              <a:buClrTx/>
              <a:buSzTx/>
              <a:buFontTx/>
              <a:buNone/>
            </a:pPr>
            <a:r>
              <a:rPr lang="en-US" altLang="en-US" sz="2400" b="1" dirty="0">
                <a:latin typeface="Times New Roman" panose="02020603050405020304" pitchFamily="18" charset="0"/>
                <a:cs typeface="Times New Roman" panose="02020603050405020304" pitchFamily="18" charset="0"/>
              </a:rPr>
              <a:t>Let S</a:t>
            </a:r>
            <a:r>
              <a:rPr lang="en-US" altLang="en-US" sz="2400" b="1" baseline="-25000" dirty="0">
                <a:latin typeface="Times New Roman" panose="02020603050405020304" pitchFamily="18" charset="0"/>
                <a:cs typeface="Times New Roman" panose="02020603050405020304" pitchFamily="18" charset="0"/>
              </a:rPr>
              <a:t>i  </a:t>
            </a:r>
            <a:r>
              <a:rPr lang="en-US" altLang="en-US" sz="2400" b="1" dirty="0">
                <a:latin typeface="Times New Roman" panose="02020603050405020304" pitchFamily="18" charset="0"/>
                <a:cs typeface="Times New Roman" panose="02020603050405020304" pitchFamily="18" charset="0"/>
              </a:rPr>
              <a:t>= the subset of transactions containing the item </a:t>
            </a:r>
            <a:r>
              <a:rPr lang="en-US" altLang="en-US" sz="2400" b="1" dirty="0" err="1">
                <a:latin typeface="Times New Roman" panose="02020603050405020304" pitchFamily="18" charset="0"/>
                <a:cs typeface="Times New Roman" panose="02020603050405020304" pitchFamily="18" charset="0"/>
              </a:rPr>
              <a:t>i</a:t>
            </a:r>
            <a:r>
              <a:rPr lang="en-US" altLang="en-US" sz="2400" b="1" dirty="0">
                <a:latin typeface="Times New Roman" panose="02020603050405020304" pitchFamily="18" charset="0"/>
                <a:cs typeface="Times New Roman" panose="02020603050405020304" pitchFamily="18" charset="0"/>
              </a:rPr>
              <a:t> .</a:t>
            </a:r>
          </a:p>
          <a:p>
            <a:pPr algn="just">
              <a:spcBef>
                <a:spcPct val="0"/>
              </a:spcBef>
              <a:buClrTx/>
              <a:buSzTx/>
              <a:buFontTx/>
              <a:buNone/>
            </a:pPr>
            <a:r>
              <a:rPr lang="en-US" altLang="en-US" sz="2400" b="1" dirty="0">
                <a:latin typeface="Times New Roman" panose="02020603050405020304" pitchFamily="18" charset="0"/>
                <a:cs typeface="Times New Roman" panose="02020603050405020304" pitchFamily="18" charset="0"/>
              </a:rPr>
              <a:t>Let N</a:t>
            </a:r>
            <a:r>
              <a:rPr lang="en-US" altLang="en-US" sz="2400" b="1" baseline="-25000" dirty="0">
                <a:latin typeface="Times New Roman" panose="02020603050405020304" pitchFamily="18" charset="0"/>
                <a:cs typeface="Times New Roman" panose="02020603050405020304" pitchFamily="18" charset="0"/>
              </a:rPr>
              <a:t>i</a:t>
            </a:r>
            <a:r>
              <a:rPr lang="en-US" altLang="en-US" sz="2400" b="1" dirty="0">
                <a:latin typeface="Times New Roman" panose="02020603050405020304" pitchFamily="18" charset="0"/>
                <a:cs typeface="Times New Roman" panose="02020603050405020304" pitchFamily="18" charset="0"/>
              </a:rPr>
              <a:t>  = the no. of occurrences of item </a:t>
            </a:r>
            <a:r>
              <a:rPr lang="en-US" altLang="en-US" sz="2400" b="1" dirty="0" err="1">
                <a:latin typeface="Times New Roman" panose="02020603050405020304" pitchFamily="18" charset="0"/>
                <a:cs typeface="Times New Roman" panose="02020603050405020304" pitchFamily="18" charset="0"/>
              </a:rPr>
              <a:t>i</a:t>
            </a:r>
            <a:r>
              <a:rPr lang="en-US" altLang="en-US" sz="2400" b="1" dirty="0">
                <a:latin typeface="Times New Roman" panose="02020603050405020304" pitchFamily="18" charset="0"/>
                <a:cs typeface="Times New Roman" panose="02020603050405020304" pitchFamily="18" charset="0"/>
              </a:rPr>
              <a:t> = the no. transactions where the item </a:t>
            </a:r>
            <a:r>
              <a:rPr lang="en-US" altLang="en-US" sz="2400" b="1" dirty="0" err="1">
                <a:latin typeface="Times New Roman" panose="02020603050405020304" pitchFamily="18" charset="0"/>
                <a:cs typeface="Times New Roman" panose="02020603050405020304" pitchFamily="18" charset="0"/>
              </a:rPr>
              <a:t>i</a:t>
            </a:r>
            <a:r>
              <a:rPr lang="en-US" altLang="en-US" sz="2400" b="1" dirty="0">
                <a:latin typeface="Times New Roman" panose="02020603050405020304" pitchFamily="18" charset="0"/>
                <a:cs typeface="Times New Roman" panose="02020603050405020304" pitchFamily="18" charset="0"/>
              </a:rPr>
              <a:t> has appeared = | S</a:t>
            </a:r>
            <a:r>
              <a:rPr lang="en-US" altLang="en-US" sz="2400" b="1" baseline="-25000" dirty="0">
                <a:latin typeface="Times New Roman" panose="02020603050405020304" pitchFamily="18" charset="0"/>
                <a:cs typeface="Times New Roman" panose="02020603050405020304" pitchFamily="18" charset="0"/>
              </a:rPr>
              <a:t>i </a:t>
            </a:r>
            <a:r>
              <a:rPr lang="en-US" altLang="en-US" sz="2400" b="1" dirty="0">
                <a:latin typeface="Times New Roman" panose="02020603050405020304" pitchFamily="18" charset="0"/>
                <a:cs typeface="Times New Roman" panose="02020603050405020304" pitchFamily="18" charset="0"/>
              </a:rPr>
              <a:t>|</a:t>
            </a:r>
          </a:p>
          <a:p>
            <a:pPr algn="just">
              <a:spcBef>
                <a:spcPct val="0"/>
              </a:spcBef>
              <a:buClrTx/>
              <a:buSzTx/>
              <a:buFontTx/>
              <a:buNone/>
            </a:pPr>
            <a:r>
              <a:rPr lang="en-US" altLang="en-US" sz="2400" b="1" dirty="0">
                <a:latin typeface="Times New Roman" panose="02020603050405020304" pitchFamily="18" charset="0"/>
                <a:cs typeface="Times New Roman" panose="02020603050405020304" pitchFamily="18" charset="0"/>
              </a:rPr>
              <a:t>Support for </a:t>
            </a:r>
            <a:r>
              <a:rPr lang="en-US" altLang="en-US" sz="2400" b="1" dirty="0" err="1">
                <a:latin typeface="Times New Roman" panose="02020603050405020304" pitchFamily="18" charset="0"/>
                <a:cs typeface="Times New Roman" panose="02020603050405020304" pitchFamily="18" charset="0"/>
              </a:rPr>
              <a:t>i</a:t>
            </a:r>
            <a:r>
              <a:rPr lang="en-US" altLang="en-US" sz="2400" b="1" dirty="0">
                <a:latin typeface="Times New Roman" panose="02020603050405020304" pitchFamily="18" charset="0"/>
                <a:cs typeface="Times New Roman" panose="02020603050405020304" pitchFamily="18" charset="0"/>
              </a:rPr>
              <a:t> = (N</a:t>
            </a:r>
            <a:r>
              <a:rPr lang="en-US" altLang="en-US" sz="2400" b="1" baseline="-25000" dirty="0">
                <a:latin typeface="Times New Roman" panose="02020603050405020304" pitchFamily="18" charset="0"/>
                <a:cs typeface="Times New Roman" panose="02020603050405020304" pitchFamily="18" charset="0"/>
              </a:rPr>
              <a:t>i </a:t>
            </a:r>
            <a:r>
              <a:rPr lang="en-US" altLang="en-US" sz="2400" b="1" dirty="0">
                <a:latin typeface="Times New Roman" panose="02020603050405020304" pitchFamily="18" charset="0"/>
                <a:cs typeface="Times New Roman" panose="02020603050405020304" pitchFamily="18" charset="0"/>
              </a:rPr>
              <a:t>/ T)*100 </a:t>
            </a:r>
          </a:p>
          <a:p>
            <a:pPr algn="just">
              <a:spcBef>
                <a:spcPct val="0"/>
              </a:spcBef>
              <a:buClrTx/>
              <a:buSzTx/>
              <a:buFontTx/>
              <a:buNone/>
            </a:pPr>
            <a:r>
              <a:rPr lang="en-US" altLang="en-US" sz="2400" b="1" dirty="0">
                <a:latin typeface="Times New Roman" panose="02020603050405020304" pitchFamily="18" charset="0"/>
                <a:cs typeface="Times New Roman" panose="02020603050405020304" pitchFamily="18" charset="0"/>
              </a:rPr>
              <a:t>where, T =Total no. of transactions.</a:t>
            </a:r>
          </a:p>
          <a:p>
            <a:pPr algn="just">
              <a:spcBef>
                <a:spcPct val="0"/>
              </a:spcBef>
              <a:buClrTx/>
              <a:buSzTx/>
              <a:buFontTx/>
              <a:buNone/>
            </a:pPr>
            <a:r>
              <a:rPr lang="en-US" altLang="en-US" sz="2400" b="1" dirty="0">
                <a:latin typeface="Times New Roman" panose="02020603050405020304" pitchFamily="18" charset="0"/>
                <a:cs typeface="Times New Roman" panose="02020603050405020304" pitchFamily="18" charset="0"/>
              </a:rPr>
              <a:t>Similarly, Support for </a:t>
            </a:r>
            <a:r>
              <a:rPr lang="en-US" altLang="en-US" sz="2400" b="1" dirty="0" err="1">
                <a:latin typeface="Times New Roman" panose="02020603050405020304" pitchFamily="18" charset="0"/>
                <a:cs typeface="Times New Roman" panose="02020603050405020304" pitchFamily="18" charset="0"/>
              </a:rPr>
              <a:t>itemset</a:t>
            </a:r>
            <a:r>
              <a:rPr lang="en-US" altLang="en-US" sz="2400" b="1" dirty="0">
                <a:latin typeface="Times New Roman" panose="02020603050405020304" pitchFamily="18" charset="0"/>
                <a:cs typeface="Times New Roman" panose="02020603050405020304" pitchFamily="18" charset="0"/>
              </a:rPr>
              <a:t> {A,B} = (N</a:t>
            </a:r>
            <a:r>
              <a:rPr lang="en-US" altLang="en-US" sz="2400" b="1" baseline="-25000" dirty="0">
                <a:latin typeface="Times New Roman" panose="02020603050405020304" pitchFamily="18" charset="0"/>
                <a:cs typeface="Times New Roman" panose="02020603050405020304" pitchFamily="18" charset="0"/>
              </a:rPr>
              <a:t>{A, B} </a:t>
            </a:r>
            <a:r>
              <a:rPr lang="en-US" altLang="en-US" sz="2400" b="1" dirty="0">
                <a:latin typeface="Times New Roman" panose="02020603050405020304" pitchFamily="18" charset="0"/>
                <a:cs typeface="Times New Roman" panose="02020603050405020304" pitchFamily="18" charset="0"/>
              </a:rPr>
              <a:t>/ T)*100   </a:t>
            </a:r>
          </a:p>
          <a:p>
            <a:pPr algn="just">
              <a:spcBef>
                <a:spcPct val="0"/>
              </a:spcBef>
              <a:buClrTx/>
              <a:buSzTx/>
              <a:buFontTx/>
              <a:buNone/>
            </a:pPr>
            <a:r>
              <a:rPr lang="en-US" altLang="en-US" sz="2400" b="1" dirty="0">
                <a:latin typeface="Times New Roman" panose="02020603050405020304" pitchFamily="18" charset="0"/>
                <a:cs typeface="Times New Roman" panose="02020603050405020304" pitchFamily="18" charset="0"/>
              </a:rPr>
              <a:t>where  N</a:t>
            </a:r>
            <a:r>
              <a:rPr lang="en-US" altLang="en-US" sz="2400" b="1" baseline="-25000" dirty="0">
                <a:latin typeface="Times New Roman" panose="02020603050405020304" pitchFamily="18" charset="0"/>
                <a:cs typeface="Times New Roman" panose="02020603050405020304" pitchFamily="18" charset="0"/>
              </a:rPr>
              <a:t>{A, B} </a:t>
            </a:r>
            <a:r>
              <a:rPr lang="en-US" altLang="en-US" sz="2400" b="1" dirty="0">
                <a:latin typeface="Times New Roman" panose="02020603050405020304" pitchFamily="18" charset="0"/>
                <a:cs typeface="Times New Roman" panose="02020603050405020304" pitchFamily="18" charset="0"/>
              </a:rPr>
              <a:t> = | S</a:t>
            </a:r>
            <a:r>
              <a:rPr lang="en-US" altLang="en-US" sz="2400" b="1" baseline="-25000" dirty="0">
                <a:latin typeface="Times New Roman" panose="02020603050405020304" pitchFamily="18" charset="0"/>
                <a:cs typeface="Times New Roman" panose="02020603050405020304" pitchFamily="18" charset="0"/>
              </a:rPr>
              <a:t>A  </a:t>
            </a:r>
            <a:r>
              <a:rPr lang="en-US" altLang="en-US" sz="2400" b="1" dirty="0">
                <a:latin typeface="Times New Roman" panose="02020603050405020304" pitchFamily="18" charset="0"/>
                <a:cs typeface="Times New Roman" panose="02020603050405020304" pitchFamily="18" charset="0"/>
                <a:sym typeface="Symbol" pitchFamily="18" charset="2"/>
              </a:rPr>
              <a:t></a:t>
            </a:r>
            <a:r>
              <a:rPr lang="en-US" altLang="en-US" sz="2400" b="1" baseline="-250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S</a:t>
            </a:r>
            <a:r>
              <a:rPr lang="en-US" altLang="en-US" sz="2400" b="1" baseline="-25000" dirty="0">
                <a:latin typeface="Times New Roman" panose="02020603050405020304" pitchFamily="18" charset="0"/>
                <a:cs typeface="Times New Roman" panose="02020603050405020304" pitchFamily="18" charset="0"/>
              </a:rPr>
              <a:t>B </a:t>
            </a:r>
            <a:r>
              <a:rPr lang="en-US" altLang="en-US" sz="2400" b="1" dirty="0">
                <a:latin typeface="Times New Roman" panose="02020603050405020304" pitchFamily="18" charset="0"/>
                <a:cs typeface="Times New Roman" panose="02020603050405020304" pitchFamily="18" charset="0"/>
              </a:rPr>
              <a:t>|</a:t>
            </a:r>
            <a:r>
              <a:rPr lang="en-US" altLang="en-US" sz="2400" b="1" baseline="-25000" dirty="0">
                <a:latin typeface="Times New Roman" panose="02020603050405020304" pitchFamily="18" charset="0"/>
                <a:cs typeface="Times New Roman" panose="02020603050405020304" pitchFamily="18" charset="0"/>
              </a:rPr>
              <a:t> </a:t>
            </a:r>
          </a:p>
          <a:p>
            <a:pPr algn="just">
              <a:spcBef>
                <a:spcPct val="0"/>
              </a:spcBef>
              <a:buClrTx/>
              <a:buSzTx/>
              <a:buFontTx/>
              <a:buChar char="•"/>
            </a:pPr>
            <a:r>
              <a:rPr lang="en-US" altLang="en-US" sz="2400" b="1" dirty="0">
                <a:latin typeface="Times New Roman" panose="02020603050405020304" pitchFamily="18" charset="0"/>
                <a:cs typeface="Times New Roman" panose="02020603050405020304" pitchFamily="18" charset="0"/>
              </a:rPr>
              <a:t> So, support for </a:t>
            </a:r>
            <a:r>
              <a:rPr lang="en-US" altLang="en-US" sz="2400" b="1" dirty="0" err="1">
                <a:latin typeface="Times New Roman" panose="02020603050405020304" pitchFamily="18" charset="0"/>
                <a:cs typeface="Times New Roman" panose="02020603050405020304" pitchFamily="18" charset="0"/>
              </a:rPr>
              <a:t>itemset</a:t>
            </a:r>
            <a:r>
              <a:rPr lang="en-US" altLang="en-US" sz="2400" b="1" dirty="0">
                <a:latin typeface="Times New Roman" panose="02020603050405020304" pitchFamily="18" charset="0"/>
                <a:cs typeface="Times New Roman" panose="02020603050405020304" pitchFamily="18" charset="0"/>
              </a:rPr>
              <a:t> {A,B} is its joint probability of appearance P(AB). For mining rules, support for an </a:t>
            </a:r>
            <a:r>
              <a:rPr lang="en-US" altLang="en-US" sz="2400" b="1" dirty="0" err="1">
                <a:latin typeface="Times New Roman" panose="02020603050405020304" pitchFamily="18" charset="0"/>
                <a:cs typeface="Times New Roman" panose="02020603050405020304" pitchFamily="18" charset="0"/>
              </a:rPr>
              <a:t>itemset</a:t>
            </a:r>
            <a:r>
              <a:rPr lang="en-US" altLang="en-US" sz="2400" b="1" dirty="0">
                <a:latin typeface="Times New Roman" panose="02020603050405020304" pitchFamily="18" charset="0"/>
                <a:cs typeface="Times New Roman" panose="02020603050405020304" pitchFamily="18" charset="0"/>
              </a:rPr>
              <a:t> must cross a pre-defined threshold called </a:t>
            </a:r>
            <a:r>
              <a:rPr lang="en-US" altLang="en-US" sz="2400" b="1" i="1" dirty="0" err="1">
                <a:latin typeface="Times New Roman" panose="02020603050405020304" pitchFamily="18" charset="0"/>
                <a:cs typeface="Times New Roman" panose="02020603050405020304" pitchFamily="18" charset="0"/>
              </a:rPr>
              <a:t>minsup</a:t>
            </a:r>
            <a:r>
              <a:rPr lang="en-US" altLang="en-US" sz="2400" b="1" i="1" dirty="0" smtClean="0">
                <a:latin typeface="Times New Roman" panose="02020603050405020304" pitchFamily="18" charset="0"/>
                <a:cs typeface="Times New Roman" panose="02020603050405020304" pitchFamily="18" charset="0"/>
              </a:rPr>
              <a:t>.</a:t>
            </a:r>
          </a:p>
          <a:p>
            <a:pPr algn="just">
              <a:spcBef>
                <a:spcPct val="0"/>
              </a:spcBef>
              <a:buClrTx/>
              <a:buSzTx/>
            </a:pPr>
            <a:r>
              <a:rPr lang="en-US" altLang="en-US" sz="2400" b="1" i="1" dirty="0" smtClean="0">
                <a:latin typeface="Times New Roman" panose="02020603050405020304" pitchFamily="18" charset="0"/>
                <a:cs typeface="Times New Roman" panose="02020603050405020304" pitchFamily="18" charset="0"/>
              </a:rPr>
              <a:t>Ms’ = </a:t>
            </a:r>
            <a:r>
              <a:rPr lang="en-US" altLang="en-US" sz="2400" b="1" i="1" dirty="0" err="1" smtClean="0">
                <a:latin typeface="Times New Roman" panose="02020603050405020304" pitchFamily="18" charset="0"/>
                <a:cs typeface="Times New Roman" panose="02020603050405020304" pitchFamily="18" charset="0"/>
              </a:rPr>
              <a:t>Ms</a:t>
            </a:r>
            <a:r>
              <a:rPr lang="en-US" altLang="en-US" sz="2400" b="1" i="1" dirty="0" smtClean="0">
                <a:latin typeface="Times New Roman" panose="02020603050405020304" pitchFamily="18" charset="0"/>
                <a:cs typeface="Times New Roman" panose="02020603050405020304" pitchFamily="18" charset="0"/>
              </a:rPr>
              <a:t> * (k/k+1)</a:t>
            </a:r>
            <a:endParaRPr lang="en-US" alt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r>
              <a:rPr lang="en-US" smtClean="0"/>
              <a:t>December 2020 </a:t>
            </a:r>
            <a:endParaRPr lang="en-US"/>
          </a:p>
        </p:txBody>
      </p:sp>
      <p:pic>
        <p:nvPicPr>
          <p:cNvPr id="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82114" y="152400"/>
            <a:ext cx="822325" cy="928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0319495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RKMVERI</a:t>
            </a:r>
            <a:endParaRPr lang="en-US"/>
          </a:p>
        </p:txBody>
      </p:sp>
      <p:sp>
        <p:nvSpPr>
          <p:cNvPr id="3" name="Slide Number Placeholder 2"/>
          <p:cNvSpPr>
            <a:spLocks noGrp="1"/>
          </p:cNvSpPr>
          <p:nvPr>
            <p:ph type="sldNum" sz="quarter" idx="12"/>
          </p:nvPr>
        </p:nvSpPr>
        <p:spPr/>
        <p:txBody>
          <a:bodyPr/>
          <a:lstStyle/>
          <a:p>
            <a:fld id="{24209C64-613F-4590-871D-39BCE9236372}" type="slidenum">
              <a:rPr lang="en-US" smtClean="0"/>
              <a:t>48</a:t>
            </a:fld>
            <a:endParaRPr lang="en-US"/>
          </a:p>
        </p:txBody>
      </p:sp>
      <p:sp>
        <p:nvSpPr>
          <p:cNvPr id="4" name="TextBox 3"/>
          <p:cNvSpPr txBox="1"/>
          <p:nvPr/>
        </p:nvSpPr>
        <p:spPr>
          <a:xfrm>
            <a:off x="457200" y="381000"/>
            <a:ext cx="8153400" cy="6278642"/>
          </a:xfrm>
          <a:prstGeom prst="rect">
            <a:avLst/>
          </a:prstGeom>
          <a:noFill/>
        </p:spPr>
        <p:txBody>
          <a:bodyPr wrap="square" rtlCol="0">
            <a:spAutoFit/>
          </a:bodyPr>
          <a:lstStyle/>
          <a:p>
            <a:r>
              <a:rPr lang="en-US" altLang="en-US" sz="2400" b="1" dirty="0">
                <a:latin typeface="Times New Roman" panose="02020603050405020304" pitchFamily="18" charset="0"/>
                <a:cs typeface="Times New Roman" panose="02020603050405020304" pitchFamily="18" charset="0"/>
              </a:rPr>
              <a:t>Possibility of Community Formation:</a:t>
            </a:r>
          </a:p>
          <a:p>
            <a:pPr marL="342900" indent="-342900">
              <a:buFont typeface="Arial" panose="020B0604020202020204" pitchFamily="34" charset="0"/>
              <a:buChar char="•"/>
              <a:defRPr/>
            </a:pPr>
            <a:r>
              <a:rPr lang="en-US" sz="2400" b="1" dirty="0">
                <a:latin typeface="Times New Roman" panose="02020603050405020304" pitchFamily="18" charset="0"/>
                <a:cs typeface="Times New Roman" panose="02020603050405020304" pitchFamily="18" charset="0"/>
              </a:rPr>
              <a:t>Available Facebook data for a member:</a:t>
            </a:r>
          </a:p>
          <a:p>
            <a:pPr>
              <a:defRPr/>
            </a:pPr>
            <a:r>
              <a:rPr lang="en-US" sz="2400" b="1" dirty="0">
                <a:latin typeface="Times New Roman" panose="02020603050405020304" pitchFamily="18" charset="0"/>
                <a:cs typeface="Times New Roman" panose="02020603050405020304" pitchFamily="18" charset="0"/>
              </a:rPr>
              <a:t>Total No. of Friends.</a:t>
            </a:r>
          </a:p>
          <a:p>
            <a:pPr marL="342900" indent="-342900">
              <a:buFont typeface="Arial" panose="020B0604020202020204" pitchFamily="34" charset="0"/>
              <a:buChar char="•"/>
              <a:defRPr/>
            </a:pPr>
            <a:r>
              <a:rPr lang="en-US" sz="2400" b="1" dirty="0">
                <a:latin typeface="Times New Roman" panose="02020603050405020304" pitchFamily="18" charset="0"/>
                <a:cs typeface="Times New Roman" panose="02020603050405020304" pitchFamily="18" charset="0"/>
              </a:rPr>
              <a:t>Between two members:</a:t>
            </a:r>
          </a:p>
          <a:p>
            <a:pPr>
              <a:defRPr/>
            </a:pPr>
            <a:r>
              <a:rPr lang="en-US" sz="2400" b="1" dirty="0">
                <a:latin typeface="Times New Roman" panose="02020603050405020304" pitchFamily="18" charset="0"/>
                <a:cs typeface="Times New Roman" panose="02020603050405020304" pitchFamily="18" charset="0"/>
              </a:rPr>
              <a:t>No. of mutual Friends.</a:t>
            </a:r>
          </a:p>
          <a:p>
            <a:pPr algn="just">
              <a:defRPr/>
            </a:pPr>
            <a:r>
              <a:rPr lang="en-US" sz="2400" b="1" dirty="0">
                <a:latin typeface="Times New Roman" panose="02020603050405020304" pitchFamily="18" charset="0"/>
                <a:cs typeface="Times New Roman" panose="02020603050405020304" pitchFamily="18" charset="0"/>
              </a:rPr>
              <a:t>Between two members A &amp; B let the Net Management generates the Friendship request.	</a:t>
            </a:r>
            <a:r>
              <a:rPr lang="en-US" sz="2400" b="1" dirty="0">
                <a:solidFill>
                  <a:srgbClr val="002060"/>
                </a:solidFill>
                <a:latin typeface="Times New Roman" panose="02020603050405020304" pitchFamily="18" charset="0"/>
                <a:cs typeface="Times New Roman" panose="02020603050405020304" pitchFamily="18" charset="0"/>
              </a:rPr>
              <a:t>HOW ?</a:t>
            </a:r>
          </a:p>
          <a:p>
            <a:pPr>
              <a:defRPr/>
            </a:pPr>
            <a:r>
              <a:rPr lang="en-US" sz="2400" b="1" dirty="0">
                <a:latin typeface="Times New Roman" panose="02020603050405020304" pitchFamily="18" charset="0"/>
                <a:cs typeface="Times New Roman" panose="02020603050405020304" pitchFamily="18" charset="0"/>
              </a:rPr>
              <a:t>T</a:t>
            </a:r>
            <a:r>
              <a:rPr lang="en-US" sz="2400" b="1" baseline="-25000" dirty="0">
                <a:latin typeface="Times New Roman" panose="02020603050405020304" pitchFamily="18" charset="0"/>
                <a:cs typeface="Times New Roman" panose="02020603050405020304" pitchFamily="18" charset="0"/>
              </a:rPr>
              <a:t>A</a:t>
            </a:r>
            <a:r>
              <a:rPr lang="en-US" sz="2400" b="1" dirty="0">
                <a:latin typeface="Times New Roman" panose="02020603050405020304" pitchFamily="18" charset="0"/>
                <a:cs typeface="Times New Roman" panose="02020603050405020304" pitchFamily="18" charset="0"/>
              </a:rPr>
              <a:t> = Total No. of Friends of A.</a:t>
            </a:r>
          </a:p>
          <a:p>
            <a:pPr>
              <a:defRPr/>
            </a:pPr>
            <a:r>
              <a:rPr lang="en-US" sz="2400" b="1" dirty="0">
                <a:latin typeface="Times New Roman" panose="02020603050405020304" pitchFamily="18" charset="0"/>
                <a:cs typeface="Times New Roman" panose="02020603050405020304" pitchFamily="18" charset="0"/>
              </a:rPr>
              <a:t>T</a:t>
            </a:r>
            <a:r>
              <a:rPr lang="en-US" sz="2400" b="1" baseline="-25000" dirty="0">
                <a:latin typeface="Times New Roman" panose="02020603050405020304" pitchFamily="18" charset="0"/>
                <a:cs typeface="Times New Roman" panose="02020603050405020304" pitchFamily="18" charset="0"/>
              </a:rPr>
              <a:t>B</a:t>
            </a:r>
            <a:r>
              <a:rPr lang="en-US" sz="2400" b="1" dirty="0">
                <a:latin typeface="Times New Roman" panose="02020603050405020304" pitchFamily="18" charset="0"/>
                <a:cs typeface="Times New Roman" panose="02020603050405020304" pitchFamily="18" charset="0"/>
              </a:rPr>
              <a:t> = Total No. of Friends of B.</a:t>
            </a:r>
          </a:p>
          <a:p>
            <a:pPr>
              <a:defRPr/>
            </a:pPr>
            <a:r>
              <a:rPr lang="en-US" sz="2400" b="1" dirty="0">
                <a:latin typeface="Times New Roman" panose="02020603050405020304" pitchFamily="18" charset="0"/>
                <a:cs typeface="Times New Roman" panose="02020603050405020304" pitchFamily="18" charset="0"/>
              </a:rPr>
              <a:t>M</a:t>
            </a:r>
            <a:r>
              <a:rPr lang="en-US" sz="2400" b="1" baseline="-25000" dirty="0">
                <a:latin typeface="Times New Roman" panose="02020603050405020304" pitchFamily="18" charset="0"/>
                <a:cs typeface="Times New Roman" panose="02020603050405020304" pitchFamily="18" charset="0"/>
              </a:rPr>
              <a:t>{A,B}</a:t>
            </a:r>
            <a:r>
              <a:rPr lang="en-US" sz="2400" b="1" dirty="0">
                <a:latin typeface="Times New Roman" panose="02020603050405020304" pitchFamily="18" charset="0"/>
                <a:cs typeface="Times New Roman" panose="02020603050405020304" pitchFamily="18" charset="0"/>
              </a:rPr>
              <a:t> = No. of mutual Friends between A &amp; B.</a:t>
            </a:r>
          </a:p>
          <a:p>
            <a:pPr>
              <a:defRPr/>
            </a:pPr>
            <a:r>
              <a:rPr lang="en-US" sz="2400" b="1" dirty="0">
                <a:latin typeface="Times New Roman" panose="02020603050405020304" pitchFamily="18" charset="0"/>
                <a:cs typeface="Times New Roman" panose="02020603050405020304" pitchFamily="18" charset="0"/>
              </a:rPr>
              <a:t>S</a:t>
            </a:r>
            <a:r>
              <a:rPr lang="en-US" sz="2400" b="1" baseline="-25000" dirty="0">
                <a:latin typeface="Times New Roman" panose="02020603050405020304" pitchFamily="18" charset="0"/>
                <a:cs typeface="Times New Roman" panose="02020603050405020304" pitchFamily="18" charset="0"/>
              </a:rPr>
              <a:t>A</a:t>
            </a:r>
            <a:r>
              <a:rPr lang="en-US" sz="2400" b="1" dirty="0">
                <a:latin typeface="Times New Roman" panose="02020603050405020304" pitchFamily="18" charset="0"/>
                <a:cs typeface="Times New Roman" panose="02020603050405020304" pitchFamily="18" charset="0"/>
              </a:rPr>
              <a:t>  = Support from A = M</a:t>
            </a:r>
            <a:r>
              <a:rPr lang="en-US" sz="2400" b="1" baseline="-25000" dirty="0">
                <a:latin typeface="Times New Roman" panose="02020603050405020304" pitchFamily="18" charset="0"/>
                <a:cs typeface="Times New Roman" panose="02020603050405020304" pitchFamily="18" charset="0"/>
              </a:rPr>
              <a:t>{A,B}</a:t>
            </a:r>
            <a:r>
              <a:rPr lang="en-US" sz="2400" b="1" dirty="0">
                <a:latin typeface="Times New Roman" panose="02020603050405020304" pitchFamily="18" charset="0"/>
                <a:cs typeface="Times New Roman" panose="02020603050405020304" pitchFamily="18" charset="0"/>
              </a:rPr>
              <a:t> / T</a:t>
            </a:r>
            <a:r>
              <a:rPr lang="en-US" sz="2400" b="1" baseline="-25000" dirty="0">
                <a:latin typeface="Times New Roman" panose="02020603050405020304" pitchFamily="18" charset="0"/>
                <a:cs typeface="Times New Roman" panose="02020603050405020304" pitchFamily="18" charset="0"/>
              </a:rPr>
              <a:t>A</a:t>
            </a:r>
          </a:p>
          <a:p>
            <a:pPr>
              <a:defRPr/>
            </a:pPr>
            <a:r>
              <a:rPr lang="en-US" sz="2400" b="1" dirty="0">
                <a:latin typeface="Times New Roman" panose="02020603050405020304" pitchFamily="18" charset="0"/>
                <a:cs typeface="Times New Roman" panose="02020603050405020304" pitchFamily="18" charset="0"/>
              </a:rPr>
              <a:t>S</a:t>
            </a:r>
            <a:r>
              <a:rPr lang="en-US" sz="2400" b="1" baseline="-25000" dirty="0">
                <a:latin typeface="Times New Roman" panose="02020603050405020304" pitchFamily="18" charset="0"/>
                <a:cs typeface="Times New Roman" panose="02020603050405020304" pitchFamily="18" charset="0"/>
              </a:rPr>
              <a:t>B</a:t>
            </a:r>
            <a:r>
              <a:rPr lang="en-US" sz="2400" b="1" dirty="0">
                <a:latin typeface="Times New Roman" panose="02020603050405020304" pitchFamily="18" charset="0"/>
                <a:cs typeface="Times New Roman" panose="02020603050405020304" pitchFamily="18" charset="0"/>
              </a:rPr>
              <a:t>  = Support from B = M</a:t>
            </a:r>
            <a:r>
              <a:rPr lang="en-US" sz="2400" b="1" baseline="-25000" dirty="0">
                <a:latin typeface="Times New Roman" panose="02020603050405020304" pitchFamily="18" charset="0"/>
                <a:cs typeface="Times New Roman" panose="02020603050405020304" pitchFamily="18" charset="0"/>
              </a:rPr>
              <a:t>{A,B}</a:t>
            </a:r>
            <a:r>
              <a:rPr lang="en-US" sz="2400" b="1" dirty="0">
                <a:latin typeface="Times New Roman" panose="02020603050405020304" pitchFamily="18" charset="0"/>
                <a:cs typeface="Times New Roman" panose="02020603050405020304" pitchFamily="18" charset="0"/>
              </a:rPr>
              <a:t> / T</a:t>
            </a:r>
            <a:r>
              <a:rPr lang="en-US" sz="2400" b="1" baseline="-25000" dirty="0">
                <a:latin typeface="Times New Roman" panose="02020603050405020304" pitchFamily="18" charset="0"/>
                <a:cs typeface="Times New Roman" panose="02020603050405020304" pitchFamily="18" charset="0"/>
              </a:rPr>
              <a:t>B</a:t>
            </a:r>
            <a:endParaRPr lang="en-US" sz="2400" b="1" dirty="0">
              <a:latin typeface="Times New Roman" panose="02020603050405020304" pitchFamily="18" charset="0"/>
              <a:cs typeface="Times New Roman" panose="02020603050405020304" pitchFamily="18" charset="0"/>
            </a:endParaRPr>
          </a:p>
          <a:p>
            <a:pPr algn="just">
              <a:defRPr/>
            </a:pPr>
            <a:r>
              <a:rPr lang="en-US" sz="2400" b="1" dirty="0">
                <a:latin typeface="Times New Roman" panose="02020603050405020304" pitchFamily="18" charset="0"/>
                <a:cs typeface="Times New Roman" panose="02020603050405020304" pitchFamily="18" charset="0"/>
              </a:rPr>
              <a:t>Both S</a:t>
            </a:r>
            <a:r>
              <a:rPr lang="en-US" sz="2400" b="1" baseline="-25000" dirty="0">
                <a:latin typeface="Times New Roman" panose="02020603050405020304" pitchFamily="18" charset="0"/>
                <a:cs typeface="Times New Roman" panose="02020603050405020304" pitchFamily="18" charset="0"/>
              </a:rPr>
              <a:t>A</a:t>
            </a:r>
            <a:r>
              <a:rPr lang="en-US" sz="2400" b="1" dirty="0">
                <a:latin typeface="Times New Roman" panose="02020603050405020304" pitchFamily="18" charset="0"/>
                <a:cs typeface="Times New Roman" panose="02020603050405020304" pitchFamily="18" charset="0"/>
              </a:rPr>
              <a:t> &amp; S</a:t>
            </a:r>
            <a:r>
              <a:rPr lang="en-US" sz="2400" b="1" baseline="-25000" dirty="0">
                <a:latin typeface="Times New Roman" panose="02020603050405020304" pitchFamily="18" charset="0"/>
                <a:cs typeface="Times New Roman" panose="02020603050405020304" pitchFamily="18" charset="0"/>
              </a:rPr>
              <a:t>B</a:t>
            </a:r>
            <a:r>
              <a:rPr lang="en-US" sz="2400" b="1" dirty="0">
                <a:latin typeface="Times New Roman" panose="02020603050405020304" pitchFamily="18" charset="0"/>
                <a:cs typeface="Times New Roman" panose="02020603050405020304" pitchFamily="18" charset="0"/>
              </a:rPr>
              <a:t> may not cross the </a:t>
            </a:r>
            <a:r>
              <a:rPr lang="en-US" sz="2400" b="1" i="1" dirty="0">
                <a:latin typeface="Times New Roman" panose="02020603050405020304" pitchFamily="18" charset="0"/>
                <a:cs typeface="Times New Roman" panose="02020603050405020304" pitchFamily="18" charset="0"/>
              </a:rPr>
              <a:t>min-sup</a:t>
            </a:r>
            <a:r>
              <a:rPr lang="en-US" sz="2400" b="1" dirty="0">
                <a:latin typeface="Times New Roman" panose="02020603050405020304" pitchFamily="18" charset="0"/>
                <a:cs typeface="Times New Roman" panose="02020603050405020304" pitchFamily="18" charset="0"/>
              </a:rPr>
              <a:t> threshold simultaneously</a:t>
            </a:r>
            <a:r>
              <a:rPr lang="en-US" sz="2400" b="1" dirty="0" smtClean="0">
                <a:latin typeface="Times New Roman" panose="02020603050405020304" pitchFamily="18" charset="0"/>
                <a:cs typeface="Times New Roman" panose="02020603050405020304" pitchFamily="18" charset="0"/>
              </a:rPr>
              <a:t>.</a:t>
            </a:r>
          </a:p>
          <a:p>
            <a:pPr algn="just">
              <a:defRPr/>
            </a:pPr>
            <a:r>
              <a:rPr lang="en-US" sz="2400" b="1" dirty="0" smtClean="0">
                <a:latin typeface="Times New Roman" panose="02020603050405020304" pitchFamily="18" charset="0"/>
                <a:cs typeface="Times New Roman" panose="02020603050405020304" pitchFamily="18" charset="0"/>
              </a:rPr>
              <a:t>May be a rather crude method, but can help in identifying cliques or SCCs/WCCs.</a:t>
            </a:r>
            <a:endParaRPr lang="en-US" sz="2400" b="1" dirty="0">
              <a:latin typeface="Times New Roman" panose="02020603050405020304" pitchFamily="18" charset="0"/>
              <a:cs typeface="Times New Roman" panose="02020603050405020304" pitchFamily="18" charset="0"/>
            </a:endParaRPr>
          </a:p>
          <a:p>
            <a:endParaRPr lang="en-US" dirty="0"/>
          </a:p>
        </p:txBody>
      </p:sp>
      <p:sp>
        <p:nvSpPr>
          <p:cNvPr id="5" name="Date Placeholder 4"/>
          <p:cNvSpPr>
            <a:spLocks noGrp="1"/>
          </p:cNvSpPr>
          <p:nvPr>
            <p:ph type="dt" sz="half" idx="10"/>
          </p:nvPr>
        </p:nvSpPr>
        <p:spPr/>
        <p:txBody>
          <a:bodyPr/>
          <a:lstStyle/>
          <a:p>
            <a:r>
              <a:rPr lang="en-US" smtClean="0"/>
              <a:t>December 2020 </a:t>
            </a:r>
            <a:endParaRPr lang="en-US"/>
          </a:p>
        </p:txBody>
      </p:sp>
      <p:pic>
        <p:nvPicPr>
          <p:cNvPr id="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82114" y="152400"/>
            <a:ext cx="822325" cy="928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054688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RKMVERI</a:t>
            </a:r>
            <a:endParaRPr lang="en-US"/>
          </a:p>
        </p:txBody>
      </p:sp>
      <p:sp>
        <p:nvSpPr>
          <p:cNvPr id="3" name="Slide Number Placeholder 2"/>
          <p:cNvSpPr>
            <a:spLocks noGrp="1"/>
          </p:cNvSpPr>
          <p:nvPr>
            <p:ph type="sldNum" sz="quarter" idx="12"/>
          </p:nvPr>
        </p:nvSpPr>
        <p:spPr/>
        <p:txBody>
          <a:bodyPr/>
          <a:lstStyle/>
          <a:p>
            <a:fld id="{24209C64-613F-4590-871D-39BCE9236372}" type="slidenum">
              <a:rPr lang="en-US" smtClean="0"/>
              <a:t>49</a:t>
            </a:fld>
            <a:endParaRPr lang="en-US"/>
          </a:p>
        </p:txBody>
      </p:sp>
      <p:sp>
        <p:nvSpPr>
          <p:cNvPr id="4" name="TextBox 3"/>
          <p:cNvSpPr txBox="1"/>
          <p:nvPr/>
        </p:nvSpPr>
        <p:spPr>
          <a:xfrm>
            <a:off x="457200" y="304800"/>
            <a:ext cx="8229600" cy="6247864"/>
          </a:xfrm>
          <a:prstGeom prst="rect">
            <a:avLst/>
          </a:prstGeom>
          <a:noFill/>
        </p:spPr>
        <p:txBody>
          <a:bodyPr wrap="square" rtlCol="0">
            <a:spAutoFit/>
          </a:bodyPr>
          <a:lstStyle/>
          <a:p>
            <a:r>
              <a:rPr lang="en-US" altLang="en-US" sz="2400" b="1" dirty="0">
                <a:latin typeface="Times New Roman" panose="02020603050405020304" pitchFamily="18" charset="0"/>
                <a:cs typeface="Times New Roman" panose="02020603050405020304" pitchFamily="18" charset="0"/>
              </a:rPr>
              <a:t>Use of </a:t>
            </a:r>
            <a:r>
              <a:rPr lang="en-US" altLang="en-US" sz="2400" b="1" dirty="0" err="1">
                <a:latin typeface="Times New Roman" panose="02020603050405020304" pitchFamily="18" charset="0"/>
                <a:cs typeface="Times New Roman" panose="02020603050405020304" pitchFamily="18" charset="0"/>
              </a:rPr>
              <a:t>Jaccard</a:t>
            </a:r>
            <a:r>
              <a:rPr lang="en-US" altLang="en-US" sz="2400" b="1" dirty="0">
                <a:latin typeface="Times New Roman" panose="02020603050405020304" pitchFamily="18" charset="0"/>
                <a:cs typeface="Times New Roman" panose="02020603050405020304" pitchFamily="18" charset="0"/>
              </a:rPr>
              <a:t> Index provides a better measure: </a:t>
            </a:r>
          </a:p>
          <a:p>
            <a:endParaRPr lang="en-US" sz="2400" b="1" dirty="0">
              <a:latin typeface="Times New Roman" panose="02020603050405020304" pitchFamily="18" charset="0"/>
              <a:cs typeface="Times New Roman" panose="02020603050405020304" pitchFamily="18" charset="0"/>
            </a:endParaRPr>
          </a:p>
          <a:p>
            <a:pPr>
              <a:spcBef>
                <a:spcPct val="0"/>
              </a:spcBef>
              <a:buClrTx/>
              <a:buSzTx/>
              <a:buFontTx/>
              <a:buNone/>
            </a:pPr>
            <a:r>
              <a:rPr lang="en-US" altLang="en-US" sz="2400" b="1" dirty="0">
                <a:latin typeface="Times New Roman" panose="02020603050405020304" pitchFamily="18" charset="0"/>
                <a:cs typeface="Times New Roman" panose="02020603050405020304" pitchFamily="18" charset="0"/>
              </a:rPr>
              <a:t>Distance between A &amp; B = </a:t>
            </a:r>
            <a:r>
              <a:rPr lang="en-US" altLang="en-US" sz="2400" b="1" dirty="0">
                <a:solidFill>
                  <a:srgbClr val="000000"/>
                </a:solidFill>
                <a:latin typeface="Times New Roman" panose="02020603050405020304" pitchFamily="18" charset="0"/>
                <a:cs typeface="Times New Roman" panose="02020603050405020304" pitchFamily="18" charset="0"/>
              </a:rPr>
              <a:t>T</a:t>
            </a:r>
            <a:r>
              <a:rPr lang="en-US" altLang="en-US" sz="2400" b="1" baseline="-25000" dirty="0">
                <a:solidFill>
                  <a:srgbClr val="000000"/>
                </a:solidFill>
                <a:latin typeface="Times New Roman" panose="02020603050405020304" pitchFamily="18" charset="0"/>
                <a:cs typeface="Times New Roman" panose="02020603050405020304" pitchFamily="18" charset="0"/>
              </a:rPr>
              <a:t>A  </a:t>
            </a:r>
            <a:r>
              <a:rPr lang="en-US" altLang="en-US" sz="2400" b="1" dirty="0">
                <a:solidFill>
                  <a:srgbClr val="000000"/>
                </a:solidFill>
                <a:latin typeface="Times New Roman" panose="02020603050405020304" pitchFamily="18" charset="0"/>
                <a:cs typeface="Times New Roman" panose="02020603050405020304" pitchFamily="18" charset="0"/>
                <a:sym typeface="Symbol" pitchFamily="18" charset="2"/>
              </a:rPr>
              <a:t></a:t>
            </a:r>
            <a:r>
              <a:rPr lang="en-US" altLang="en-US" sz="2400" b="1" baseline="-25000" dirty="0">
                <a:solidFill>
                  <a:srgbClr val="000000"/>
                </a:solidFill>
                <a:latin typeface="Times New Roman" panose="02020603050405020304" pitchFamily="18" charset="0"/>
                <a:cs typeface="Times New Roman" panose="02020603050405020304" pitchFamily="18" charset="0"/>
              </a:rPr>
              <a:t>   </a:t>
            </a:r>
            <a:r>
              <a:rPr lang="en-US" altLang="en-US" sz="2400" b="1" dirty="0">
                <a:solidFill>
                  <a:srgbClr val="000000"/>
                </a:solidFill>
                <a:latin typeface="Times New Roman" panose="02020603050405020304" pitchFamily="18" charset="0"/>
                <a:cs typeface="Times New Roman" panose="02020603050405020304" pitchFamily="18" charset="0"/>
              </a:rPr>
              <a:t>T</a:t>
            </a:r>
            <a:r>
              <a:rPr lang="en-US" altLang="en-US" sz="2400" b="1" baseline="-25000" dirty="0">
                <a:solidFill>
                  <a:srgbClr val="000000"/>
                </a:solidFill>
                <a:latin typeface="Times New Roman" panose="02020603050405020304" pitchFamily="18" charset="0"/>
                <a:cs typeface="Times New Roman" panose="02020603050405020304" pitchFamily="18" charset="0"/>
              </a:rPr>
              <a:t>B  </a:t>
            </a:r>
            <a:r>
              <a:rPr lang="en-US" altLang="en-US" sz="2400" b="1" dirty="0">
                <a:solidFill>
                  <a:srgbClr val="000000"/>
                </a:solidFill>
                <a:latin typeface="Times New Roman" panose="02020603050405020304" pitchFamily="18" charset="0"/>
                <a:cs typeface="Times New Roman" panose="02020603050405020304" pitchFamily="18" charset="0"/>
              </a:rPr>
              <a:t>/ T</a:t>
            </a:r>
            <a:r>
              <a:rPr lang="en-US" altLang="en-US" sz="2400" b="1" baseline="-25000" dirty="0">
                <a:solidFill>
                  <a:srgbClr val="000000"/>
                </a:solidFill>
                <a:latin typeface="Times New Roman" panose="02020603050405020304" pitchFamily="18" charset="0"/>
                <a:cs typeface="Times New Roman" panose="02020603050405020304" pitchFamily="18" charset="0"/>
              </a:rPr>
              <a:t>A </a:t>
            </a:r>
            <a:r>
              <a:rPr lang="en-US" altLang="en-US" sz="2400" b="1" dirty="0">
                <a:solidFill>
                  <a:srgbClr val="000000"/>
                </a:solidFill>
                <a:latin typeface="Times New Roman" panose="02020603050405020304" pitchFamily="18" charset="0"/>
                <a:cs typeface="Times New Roman" panose="02020603050405020304" pitchFamily="18" charset="0"/>
                <a:sym typeface="Symbol" pitchFamily="18" charset="2"/>
              </a:rPr>
              <a:t> </a:t>
            </a:r>
            <a:r>
              <a:rPr lang="en-US" altLang="en-US" sz="2400" b="1" dirty="0">
                <a:solidFill>
                  <a:srgbClr val="000000"/>
                </a:solidFill>
                <a:latin typeface="Times New Roman" panose="02020603050405020304" pitchFamily="18" charset="0"/>
                <a:cs typeface="Times New Roman" panose="02020603050405020304" pitchFamily="18" charset="0"/>
              </a:rPr>
              <a:t>T</a:t>
            </a:r>
            <a:r>
              <a:rPr lang="en-US" altLang="en-US" sz="2400" b="1" baseline="-25000" dirty="0">
                <a:solidFill>
                  <a:srgbClr val="000000"/>
                </a:solidFill>
                <a:latin typeface="Times New Roman" panose="02020603050405020304" pitchFamily="18" charset="0"/>
                <a:cs typeface="Times New Roman" panose="02020603050405020304" pitchFamily="18" charset="0"/>
              </a:rPr>
              <a:t>B</a:t>
            </a:r>
          </a:p>
          <a:p>
            <a:pPr>
              <a:spcBef>
                <a:spcPct val="0"/>
              </a:spcBef>
              <a:buClrTx/>
              <a:buSzTx/>
              <a:buFontTx/>
              <a:buNone/>
            </a:pPr>
            <a:r>
              <a:rPr lang="en-US" altLang="en-US" sz="2400" b="1" dirty="0">
                <a:solidFill>
                  <a:srgbClr val="000000"/>
                </a:solidFill>
                <a:latin typeface="Times New Roman" panose="02020603050405020304" pitchFamily="18" charset="0"/>
                <a:cs typeface="Times New Roman" panose="02020603050405020304" pitchFamily="18" charset="0"/>
              </a:rPr>
              <a:t> 			      = </a:t>
            </a:r>
            <a:r>
              <a:rPr lang="en-US" altLang="en-US" sz="2400" b="1" dirty="0">
                <a:latin typeface="Times New Roman" panose="02020603050405020304" pitchFamily="18" charset="0"/>
                <a:cs typeface="Times New Roman" panose="02020603050405020304" pitchFamily="18" charset="0"/>
              </a:rPr>
              <a:t>M</a:t>
            </a:r>
            <a:r>
              <a:rPr lang="en-US" altLang="en-US" sz="2400" b="1" baseline="-25000" dirty="0">
                <a:latin typeface="Times New Roman" panose="02020603050405020304" pitchFamily="18" charset="0"/>
                <a:cs typeface="Times New Roman" panose="02020603050405020304" pitchFamily="18" charset="0"/>
              </a:rPr>
              <a:t>{A,B} </a:t>
            </a:r>
            <a:r>
              <a:rPr lang="en-US" altLang="en-US" sz="2400" b="1" dirty="0">
                <a:latin typeface="Times New Roman" panose="02020603050405020304" pitchFamily="18" charset="0"/>
                <a:cs typeface="Times New Roman" panose="02020603050405020304" pitchFamily="18" charset="0"/>
              </a:rPr>
              <a:t> / </a:t>
            </a:r>
            <a:r>
              <a:rPr lang="en-US" altLang="en-US" sz="2400" b="1" dirty="0">
                <a:solidFill>
                  <a:srgbClr val="000000"/>
                </a:solidFill>
                <a:latin typeface="Times New Roman" panose="02020603050405020304" pitchFamily="18" charset="0"/>
                <a:cs typeface="Times New Roman" panose="02020603050405020304" pitchFamily="18" charset="0"/>
              </a:rPr>
              <a:t>T</a:t>
            </a:r>
            <a:r>
              <a:rPr lang="en-US" altLang="en-US" sz="2400" b="1" baseline="-25000" dirty="0">
                <a:solidFill>
                  <a:srgbClr val="000000"/>
                </a:solidFill>
                <a:latin typeface="Times New Roman" panose="02020603050405020304" pitchFamily="18" charset="0"/>
                <a:cs typeface="Times New Roman" panose="02020603050405020304" pitchFamily="18" charset="0"/>
              </a:rPr>
              <a:t>A </a:t>
            </a:r>
            <a:r>
              <a:rPr lang="en-US" altLang="en-US" sz="2400" b="1" dirty="0">
                <a:solidFill>
                  <a:srgbClr val="000000"/>
                </a:solidFill>
                <a:latin typeface="Times New Roman" panose="02020603050405020304" pitchFamily="18" charset="0"/>
                <a:cs typeface="Times New Roman" panose="02020603050405020304" pitchFamily="18" charset="0"/>
                <a:sym typeface="Symbol" pitchFamily="18" charset="2"/>
              </a:rPr>
              <a:t> </a:t>
            </a:r>
            <a:r>
              <a:rPr lang="en-US" altLang="en-US" sz="2400" b="1" dirty="0">
                <a:solidFill>
                  <a:srgbClr val="000000"/>
                </a:solidFill>
                <a:latin typeface="Times New Roman" panose="02020603050405020304" pitchFamily="18" charset="0"/>
                <a:cs typeface="Times New Roman" panose="02020603050405020304" pitchFamily="18" charset="0"/>
              </a:rPr>
              <a:t>T</a:t>
            </a:r>
            <a:r>
              <a:rPr lang="en-US" altLang="en-US" sz="2400" b="1" baseline="-25000" dirty="0">
                <a:solidFill>
                  <a:srgbClr val="000000"/>
                </a:solidFill>
                <a:latin typeface="Times New Roman" panose="02020603050405020304" pitchFamily="18" charset="0"/>
                <a:cs typeface="Times New Roman" panose="02020603050405020304" pitchFamily="18" charset="0"/>
              </a:rPr>
              <a:t>B</a:t>
            </a:r>
          </a:p>
          <a:p>
            <a:pPr>
              <a:spcBef>
                <a:spcPct val="0"/>
              </a:spcBef>
              <a:buClrTx/>
              <a:buSzTx/>
              <a:buFontTx/>
              <a:buNone/>
            </a:pPr>
            <a:endParaRPr lang="en-US" altLang="en-US" sz="2400" b="1" baseline="-25000" dirty="0">
              <a:solidFill>
                <a:srgbClr val="000000"/>
              </a:solidFill>
              <a:latin typeface="Times New Roman" panose="02020603050405020304" pitchFamily="18" charset="0"/>
              <a:cs typeface="Times New Roman" panose="02020603050405020304" pitchFamily="18" charset="0"/>
            </a:endParaRPr>
          </a:p>
          <a:p>
            <a:pPr>
              <a:spcBef>
                <a:spcPct val="0"/>
              </a:spcBef>
              <a:buClrTx/>
              <a:buSzTx/>
              <a:buFontTx/>
              <a:buNone/>
            </a:pPr>
            <a:r>
              <a:rPr lang="en-US" altLang="en-US" sz="2400" b="1" dirty="0">
                <a:solidFill>
                  <a:srgbClr val="000000"/>
                </a:solidFill>
                <a:latin typeface="Times New Roman" panose="02020603050405020304" pitchFamily="18" charset="0"/>
                <a:cs typeface="Times New Roman" panose="02020603050405020304" pitchFamily="18" charset="0"/>
              </a:rPr>
              <a:t>Togetherness (AB) = 4/8 = 0.5</a:t>
            </a:r>
          </a:p>
          <a:p>
            <a:pPr>
              <a:spcBef>
                <a:spcPct val="0"/>
              </a:spcBef>
              <a:buClrTx/>
              <a:buSzTx/>
              <a:buFontTx/>
              <a:buNone/>
            </a:pPr>
            <a:endParaRPr lang="en-US" altLang="en-US" sz="2400" dirty="0">
              <a:solidFill>
                <a:srgbClr val="000000"/>
              </a:solidFill>
              <a:latin typeface="Times New Roman" panose="02020603050405020304" pitchFamily="18" charset="0"/>
              <a:cs typeface="Times New Roman" panose="02020603050405020304" pitchFamily="18" charset="0"/>
            </a:endParaRPr>
          </a:p>
          <a:p>
            <a:r>
              <a:rPr lang="en-US" altLang="en-US" sz="2400" b="1" dirty="0">
                <a:solidFill>
                  <a:srgbClr val="000000"/>
                </a:solidFill>
                <a:latin typeface="Times New Roman" panose="02020603050405020304" pitchFamily="18" charset="0"/>
                <a:cs typeface="Times New Roman" panose="02020603050405020304" pitchFamily="18" charset="0"/>
              </a:rPr>
              <a:t>Togetherness (CD) = 4/6 = 0.67</a:t>
            </a:r>
          </a:p>
          <a:p>
            <a:endParaRPr lang="en-US" altLang="en-US" sz="2400" b="1" dirty="0">
              <a:solidFill>
                <a:srgbClr val="000000"/>
              </a:solidFill>
              <a:latin typeface="Times New Roman" panose="02020603050405020304" pitchFamily="18" charset="0"/>
              <a:cs typeface="Times New Roman" panose="02020603050405020304" pitchFamily="18" charset="0"/>
            </a:endParaRPr>
          </a:p>
          <a:p>
            <a:r>
              <a:rPr lang="en-US" altLang="en-US" sz="2400" b="1" dirty="0">
                <a:solidFill>
                  <a:srgbClr val="000000"/>
                </a:solidFill>
                <a:latin typeface="Times New Roman" panose="02020603050405020304" pitchFamily="18" charset="0"/>
                <a:cs typeface="Times New Roman" panose="02020603050405020304" pitchFamily="18" charset="0"/>
              </a:rPr>
              <a:t>CD has more affinity than AB</a:t>
            </a:r>
            <a:r>
              <a:rPr lang="en-US" altLang="en-US" sz="2400" b="1" dirty="0" smtClean="0">
                <a:solidFill>
                  <a:srgbClr val="000000"/>
                </a:solidFill>
                <a:latin typeface="Times New Roman" panose="02020603050405020304" pitchFamily="18" charset="0"/>
                <a:cs typeface="Times New Roman" panose="02020603050405020304" pitchFamily="18" charset="0"/>
              </a:rPr>
              <a:t>.</a:t>
            </a:r>
          </a:p>
          <a:p>
            <a:endParaRPr lang="en-US" altLang="en-US" sz="2400" b="1" dirty="0">
              <a:solidFill>
                <a:srgbClr val="000000"/>
              </a:solidFill>
              <a:latin typeface="Times New Roman" panose="02020603050405020304" pitchFamily="18" charset="0"/>
              <a:cs typeface="Times New Roman" panose="02020603050405020304" pitchFamily="18" charset="0"/>
            </a:endParaRPr>
          </a:p>
          <a:p>
            <a:pPr algn="just"/>
            <a:r>
              <a:rPr lang="en-US" altLang="en-US" sz="2400" b="1" i="1" dirty="0" err="1">
                <a:solidFill>
                  <a:srgbClr val="0070C0"/>
                </a:solidFill>
                <a:latin typeface="Times New Roman" panose="02020603050405020304" pitchFamily="18" charset="0"/>
                <a:cs typeface="Times New Roman" panose="02020603050405020304" pitchFamily="18" charset="0"/>
              </a:rPr>
              <a:t>Sukomal</a:t>
            </a:r>
            <a:r>
              <a:rPr lang="en-US" altLang="en-US" sz="2400" b="1" i="1" dirty="0">
                <a:solidFill>
                  <a:srgbClr val="0070C0"/>
                </a:solidFill>
                <a:latin typeface="Times New Roman" panose="02020603050405020304" pitchFamily="18" charset="0"/>
                <a:cs typeface="Times New Roman" panose="02020603050405020304" pitchFamily="18" charset="0"/>
              </a:rPr>
              <a:t> Pal &amp; Aditya </a:t>
            </a:r>
            <a:r>
              <a:rPr lang="en-US" altLang="en-US" sz="2400" b="1" i="1" dirty="0" err="1">
                <a:solidFill>
                  <a:srgbClr val="0070C0"/>
                </a:solidFill>
                <a:latin typeface="Times New Roman" panose="02020603050405020304" pitchFamily="18" charset="0"/>
                <a:cs typeface="Times New Roman" panose="02020603050405020304" pitchFamily="18" charset="0"/>
              </a:rPr>
              <a:t>Bagchi</a:t>
            </a:r>
            <a:r>
              <a:rPr lang="en-US" altLang="en-US" sz="2400" b="1" i="1" dirty="0">
                <a:solidFill>
                  <a:srgbClr val="0070C0"/>
                </a:solidFill>
                <a:latin typeface="Times New Roman" panose="02020603050405020304" pitchFamily="18" charset="0"/>
                <a:cs typeface="Times New Roman" panose="02020603050405020304" pitchFamily="18" charset="0"/>
              </a:rPr>
              <a:t>, “Association against Dissociation: some pragmatic considerations for Frequent </a:t>
            </a:r>
            <a:r>
              <a:rPr lang="en-US" altLang="en-US" sz="2400" b="1" i="1" dirty="0" err="1">
                <a:solidFill>
                  <a:srgbClr val="0070C0"/>
                </a:solidFill>
                <a:latin typeface="Times New Roman" panose="02020603050405020304" pitchFamily="18" charset="0"/>
                <a:cs typeface="Times New Roman" panose="02020603050405020304" pitchFamily="18" charset="0"/>
              </a:rPr>
              <a:t>Itemset</a:t>
            </a:r>
            <a:r>
              <a:rPr lang="en-US" altLang="en-US" sz="2400" b="1" i="1" dirty="0">
                <a:solidFill>
                  <a:srgbClr val="0070C0"/>
                </a:solidFill>
                <a:latin typeface="Times New Roman" panose="02020603050405020304" pitchFamily="18" charset="0"/>
                <a:cs typeface="Times New Roman" panose="02020603050405020304" pitchFamily="18" charset="0"/>
              </a:rPr>
              <a:t> generation under Fixed and Variable Thresholds,” ACM-SIGKDD Explorations, vol.7, Issue 2, pp.151-159, Dec. 2005.</a:t>
            </a:r>
          </a:p>
          <a:p>
            <a:endParaRPr lang="en-US" sz="2400" dirty="0"/>
          </a:p>
        </p:txBody>
      </p:sp>
      <p:sp>
        <p:nvSpPr>
          <p:cNvPr id="5" name="Date Placeholder 4"/>
          <p:cNvSpPr>
            <a:spLocks noGrp="1"/>
          </p:cNvSpPr>
          <p:nvPr>
            <p:ph type="dt" sz="half" idx="10"/>
          </p:nvPr>
        </p:nvSpPr>
        <p:spPr/>
        <p:txBody>
          <a:bodyPr/>
          <a:lstStyle/>
          <a:p>
            <a:r>
              <a:rPr lang="en-US" smtClean="0"/>
              <a:t>December 2020 </a:t>
            </a:r>
            <a:endParaRPr lang="en-US"/>
          </a:p>
        </p:txBody>
      </p:sp>
      <p:pic>
        <p:nvPicPr>
          <p:cNvPr id="7"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82114" y="152400"/>
            <a:ext cx="822325" cy="928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632372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December 2020 </a:t>
            </a:r>
            <a:endParaRPr lang="en-US"/>
          </a:p>
        </p:txBody>
      </p:sp>
      <p:sp>
        <p:nvSpPr>
          <p:cNvPr id="3" name="Footer Placeholder 2"/>
          <p:cNvSpPr>
            <a:spLocks noGrp="1"/>
          </p:cNvSpPr>
          <p:nvPr>
            <p:ph type="ftr" sz="quarter" idx="11"/>
          </p:nvPr>
        </p:nvSpPr>
        <p:spPr/>
        <p:txBody>
          <a:bodyPr/>
          <a:lstStyle/>
          <a:p>
            <a:r>
              <a:rPr lang="en-US" smtClean="0"/>
              <a:t>RKMVERI</a:t>
            </a:r>
            <a:endParaRPr lang="en-US"/>
          </a:p>
        </p:txBody>
      </p:sp>
      <p:sp>
        <p:nvSpPr>
          <p:cNvPr id="4" name="Slide Number Placeholder 3"/>
          <p:cNvSpPr>
            <a:spLocks noGrp="1"/>
          </p:cNvSpPr>
          <p:nvPr>
            <p:ph type="sldNum" sz="quarter" idx="12"/>
          </p:nvPr>
        </p:nvSpPr>
        <p:spPr/>
        <p:txBody>
          <a:bodyPr/>
          <a:lstStyle/>
          <a:p>
            <a:fld id="{24209C64-613F-4590-871D-39BCE9236372}" type="slidenum">
              <a:rPr lang="en-US" smtClean="0"/>
              <a:t>5</a:t>
            </a:fld>
            <a:endParaRPr lang="en-US"/>
          </a:p>
        </p:txBody>
      </p:sp>
      <p:pic>
        <p:nvPicPr>
          <p:cNvPr id="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82114" y="152400"/>
            <a:ext cx="822325" cy="928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28297" y="454571"/>
            <a:ext cx="8305800" cy="5786199"/>
          </a:xfrm>
          <a:prstGeom prst="rect">
            <a:avLst/>
          </a:prstGeom>
          <a:noFill/>
        </p:spPr>
        <p:txBody>
          <a:bodyPr wrap="square" rtlCol="0">
            <a:spAutoFit/>
          </a:bodyPr>
          <a:lstStyle/>
          <a:p>
            <a:pPr>
              <a:spcAft>
                <a:spcPts val="1200"/>
              </a:spcAft>
            </a:pPr>
            <a:r>
              <a:rPr lang="en-US" sz="2400" b="1" u="sng" dirty="0" smtClean="0">
                <a:latin typeface="Times New Roman" panose="02020603050405020304" pitchFamily="18" charset="0"/>
                <a:cs typeface="Times New Roman" panose="02020603050405020304" pitchFamily="18" charset="0"/>
              </a:rPr>
              <a:t>Application Areas</a:t>
            </a:r>
            <a:r>
              <a:rPr lang="en-US" sz="2400" b="1" dirty="0" smtClean="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a:p>
            <a:r>
              <a:rPr lang="en-US" sz="2400" b="1" i="1" dirty="0" smtClean="0">
                <a:latin typeface="Times New Roman" panose="02020603050405020304" pitchFamily="18" charset="0"/>
                <a:cs typeface="Times New Roman" panose="02020603050405020304" pitchFamily="18" charset="0"/>
              </a:rPr>
              <a:t>Electric Power Grid </a:t>
            </a:r>
            <a:r>
              <a:rPr lang="en-US" sz="2400" b="1" i="1" dirty="0">
                <a:latin typeface="Times New Roman" panose="02020603050405020304" pitchFamily="18" charset="0"/>
                <a:cs typeface="Times New Roman" panose="02020603050405020304" pitchFamily="18" charset="0"/>
              </a:rPr>
              <a:t>Analytics</a:t>
            </a:r>
            <a:r>
              <a:rPr lang="en-US" sz="2400" b="1" dirty="0">
                <a:latin typeface="Times New Roman" panose="02020603050405020304" pitchFamily="18" charset="0"/>
                <a:cs typeface="Times New Roman" panose="02020603050405020304" pitchFamily="18" charset="0"/>
              </a:rPr>
              <a:t>: </a:t>
            </a:r>
            <a:endParaRPr lang="en-US" sz="2400" b="1" dirty="0" smtClean="0">
              <a:latin typeface="Times New Roman" panose="02020603050405020304" pitchFamily="18" charset="0"/>
              <a:cs typeface="Times New Roman" panose="02020603050405020304" pitchFamily="18" charset="0"/>
            </a:endParaRPr>
          </a:p>
          <a:p>
            <a:pPr marL="346075" lvl="1" indent="-346075" algn="just">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Power Grids control the electrical power from </a:t>
            </a:r>
            <a:r>
              <a:rPr lang="en-US" sz="2400" b="1" dirty="0">
                <a:latin typeface="Times New Roman" panose="02020603050405020304" pitchFamily="18" charset="0"/>
                <a:cs typeface="Times New Roman" panose="02020603050405020304" pitchFamily="18" charset="0"/>
              </a:rPr>
              <a:t>generators to consumers. </a:t>
            </a:r>
            <a:endParaRPr lang="en-US" sz="2400" b="1" dirty="0" smtClean="0">
              <a:latin typeface="Times New Roman" panose="02020603050405020304" pitchFamily="18" charset="0"/>
              <a:cs typeface="Times New Roman" panose="02020603050405020304" pitchFamily="18" charset="0"/>
            </a:endParaRPr>
          </a:p>
          <a:p>
            <a:pPr marL="346075" lvl="1" indent="-346075"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Power Grids </a:t>
            </a:r>
            <a:r>
              <a:rPr lang="en-US" sz="2400" b="1" dirty="0" smtClean="0">
                <a:latin typeface="Times New Roman" panose="02020603050405020304" pitchFamily="18" charset="0"/>
                <a:cs typeface="Times New Roman" panose="02020603050405020304" pitchFamily="18" charset="0"/>
              </a:rPr>
              <a:t>facilitate </a:t>
            </a:r>
            <a:r>
              <a:rPr lang="en-US" sz="2400" b="1" dirty="0">
                <a:latin typeface="Times New Roman" panose="02020603050405020304" pitchFamily="18" charset="0"/>
                <a:cs typeface="Times New Roman" panose="02020603050405020304" pitchFamily="18" charset="0"/>
              </a:rPr>
              <a:t>the sharing of resources and infrastructures across different generating stations. </a:t>
            </a:r>
          </a:p>
          <a:p>
            <a:pPr marL="346075" lvl="1" indent="-346075"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Continuous supports </a:t>
            </a:r>
            <a:r>
              <a:rPr lang="en-US" sz="2400" b="1" dirty="0" smtClean="0">
                <a:latin typeface="Times New Roman" panose="02020603050405020304" pitchFamily="18" charset="0"/>
                <a:cs typeface="Times New Roman" panose="02020603050405020304" pitchFamily="18" charset="0"/>
              </a:rPr>
              <a:t>needed </a:t>
            </a:r>
            <a:r>
              <a:rPr lang="en-US" sz="2400" b="1" dirty="0">
                <a:latin typeface="Times New Roman" panose="02020603050405020304" pitchFamily="18" charset="0"/>
                <a:cs typeface="Times New Roman" panose="02020603050405020304" pitchFamily="18" charset="0"/>
              </a:rPr>
              <a:t>for </a:t>
            </a:r>
            <a:r>
              <a:rPr lang="en-US" sz="2400" b="1" dirty="0" smtClean="0">
                <a:latin typeface="Times New Roman" panose="02020603050405020304" pitchFamily="18" charset="0"/>
                <a:cs typeface="Times New Roman" panose="02020603050405020304" pitchFamily="18" charset="0"/>
              </a:rPr>
              <a:t>day-to-day operations </a:t>
            </a:r>
            <a:r>
              <a:rPr lang="en-US" sz="2400" b="1" dirty="0">
                <a:latin typeface="Times New Roman" panose="02020603050405020304" pitchFamily="18" charset="0"/>
                <a:cs typeface="Times New Roman" panose="02020603050405020304" pitchFamily="18" charset="0"/>
              </a:rPr>
              <a:t>ranging from planning to maintenance to failure recovery as well as proactive detection of grid vulnerabilities and signs of potential </a:t>
            </a:r>
            <a:r>
              <a:rPr lang="en-US" sz="2400" b="1" dirty="0" smtClean="0">
                <a:latin typeface="Times New Roman" panose="02020603050405020304" pitchFamily="18" charset="0"/>
                <a:cs typeface="Times New Roman" panose="02020603050405020304" pitchFamily="18" charset="0"/>
              </a:rPr>
              <a:t>crises</a:t>
            </a:r>
            <a:r>
              <a:rPr lang="en-US" sz="2400" b="1" dirty="0">
                <a:latin typeface="Times New Roman" panose="02020603050405020304" pitchFamily="18" charset="0"/>
                <a:cs typeface="Times New Roman" panose="02020603050405020304" pitchFamily="18" charset="0"/>
              </a:rPr>
              <a:t>.</a:t>
            </a:r>
            <a:r>
              <a:rPr lang="en-US" sz="2400" b="1" dirty="0" smtClean="0">
                <a:latin typeface="Times New Roman" panose="02020603050405020304" pitchFamily="18" charset="0"/>
                <a:cs typeface="Times New Roman" panose="02020603050405020304" pitchFamily="18" charset="0"/>
              </a:rPr>
              <a:t> </a:t>
            </a:r>
          </a:p>
          <a:p>
            <a:pPr marL="346075" lvl="1" indent="-346075"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A power grid visualization typically refers to an overlay of a network of buses (nodes) on top of a geographic map, with different colors </a:t>
            </a:r>
            <a:r>
              <a:rPr lang="en-US" sz="2400" b="1" dirty="0" smtClean="0">
                <a:latin typeface="Times New Roman" panose="02020603050405020304" pitchFamily="18" charset="0"/>
                <a:cs typeface="Times New Roman" panose="02020603050405020304" pitchFamily="18" charset="0"/>
              </a:rPr>
              <a:t>and icons. Icons </a:t>
            </a:r>
            <a:r>
              <a:rPr lang="en-US" sz="2400" b="1" dirty="0">
                <a:latin typeface="Times New Roman" panose="02020603050405020304" pitchFamily="18" charset="0"/>
                <a:cs typeface="Times New Roman" panose="02020603050405020304" pitchFamily="18" charset="0"/>
              </a:rPr>
              <a:t>display multivariate information. </a:t>
            </a:r>
            <a:endParaRPr lang="en-US" sz="2400" b="1" dirty="0" smtClean="0">
              <a:latin typeface="Times New Roman" panose="02020603050405020304" pitchFamily="18" charset="0"/>
              <a:cs typeface="Times New Roman" panose="02020603050405020304" pitchFamily="18" charset="0"/>
            </a:endParaRPr>
          </a:p>
          <a:p>
            <a:pPr marL="346075" lvl="1" indent="-346075" algn="just">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a:t>
            </a:r>
            <a:r>
              <a:rPr lang="en-US" sz="2400" b="1" dirty="0">
                <a:latin typeface="Times New Roman" panose="02020603050405020304" pitchFamily="18" charset="0"/>
                <a:cs typeface="Times New Roman" panose="02020603050405020304" pitchFamily="18" charset="0"/>
              </a:rPr>
              <a:t>Green Grid</a:t>
            </a:r>
            <a:r>
              <a:rPr lang="en-US" sz="2400" b="1" dirty="0" smtClean="0">
                <a:latin typeface="Times New Roman" panose="02020603050405020304" pitchFamily="18" charset="0"/>
                <a:cs typeface="Times New Roman" panose="02020603050405020304" pitchFamily="18" charset="0"/>
              </a:rPr>
              <a:t>” is a popular power grid analytics package. </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419246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3944" y="1143000"/>
            <a:ext cx="8458200" cy="4585871"/>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References:</a:t>
            </a:r>
          </a:p>
          <a:p>
            <a:pPr marL="457200" indent="-457200" algn="just">
              <a:buFont typeface="+mj-lt"/>
              <a:buAutoNum type="arabicPeriod"/>
            </a:pPr>
            <a:r>
              <a:rPr lang="en-US" sz="2400" b="1" dirty="0" err="1" smtClean="0">
                <a:latin typeface="Times New Roman" panose="02020603050405020304" pitchFamily="18" charset="0"/>
                <a:cs typeface="Times New Roman" panose="02020603050405020304" pitchFamily="18" charset="0"/>
              </a:rPr>
              <a:t>P.C.Wong</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et.al., “Graph Analytics-Lessons Learned and Challenges Ahead”, Tutorial, IEEE Computer Graphics &amp; Applications, Sept-Oct, 2011, pp.18-29.</a:t>
            </a:r>
          </a:p>
          <a:p>
            <a:pPr marL="457200" indent="-457200" algn="just">
              <a:buFont typeface="+mj-lt"/>
              <a:buAutoNum type="arabicPeriod"/>
            </a:pPr>
            <a:r>
              <a:rPr lang="en-US" altLang="en-US" sz="2400" b="1" dirty="0">
                <a:latin typeface="Times New Roman" panose="02020603050405020304" pitchFamily="18" charset="0"/>
                <a:cs typeface="Times New Roman" panose="02020603050405020304" pitchFamily="18" charset="0"/>
              </a:rPr>
              <a:t>A </a:t>
            </a:r>
            <a:r>
              <a:rPr lang="en-US" altLang="en-US" sz="2400" b="1" dirty="0" err="1">
                <a:latin typeface="Times New Roman" panose="02020603050405020304" pitchFamily="18" charset="0"/>
                <a:cs typeface="Times New Roman" panose="02020603050405020304" pitchFamily="18" charset="0"/>
              </a:rPr>
              <a:t>Rajaraman</a:t>
            </a:r>
            <a:r>
              <a:rPr lang="en-US" altLang="en-US" sz="2400" b="1" dirty="0">
                <a:latin typeface="Times New Roman" panose="02020603050405020304" pitchFamily="18" charset="0"/>
                <a:cs typeface="Times New Roman" panose="02020603050405020304" pitchFamily="18" charset="0"/>
              </a:rPr>
              <a:t>, </a:t>
            </a:r>
            <a:r>
              <a:rPr lang="en-US" altLang="en-US" sz="2400" b="1" dirty="0" err="1">
                <a:latin typeface="Times New Roman" panose="02020603050405020304" pitchFamily="18" charset="0"/>
                <a:cs typeface="Times New Roman" panose="02020603050405020304" pitchFamily="18" charset="0"/>
              </a:rPr>
              <a:t>J.Leskovec</a:t>
            </a:r>
            <a:r>
              <a:rPr lang="en-US" altLang="en-US" sz="2400" b="1" dirty="0">
                <a:latin typeface="Times New Roman" panose="02020603050405020304" pitchFamily="18" charset="0"/>
                <a:cs typeface="Times New Roman" panose="02020603050405020304" pitchFamily="18" charset="0"/>
              </a:rPr>
              <a:t> &amp; </a:t>
            </a:r>
            <a:r>
              <a:rPr lang="en-US" altLang="en-US" sz="2400" b="1" dirty="0" err="1">
                <a:latin typeface="Times New Roman" panose="02020603050405020304" pitchFamily="18" charset="0"/>
                <a:cs typeface="Times New Roman" panose="02020603050405020304" pitchFamily="18" charset="0"/>
              </a:rPr>
              <a:t>J.D.Ullman</a:t>
            </a:r>
            <a:r>
              <a:rPr lang="en-US" altLang="en-US" sz="2400" b="1" dirty="0">
                <a:latin typeface="Times New Roman" panose="02020603050405020304" pitchFamily="18" charset="0"/>
                <a:cs typeface="Times New Roman" panose="02020603050405020304" pitchFamily="18" charset="0"/>
              </a:rPr>
              <a:t>, "Mining of Massive Datasets“,  Available from the website of Stanford University</a:t>
            </a:r>
            <a:r>
              <a:rPr lang="en-US" altLang="en-US" sz="2400" b="1" dirty="0" smtClean="0">
                <a:latin typeface="Times New Roman" panose="02020603050405020304" pitchFamily="18" charset="0"/>
                <a:cs typeface="Times New Roman" panose="02020603050405020304" pitchFamily="18" charset="0"/>
              </a:rPr>
              <a:t>.</a:t>
            </a:r>
          </a:p>
          <a:p>
            <a:pPr algn="just"/>
            <a:endParaRPr lang="en-US" altLang="en-US" sz="2400" b="1" dirty="0">
              <a:latin typeface="Times New Roman" panose="02020603050405020304" pitchFamily="18" charset="0"/>
              <a:cs typeface="Times New Roman" panose="02020603050405020304" pitchFamily="18" charset="0"/>
            </a:endParaRPr>
          </a:p>
          <a:p>
            <a:pPr algn="just"/>
            <a:endParaRPr lang="en-US" altLang="en-US" sz="2400" b="1" dirty="0" smtClean="0">
              <a:latin typeface="Times New Roman" panose="02020603050405020304" pitchFamily="18" charset="0"/>
              <a:cs typeface="Times New Roman" panose="02020603050405020304" pitchFamily="18" charset="0"/>
            </a:endParaRPr>
          </a:p>
          <a:p>
            <a:pPr algn="ctr"/>
            <a:r>
              <a:rPr lang="en-US" altLang="en-US" sz="3600" b="1" dirty="0" smtClean="0">
                <a:latin typeface="Times New Roman" panose="02020603050405020304" pitchFamily="18" charset="0"/>
                <a:cs typeface="Times New Roman" panose="02020603050405020304" pitchFamily="18" charset="0"/>
              </a:rPr>
              <a:t>Thank You</a:t>
            </a:r>
            <a:endParaRPr lang="en-US" altLang="en-US" sz="3600" b="1" dirty="0">
              <a:latin typeface="Times New Roman" panose="02020603050405020304" pitchFamily="18" charset="0"/>
              <a:cs typeface="Times New Roman" panose="02020603050405020304" pitchFamily="18" charset="0"/>
            </a:endParaRPr>
          </a:p>
          <a:p>
            <a:pPr algn="just"/>
            <a:endParaRPr lang="en-US" sz="2000" b="1" dirty="0" smtClean="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sz="2000" b="1" dirty="0">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p:txBody>
          <a:bodyPr/>
          <a:lstStyle/>
          <a:p>
            <a:r>
              <a:rPr lang="en-US" smtClean="0"/>
              <a:t>RKMVERI</a:t>
            </a:r>
            <a:endParaRPr lang="en-US"/>
          </a:p>
        </p:txBody>
      </p:sp>
      <p:sp>
        <p:nvSpPr>
          <p:cNvPr id="4" name="Slide Number Placeholder 3"/>
          <p:cNvSpPr>
            <a:spLocks noGrp="1"/>
          </p:cNvSpPr>
          <p:nvPr>
            <p:ph type="sldNum" sz="quarter" idx="12"/>
          </p:nvPr>
        </p:nvSpPr>
        <p:spPr/>
        <p:txBody>
          <a:bodyPr/>
          <a:lstStyle/>
          <a:p>
            <a:fld id="{24209C64-613F-4590-871D-39BCE9236372}" type="slidenum">
              <a:rPr lang="en-US" smtClean="0"/>
              <a:t>50</a:t>
            </a:fld>
            <a:endParaRPr lang="en-US"/>
          </a:p>
        </p:txBody>
      </p:sp>
      <p:sp>
        <p:nvSpPr>
          <p:cNvPr id="5" name="Date Placeholder 4"/>
          <p:cNvSpPr>
            <a:spLocks noGrp="1"/>
          </p:cNvSpPr>
          <p:nvPr>
            <p:ph type="dt" sz="half" idx="10"/>
          </p:nvPr>
        </p:nvSpPr>
        <p:spPr/>
        <p:txBody>
          <a:bodyPr/>
          <a:lstStyle/>
          <a:p>
            <a:r>
              <a:rPr lang="en-US" smtClean="0"/>
              <a:t>December 2020 </a:t>
            </a:r>
            <a:endParaRPr lang="en-US"/>
          </a:p>
        </p:txBody>
      </p:sp>
      <p:pic>
        <p:nvPicPr>
          <p:cNvPr id="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82114" y="152400"/>
            <a:ext cx="822325" cy="928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37533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December 2020 </a:t>
            </a:r>
            <a:endParaRPr lang="en-US"/>
          </a:p>
        </p:txBody>
      </p:sp>
      <p:sp>
        <p:nvSpPr>
          <p:cNvPr id="3" name="Footer Placeholder 2"/>
          <p:cNvSpPr>
            <a:spLocks noGrp="1"/>
          </p:cNvSpPr>
          <p:nvPr>
            <p:ph type="ftr" sz="quarter" idx="11"/>
          </p:nvPr>
        </p:nvSpPr>
        <p:spPr/>
        <p:txBody>
          <a:bodyPr/>
          <a:lstStyle/>
          <a:p>
            <a:r>
              <a:rPr lang="en-US" smtClean="0"/>
              <a:t>RKMVERI</a:t>
            </a:r>
            <a:endParaRPr lang="en-US"/>
          </a:p>
        </p:txBody>
      </p:sp>
      <p:sp>
        <p:nvSpPr>
          <p:cNvPr id="4" name="Slide Number Placeholder 3"/>
          <p:cNvSpPr>
            <a:spLocks noGrp="1"/>
          </p:cNvSpPr>
          <p:nvPr>
            <p:ph type="sldNum" sz="quarter" idx="12"/>
          </p:nvPr>
        </p:nvSpPr>
        <p:spPr/>
        <p:txBody>
          <a:bodyPr/>
          <a:lstStyle/>
          <a:p>
            <a:fld id="{24209C64-613F-4590-871D-39BCE9236372}" type="slidenum">
              <a:rPr lang="en-US" smtClean="0"/>
              <a:t>6</a:t>
            </a:fld>
            <a:endParaRPr lang="en-US"/>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82114" y="152400"/>
            <a:ext cx="822325" cy="928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381000" y="381000"/>
            <a:ext cx="8305800" cy="5940088"/>
          </a:xfrm>
          <a:prstGeom prst="rect">
            <a:avLst/>
          </a:prstGeom>
          <a:noFill/>
        </p:spPr>
        <p:txBody>
          <a:bodyPr wrap="square" rtlCol="0">
            <a:spAutoFit/>
          </a:bodyPr>
          <a:lstStyle/>
          <a:p>
            <a:r>
              <a:rPr lang="en-US" sz="2400" b="1" i="1" dirty="0" smtClean="0">
                <a:latin typeface="Times New Roman" panose="02020603050405020304" pitchFamily="18" charset="0"/>
                <a:cs typeface="Times New Roman" panose="02020603050405020304" pitchFamily="18" charset="0"/>
              </a:rPr>
              <a:t>Vehicular Traffic Control:</a:t>
            </a:r>
          </a:p>
          <a:p>
            <a:pPr marL="342900" indent="-342900">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Mapping of vehicular traffic over road network.</a:t>
            </a:r>
          </a:p>
          <a:p>
            <a:pPr marL="342900" indent="-342900">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Control traffic flow with dynamic change in traffic.</a:t>
            </a:r>
          </a:p>
          <a:p>
            <a:pPr marL="342900" indent="-342900">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Decision against traffic blockage.</a:t>
            </a:r>
          </a:p>
          <a:p>
            <a:pPr marL="342900" indent="-342900">
              <a:spcAft>
                <a:spcPts val="1200"/>
              </a:spcAft>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Expectation of problems and proactive actions.</a:t>
            </a:r>
          </a:p>
          <a:p>
            <a:r>
              <a:rPr lang="en-US" sz="2400" b="1" i="1" dirty="0" smtClean="0">
                <a:latin typeface="Times New Roman" panose="02020603050405020304" pitchFamily="18" charset="0"/>
                <a:cs typeface="Times New Roman" panose="02020603050405020304" pitchFamily="18" charset="0"/>
              </a:rPr>
              <a:t>Tourism Management:</a:t>
            </a:r>
            <a:endParaRPr lang="en-US" sz="2400" b="1"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Tour Planning against different constraints (Constraint Satisfaction Problem).</a:t>
            </a:r>
          </a:p>
          <a:p>
            <a:pPr marL="342900" indent="-342900">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Mapping of tour plan against air, rail and road network.</a:t>
            </a:r>
          </a:p>
          <a:p>
            <a:pPr marL="342900" indent="-342900">
              <a:spcAft>
                <a:spcPts val="1200"/>
              </a:spcAft>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Management of tourist traffic.  </a:t>
            </a:r>
          </a:p>
          <a:p>
            <a:r>
              <a:rPr lang="en-US" sz="2400" b="1" i="1" dirty="0" smtClean="0">
                <a:latin typeface="Times New Roman" panose="02020603050405020304" pitchFamily="18" charset="0"/>
                <a:cs typeface="Times New Roman" panose="02020603050405020304" pitchFamily="18" charset="0"/>
              </a:rPr>
              <a:t>Social Network Analytics:</a:t>
            </a:r>
          </a:p>
          <a:p>
            <a:pPr marL="342900" indent="-342900">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Representation of Social Network as a Graph.</a:t>
            </a:r>
          </a:p>
          <a:p>
            <a:pPr marL="342900" indent="-342900">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Storage &amp; Retrieval of Graph data and to design a suitable graph data model.</a:t>
            </a:r>
          </a:p>
          <a:p>
            <a:pPr marL="342900" indent="-342900">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Finding Communities and other patterns.</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9221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December 2020 </a:t>
            </a:r>
            <a:endParaRPr lang="en-US"/>
          </a:p>
        </p:txBody>
      </p:sp>
      <p:sp>
        <p:nvSpPr>
          <p:cNvPr id="3" name="Footer Placeholder 2"/>
          <p:cNvSpPr>
            <a:spLocks noGrp="1"/>
          </p:cNvSpPr>
          <p:nvPr>
            <p:ph type="ftr" sz="quarter" idx="11"/>
          </p:nvPr>
        </p:nvSpPr>
        <p:spPr/>
        <p:txBody>
          <a:bodyPr/>
          <a:lstStyle/>
          <a:p>
            <a:r>
              <a:rPr lang="en-US" smtClean="0"/>
              <a:t>RKMVERI</a:t>
            </a:r>
            <a:endParaRPr lang="en-US"/>
          </a:p>
        </p:txBody>
      </p:sp>
      <p:sp>
        <p:nvSpPr>
          <p:cNvPr id="4" name="Slide Number Placeholder 3"/>
          <p:cNvSpPr>
            <a:spLocks noGrp="1"/>
          </p:cNvSpPr>
          <p:nvPr>
            <p:ph type="sldNum" sz="quarter" idx="12"/>
          </p:nvPr>
        </p:nvSpPr>
        <p:spPr/>
        <p:txBody>
          <a:bodyPr/>
          <a:lstStyle/>
          <a:p>
            <a:fld id="{24209C64-613F-4590-871D-39BCE9236372}" type="slidenum">
              <a:rPr lang="en-US" smtClean="0"/>
              <a:t>7</a:t>
            </a:fld>
            <a:endParaRPr lang="en-US"/>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82114" y="152400"/>
            <a:ext cx="822325" cy="928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381000" y="457200"/>
            <a:ext cx="7315200" cy="461665"/>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Social Network Data Model: </a:t>
            </a:r>
            <a:endParaRPr lang="en-US" sz="2400" b="1" dirty="0">
              <a:latin typeface="Times New Roman" panose="02020603050405020304" pitchFamily="18" charset="0"/>
              <a:cs typeface="Times New Roman" panose="02020603050405020304" pitchFamily="18" charset="0"/>
            </a:endParaRPr>
          </a:p>
        </p:txBody>
      </p:sp>
      <p:pic>
        <p:nvPicPr>
          <p:cNvPr id="8" name="Picture 4" descr="Kabilpur1970--23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2925" y="1045780"/>
            <a:ext cx="7360712" cy="497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654439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December 2020 </a:t>
            </a:r>
            <a:endParaRPr lang="en-US"/>
          </a:p>
        </p:txBody>
      </p:sp>
      <p:sp>
        <p:nvSpPr>
          <p:cNvPr id="3" name="Footer Placeholder 2"/>
          <p:cNvSpPr>
            <a:spLocks noGrp="1"/>
          </p:cNvSpPr>
          <p:nvPr>
            <p:ph type="ftr" sz="quarter" idx="11"/>
          </p:nvPr>
        </p:nvSpPr>
        <p:spPr/>
        <p:txBody>
          <a:bodyPr/>
          <a:lstStyle/>
          <a:p>
            <a:r>
              <a:rPr lang="en-US" smtClean="0"/>
              <a:t>RKMVERI</a:t>
            </a:r>
            <a:endParaRPr lang="en-US"/>
          </a:p>
        </p:txBody>
      </p:sp>
      <p:sp>
        <p:nvSpPr>
          <p:cNvPr id="4" name="Slide Number Placeholder 3"/>
          <p:cNvSpPr>
            <a:spLocks noGrp="1"/>
          </p:cNvSpPr>
          <p:nvPr>
            <p:ph type="sldNum" sz="quarter" idx="12"/>
          </p:nvPr>
        </p:nvSpPr>
        <p:spPr/>
        <p:txBody>
          <a:bodyPr/>
          <a:lstStyle/>
          <a:p>
            <a:fld id="{24209C64-613F-4590-871D-39BCE9236372}" type="slidenum">
              <a:rPr lang="en-US" smtClean="0"/>
              <a:t>8</a:t>
            </a:fld>
            <a:endParaRPr lang="en-US"/>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82114" y="152400"/>
            <a:ext cx="822325" cy="928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762000" y="1081088"/>
            <a:ext cx="7010400" cy="4730526"/>
          </a:xfrm>
          <a:prstGeom prst="rect">
            <a:avLst/>
          </a:prstGeom>
          <a:noFill/>
        </p:spPr>
        <p:txBody>
          <a:bodyPr wrap="square" rtlCol="0">
            <a:spAutoFit/>
          </a:bodyPr>
          <a:lstStyle/>
          <a:p>
            <a:pPr>
              <a:spcAft>
                <a:spcPts val="1800"/>
              </a:spcAft>
            </a:pPr>
            <a:r>
              <a:rPr lang="en-US" sz="2800" b="1" dirty="0" smtClean="0">
                <a:latin typeface="Times New Roman" panose="02020603050405020304" pitchFamily="18" charset="0"/>
                <a:cs typeface="Times New Roman" panose="02020603050405020304" pitchFamily="18" charset="0"/>
              </a:rPr>
              <a:t>Network Features:</a:t>
            </a:r>
          </a:p>
          <a:p>
            <a:pPr marL="342900" indent="-342900">
              <a:lnSpc>
                <a:spcPct val="90000"/>
              </a:lnSpc>
              <a:spcAft>
                <a:spcPts val="1200"/>
              </a:spcAft>
              <a:buFont typeface="Arial" panose="020B0604020202020204" pitchFamily="34" charset="0"/>
              <a:buChar char="•"/>
            </a:pPr>
            <a:r>
              <a:rPr lang="en-US" altLang="en-US" sz="2400" b="1" dirty="0" smtClean="0">
                <a:latin typeface="Times New Roman" panose="02020603050405020304" pitchFamily="18" charset="0"/>
                <a:cs typeface="Times New Roman" panose="02020603050405020304" pitchFamily="18" charset="0"/>
              </a:rPr>
              <a:t>Generates </a:t>
            </a:r>
            <a:r>
              <a:rPr lang="en-US" altLang="en-US" sz="2400" b="1" dirty="0">
                <a:latin typeface="Times New Roman" panose="02020603050405020304" pitchFamily="18" charset="0"/>
                <a:cs typeface="Times New Roman" panose="02020603050405020304" pitchFamily="18" charset="0"/>
              </a:rPr>
              <a:t>a collection of isolated Sub-graphs</a:t>
            </a:r>
          </a:p>
          <a:p>
            <a:pPr marL="342900" indent="-342900">
              <a:lnSpc>
                <a:spcPct val="90000"/>
              </a:lnSpc>
              <a:spcAft>
                <a:spcPts val="1200"/>
              </a:spcAft>
              <a:buFont typeface="Arial" panose="020B0604020202020204" pitchFamily="34" charset="0"/>
              <a:buChar char="•"/>
            </a:pPr>
            <a:r>
              <a:rPr lang="en-US" altLang="en-US" sz="2400" b="1" dirty="0" smtClean="0">
                <a:latin typeface="Times New Roman" panose="02020603050405020304" pitchFamily="18" charset="0"/>
                <a:cs typeface="Times New Roman" panose="02020603050405020304" pitchFamily="18" charset="0"/>
              </a:rPr>
              <a:t>There </a:t>
            </a:r>
            <a:r>
              <a:rPr lang="en-US" altLang="en-US" sz="2400" b="1" dirty="0">
                <a:latin typeface="Times New Roman" panose="02020603050405020304" pitchFamily="18" charset="0"/>
                <a:cs typeface="Times New Roman" panose="02020603050405020304" pitchFamily="18" charset="0"/>
              </a:rPr>
              <a:t>can be isolated nodes</a:t>
            </a:r>
          </a:p>
          <a:p>
            <a:pPr marL="342900" indent="-342900">
              <a:lnSpc>
                <a:spcPct val="90000"/>
              </a:lnSpc>
              <a:spcAft>
                <a:spcPts val="1200"/>
              </a:spcAft>
              <a:buFont typeface="Arial" panose="020B0604020202020204" pitchFamily="34" charset="0"/>
              <a:buChar char="•"/>
            </a:pPr>
            <a:r>
              <a:rPr lang="en-US" altLang="en-US" sz="2400" b="1" dirty="0" smtClean="0">
                <a:latin typeface="Times New Roman" panose="02020603050405020304" pitchFamily="18" charset="0"/>
                <a:cs typeface="Times New Roman" panose="02020603050405020304" pitchFamily="18" charset="0"/>
              </a:rPr>
              <a:t>Two </a:t>
            </a:r>
            <a:r>
              <a:rPr lang="en-US" altLang="en-US" sz="2400" b="1" dirty="0">
                <a:latin typeface="Times New Roman" panose="02020603050405020304" pitchFamily="18" charset="0"/>
                <a:cs typeface="Times New Roman" panose="02020603050405020304" pitchFamily="18" charset="0"/>
              </a:rPr>
              <a:t>nodes may be connected by One-way Ties [Originates at .. &amp; Terminates at.. - Asymmetric Ties]</a:t>
            </a:r>
          </a:p>
          <a:p>
            <a:pPr marL="342900" indent="-342900">
              <a:lnSpc>
                <a:spcPct val="90000"/>
              </a:lnSpc>
              <a:spcAft>
                <a:spcPts val="1200"/>
              </a:spcAft>
              <a:buFont typeface="Arial" panose="020B0604020202020204" pitchFamily="34" charset="0"/>
              <a:buChar char="•"/>
            </a:pPr>
            <a:r>
              <a:rPr lang="en-US" altLang="en-US" sz="2400" b="1" dirty="0" smtClean="0">
                <a:latin typeface="Times New Roman" panose="02020603050405020304" pitchFamily="18" charset="0"/>
                <a:cs typeface="Times New Roman" panose="02020603050405020304" pitchFamily="18" charset="0"/>
              </a:rPr>
              <a:t>Two </a:t>
            </a:r>
            <a:r>
              <a:rPr lang="en-US" altLang="en-US" sz="2400" b="1" dirty="0">
                <a:latin typeface="Times New Roman" panose="02020603050405020304" pitchFamily="18" charset="0"/>
                <a:cs typeface="Times New Roman" panose="02020603050405020304" pitchFamily="18" charset="0"/>
              </a:rPr>
              <a:t>nodes may be connected by Two-way Ties </a:t>
            </a:r>
            <a:r>
              <a:rPr lang="en-US" altLang="en-US" sz="2400" b="1" dirty="0" smtClean="0">
                <a:latin typeface="Times New Roman" panose="02020603050405020304" pitchFamily="18" charset="0"/>
                <a:cs typeface="Times New Roman" panose="02020603050405020304" pitchFamily="18" charset="0"/>
              </a:rPr>
              <a:t>[Symmetric </a:t>
            </a:r>
            <a:r>
              <a:rPr lang="en-US" altLang="en-US" sz="2400" b="1" dirty="0">
                <a:latin typeface="Times New Roman" panose="02020603050405020304" pitchFamily="18" charset="0"/>
                <a:cs typeface="Times New Roman" panose="02020603050405020304" pitchFamily="18" charset="0"/>
              </a:rPr>
              <a:t>Ties : Reciprocal Relations</a:t>
            </a:r>
            <a:r>
              <a:rPr lang="en-US" altLang="en-US" sz="2400" b="1" dirty="0" smtClean="0">
                <a:latin typeface="Times New Roman" panose="02020603050405020304" pitchFamily="18" charset="0"/>
                <a:cs typeface="Times New Roman" panose="02020603050405020304" pitchFamily="18" charset="0"/>
              </a:rPr>
              <a:t>]</a:t>
            </a:r>
          </a:p>
          <a:p>
            <a:pPr marL="342900" indent="-342900">
              <a:lnSpc>
                <a:spcPct val="90000"/>
              </a:lnSpc>
              <a:buFont typeface="Arial" panose="020B0604020202020204" pitchFamily="34" charset="0"/>
              <a:buChar char="•"/>
            </a:pPr>
            <a:r>
              <a:rPr lang="en-US" altLang="en-US" sz="2400" b="1" dirty="0" smtClean="0">
                <a:latin typeface="Times New Roman" panose="02020603050405020304" pitchFamily="18" charset="0"/>
                <a:cs typeface="Times New Roman" panose="02020603050405020304" pitchFamily="18" charset="0"/>
              </a:rPr>
              <a:t>Edges may be of different types &amp; there may be multiple edges between two nodes [Multi-Graph]</a:t>
            </a:r>
            <a:endParaRPr lang="en-US" altLang="en-US" sz="2400" b="1" dirty="0">
              <a:latin typeface="Times New Roman" panose="02020603050405020304" pitchFamily="18" charset="0"/>
              <a:cs typeface="Times New Roman" panose="02020603050405020304" pitchFamily="18" charset="0"/>
            </a:endParaRPr>
          </a:p>
          <a:p>
            <a:pPr marL="342900" indent="-342900">
              <a:spcAft>
                <a:spcPts val="1200"/>
              </a:spcAft>
              <a:buFont typeface="Arial" panose="020B0604020202020204" pitchFamily="34" charset="0"/>
              <a:buChar char="•"/>
            </a:pP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77868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December 2020 </a:t>
            </a:r>
            <a:endParaRPr lang="en-US"/>
          </a:p>
        </p:txBody>
      </p:sp>
      <p:sp>
        <p:nvSpPr>
          <p:cNvPr id="3" name="Footer Placeholder 2"/>
          <p:cNvSpPr>
            <a:spLocks noGrp="1"/>
          </p:cNvSpPr>
          <p:nvPr>
            <p:ph type="ftr" sz="quarter" idx="11"/>
          </p:nvPr>
        </p:nvSpPr>
        <p:spPr/>
        <p:txBody>
          <a:bodyPr/>
          <a:lstStyle/>
          <a:p>
            <a:r>
              <a:rPr lang="en-US" smtClean="0"/>
              <a:t>RKMVERI</a:t>
            </a:r>
            <a:endParaRPr lang="en-US"/>
          </a:p>
        </p:txBody>
      </p:sp>
      <p:sp>
        <p:nvSpPr>
          <p:cNvPr id="4" name="Slide Number Placeholder 3"/>
          <p:cNvSpPr>
            <a:spLocks noGrp="1"/>
          </p:cNvSpPr>
          <p:nvPr>
            <p:ph type="sldNum" sz="quarter" idx="12"/>
          </p:nvPr>
        </p:nvSpPr>
        <p:spPr/>
        <p:txBody>
          <a:bodyPr/>
          <a:lstStyle/>
          <a:p>
            <a:fld id="{24209C64-613F-4590-871D-39BCE9236372}" type="slidenum">
              <a:rPr lang="en-US" smtClean="0"/>
              <a:t>9</a:t>
            </a:fld>
            <a:endParaRPr lang="en-US"/>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82114" y="152400"/>
            <a:ext cx="822325" cy="928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4" descr="Fig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5676" y="1219200"/>
            <a:ext cx="74676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40161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4667</TotalTime>
  <Words>3614</Words>
  <Application>Microsoft Office PowerPoint</Application>
  <PresentationFormat>On-screen Show (4:3)</PresentationFormat>
  <Paragraphs>513</Paragraphs>
  <Slides>50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Calibri</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149</cp:revision>
  <dcterms:created xsi:type="dcterms:W3CDTF">2016-04-22T15:42:47Z</dcterms:created>
  <dcterms:modified xsi:type="dcterms:W3CDTF">2021-01-04T10:31:59Z</dcterms:modified>
</cp:coreProperties>
</file>