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0" r:id="rId4"/>
    <p:sldId id="267" r:id="rId5"/>
    <p:sldId id="266" r:id="rId6"/>
    <p:sldId id="268" r:id="rId7"/>
    <p:sldId id="262" r:id="rId8"/>
    <p:sldId id="257" r:id="rId9"/>
    <p:sldId id="258" r:id="rId10"/>
    <p:sldId id="259" r:id="rId11"/>
    <p:sldId id="260" r:id="rId12"/>
    <p:sldId id="261" r:id="rId13"/>
    <p:sldId id="265" r:id="rId14"/>
    <p:sldId id="264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600B2F-00DF-5AE1-1938-245CD697E98C}" v="5694" dt="2024-07-23T07:20:23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roupcls-my.sharepoint.com/:p:/r/personal/mdecarlo_groupcls_com/Documents/Presentation.pptx?d=w8fd871f3e9d04e0d9a58c106cac96f3e&amp;csf=1&amp;web=1&amp;e=U5bvTv&amp;nav=eyJzSWQiOjI1OSwiY0lkIjoxMDM1MDA5ODQ0f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oupcls-my.sharepoint.com/:p:/r/personal/mdecarlo_groupcls_com/Documents/Presentation.pptx?d=w8fd871f3e9d04e0d9a58c106cac96f3e&amp;csf=1&amp;web=1&amp;e=RowDIu&amp;nav=eyJzSWQiOjI2MCwiY0lkIjo0NDQzNjMzNTJ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cls-my.sharepoint.com/:p:/r/personal/mdecarlo_groupcls_com/Documents/Presentation.pptx?d=w8fd871f3e9d04e0d9a58c106cac96f3e&amp;csf=1&amp;web=1&amp;e=ldohFe&amp;nav=eyJzSWQiOjI2NSwiY0lkIjo0MTcxNjA3Njk3f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cls-my.sharepoint.com/:p:/r/personal/mdecarlo_groupcls_com/Documents/Presentation.pptx?d=w8fd871f3e9d04e0d9a58c106cac96f3e&amp;csf=1&amp;web=1&amp;e=jOqQ4H&amp;nav=eyJzSWQiOjI1OSwiY0lkIjoxMDM1MDA5ODQ0f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ea typeface="+mj-lt"/>
                <a:cs typeface="+mj-lt"/>
              </a:rPr>
              <a:t>detect_storms_in_model</a:t>
            </a:r>
            <a:endParaRPr lang="en-US" sz="66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README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Marine De Carlo</a:t>
            </a:r>
          </a:p>
          <a:p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88E57E-7830-1160-9852-F143B359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Function '</a:t>
            </a:r>
            <a:r>
              <a:rPr lang="en-US" dirty="0" err="1">
                <a:ea typeface="+mj-lt"/>
                <a:cs typeface="+mj-lt"/>
              </a:rPr>
              <a:t>get_storm_by_timestep</a:t>
            </a:r>
            <a:r>
              <a:rPr lang="en-US" dirty="0">
                <a:ea typeface="+mj-lt"/>
                <a:cs typeface="+mj-lt"/>
              </a:rPr>
              <a:t>'</a:t>
            </a:r>
          </a:p>
        </p:txBody>
      </p:sp>
      <p:pic>
        <p:nvPicPr>
          <p:cNvPr id="7" name="Picture 6" descr="A map of the world&#10;&#10;Description automatically generated">
            <a:extLst>
              <a:ext uri="{FF2B5EF4-FFF2-40B4-BE49-F238E27FC236}">
                <a16:creationId xmlns:a16="http://schemas.microsoft.com/office/drawing/2014/main" id="{45EA2393-0E61-6ACA-68BE-6A0405212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60" y="4427591"/>
            <a:ext cx="4023274" cy="197923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13B811-2814-0B85-C651-A9611171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3831"/>
            <a:ext cx="3123324" cy="3957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The Hs map is duplicated from </a:t>
            </a:r>
            <a:r>
              <a:rPr lang="en-US" sz="1800" dirty="0" err="1"/>
              <a:t>lon</a:t>
            </a:r>
            <a:r>
              <a:rPr lang="en-US" sz="1800" dirty="0"/>
              <a:t> = [-180;180] to </a:t>
            </a:r>
            <a:r>
              <a:rPr lang="en-US" sz="1800" dirty="0" err="1"/>
              <a:t>lon</a:t>
            </a:r>
            <a:r>
              <a:rPr lang="en-US" sz="1800" dirty="0"/>
              <a:t>=[-180;360]</a:t>
            </a:r>
          </a:p>
          <a:p>
            <a:pPr marL="0" indent="0">
              <a:buNone/>
            </a:pPr>
            <a:r>
              <a:rPr lang="en-US" sz="1800" dirty="0"/>
              <a:t>=&gt; to avoid detection issues </a:t>
            </a:r>
            <a:br>
              <a:rPr lang="en-US" sz="1800" dirty="0"/>
            </a:br>
            <a:r>
              <a:rPr lang="en-US" sz="1800" dirty="0"/>
              <a:t>around 180°</a:t>
            </a:r>
          </a:p>
        </p:txBody>
      </p:sp>
      <p:pic>
        <p:nvPicPr>
          <p:cNvPr id="10" name="Picture 9" descr="A screenshot of a blue screen&#10;&#10;Description automatically generated">
            <a:extLst>
              <a:ext uri="{FF2B5EF4-FFF2-40B4-BE49-F238E27FC236}">
                <a16:creationId xmlns:a16="http://schemas.microsoft.com/office/drawing/2014/main" id="{4799825B-2541-FC64-5F8D-2299455EB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342" y="2833085"/>
            <a:ext cx="5763939" cy="3661761"/>
          </a:xfrm>
          <a:prstGeom prst="rect">
            <a:avLst/>
          </a:prstGeom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65B8979-D0A1-2616-3531-8511ABCA448B}"/>
              </a:ext>
            </a:extLst>
          </p:cNvPr>
          <p:cNvSpPr txBox="1">
            <a:spLocks/>
          </p:cNvSpPr>
          <p:nvPr/>
        </p:nvSpPr>
        <p:spPr>
          <a:xfrm>
            <a:off x="5308600" y="1688991"/>
            <a:ext cx="5645806" cy="398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For each level in </a:t>
            </a:r>
            <a:r>
              <a:rPr lang="en-US" sz="1800" b="1" dirty="0"/>
              <a:t>levels </a:t>
            </a:r>
            <a:r>
              <a:rPr lang="en-US" sz="1800" dirty="0"/>
              <a:t>(in decreasing order) </a:t>
            </a:r>
            <a:br>
              <a:rPr lang="en-US" sz="1800" dirty="0"/>
            </a:br>
            <a:r>
              <a:rPr lang="en-US" sz="1800" dirty="0"/>
              <a:t>-  '</a:t>
            </a:r>
            <a:r>
              <a:rPr lang="en-US" sz="1800" dirty="0" err="1"/>
              <a:t>labelisation</a:t>
            </a:r>
            <a:r>
              <a:rPr lang="en-US" sz="1800" dirty="0"/>
              <a:t>' of regions above threshold is done</a:t>
            </a:r>
            <a:br>
              <a:rPr lang="en-US" sz="1800" dirty="0"/>
            </a:br>
            <a:r>
              <a:rPr lang="en-US" sz="1800" dirty="0"/>
              <a:t>- each region is studied: if criterions are matched </a:t>
            </a:r>
            <a:br>
              <a:rPr lang="en-US" sz="1800" dirty="0"/>
            </a:br>
            <a:r>
              <a:rPr lang="en-US" sz="1800" dirty="0"/>
              <a:t>   =&gt; storm is saved !</a:t>
            </a:r>
          </a:p>
        </p:txBody>
      </p:sp>
    </p:spTree>
    <p:extLst>
      <p:ext uri="{BB962C8B-B14F-4D97-AF65-F5344CB8AC3E}">
        <p14:creationId xmlns:p14="http://schemas.microsoft.com/office/powerpoint/2010/main" val="103500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0F998-D2F6-0F78-3BBB-E7D7CAA83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Criterions for saving storms:</a:t>
            </a:r>
          </a:p>
          <a:p>
            <a:r>
              <a:rPr lang="en-US" sz="1800" err="1"/>
              <a:t>eddy_area_within_limits</a:t>
            </a:r>
            <a:r>
              <a:rPr lang="en-US" sz="1800" dirty="0"/>
              <a:t> : the area of the region must be &gt; </a:t>
            </a:r>
            <a:r>
              <a:rPr lang="en-US" sz="1800" err="1"/>
              <a:t>min_area</a:t>
            </a:r>
            <a:endParaRPr lang="en-US" sz="1800"/>
          </a:p>
          <a:p>
            <a:r>
              <a:rPr lang="en-US" sz="1800" err="1"/>
              <a:t>has_internal_max</a:t>
            </a:r>
            <a:r>
              <a:rPr lang="en-US" sz="1800" dirty="0"/>
              <a:t>: the maximum of the region must be properly inside and not on its edge</a:t>
            </a:r>
          </a:p>
          <a:p>
            <a:r>
              <a:rPr lang="en-US" sz="1800" err="1"/>
              <a:t>is_tall_storm</a:t>
            </a:r>
            <a:r>
              <a:rPr lang="en-US" sz="1800" dirty="0"/>
              <a:t>: the difference between the max of the region and the mean of its edge should be higher </a:t>
            </a:r>
            <a:br>
              <a:rPr lang="en-US" sz="1800" dirty="0"/>
            </a:br>
            <a:r>
              <a:rPr lang="en-US" sz="1800" dirty="0"/>
              <a:t>                          than </a:t>
            </a:r>
            <a:r>
              <a:rPr lang="en-US" sz="1800" err="1"/>
              <a:t>amp_thresh</a:t>
            </a:r>
            <a:r>
              <a:rPr lang="en-US" sz="1800" dirty="0"/>
              <a:t> * max(region)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Special criterions exists to deal with problematic situations such as :</a:t>
            </a:r>
          </a:p>
          <a:p>
            <a:pPr marL="0" indent="0">
              <a:buNone/>
            </a:pPr>
            <a:r>
              <a:rPr lang="en-US" sz="1200" dirty="0">
                <a:latin typeface="Lucida Sans Typewriter"/>
              </a:rPr>
              <a:t>1. At previous level, both regions red and orange have been detected</a:t>
            </a:r>
          </a:p>
          <a:p>
            <a:pPr marL="0" indent="0">
              <a:buNone/>
            </a:pPr>
            <a:r>
              <a:rPr lang="en-US" sz="1200" dirty="0">
                <a:latin typeface="Lucida Sans Typewriter"/>
              </a:rPr>
              <a:t>2. However, at previous level, only the orange regions has been saved,</a:t>
            </a:r>
          </a:p>
          <a:p>
            <a:pPr marL="0" indent="0">
              <a:buNone/>
            </a:pPr>
            <a:r>
              <a:rPr lang="en-US" sz="1200" dirty="0">
                <a:latin typeface="Lucida Sans Typewriter"/>
              </a:rPr>
              <a:t>3. At current level, the detection gives the black region</a:t>
            </a:r>
          </a:p>
          <a:p>
            <a:pPr marL="0" indent="0">
              <a:buNone/>
            </a:pPr>
            <a:r>
              <a:rPr lang="en-US" sz="1800" dirty="0"/>
              <a:t>=&gt; criterion to see if the red region is a '</a:t>
            </a:r>
            <a:r>
              <a:rPr lang="en-US" sz="1800" dirty="0" err="1"/>
              <a:t>forgotten_storm</a:t>
            </a:r>
            <a:r>
              <a:rPr lang="en-US" sz="1800" dirty="0"/>
              <a:t>' or not ? OR</a:t>
            </a:r>
            <a:br>
              <a:rPr lang="en-US" sz="1800" dirty="0"/>
            </a:br>
            <a:r>
              <a:rPr lang="en-US" sz="1800" dirty="0"/>
              <a:t>Are there 2 storms or just one ?</a:t>
            </a:r>
          </a:p>
          <a:p>
            <a:pPr marL="0" indent="0">
              <a:buNone/>
            </a:pPr>
            <a:r>
              <a:rPr lang="en-US" sz="1800" dirty="0"/>
              <a:t>The criterion compares the param </a:t>
            </a:r>
            <a:r>
              <a:rPr lang="en-US" sz="1900" b="1" dirty="0" err="1">
                <a:ea typeface="+mn-lt"/>
                <a:cs typeface="+mn-lt"/>
              </a:rPr>
              <a:t>area_forgotten_ratio</a:t>
            </a:r>
            <a:r>
              <a:rPr lang="en-US" sz="1900" b="1" dirty="0">
                <a:ea typeface="+mn-lt"/>
                <a:cs typeface="+mn-lt"/>
              </a:rPr>
              <a:t> </a:t>
            </a:r>
            <a:r>
              <a:rPr lang="en-US" sz="1800" dirty="0"/>
              <a:t>to the area ratio between </a:t>
            </a:r>
            <a:br>
              <a:rPr lang="en-US" sz="1800" dirty="0"/>
            </a:br>
            <a:r>
              <a:rPr lang="en-US" sz="1800" dirty="0"/>
              <a:t>the 'forgotten' region </a:t>
            </a:r>
            <a:r>
              <a:rPr lang="en-US" sz="1800" dirty="0">
                <a:ea typeface="+mn-lt"/>
                <a:cs typeface="+mn-lt"/>
              </a:rPr>
              <a:t>(here the red region) </a:t>
            </a:r>
            <a:r>
              <a:rPr lang="en-US" sz="1800" dirty="0"/>
              <a:t>and the larger of the saved regions area  (here the orange region) inside the new region </a:t>
            </a:r>
            <a:r>
              <a:rPr lang="en-US" sz="1800" dirty="0">
                <a:ea typeface="+mn-lt"/>
                <a:cs typeface="+mn-lt"/>
              </a:rPr>
              <a:t>(here the black region).</a:t>
            </a: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9F4821-B17B-49D7-589A-9A9B0415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Function '</a:t>
            </a:r>
            <a:r>
              <a:rPr lang="en-US" dirty="0" err="1">
                <a:ea typeface="+mj-lt"/>
                <a:cs typeface="+mj-lt"/>
              </a:rPr>
              <a:t>get_storm_by_timestep</a:t>
            </a:r>
            <a:r>
              <a:rPr lang="en-US" dirty="0">
                <a:ea typeface="+mj-lt"/>
                <a:cs typeface="+mj-lt"/>
              </a:rPr>
              <a:t>'</a:t>
            </a:r>
          </a:p>
        </p:txBody>
      </p:sp>
      <p:pic>
        <p:nvPicPr>
          <p:cNvPr id="9" name="Picture 8" descr="A black and orange object&#10;&#10;Description automatically generated">
            <a:extLst>
              <a:ext uri="{FF2B5EF4-FFF2-40B4-BE49-F238E27FC236}">
                <a16:creationId xmlns:a16="http://schemas.microsoft.com/office/drawing/2014/main" id="{0F2D8F37-3620-7CBF-6C9B-1AA557C90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496" y="3512590"/>
            <a:ext cx="2055320" cy="17842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436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997-2B72-EF21-4A33-3B139B20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Function '</a:t>
            </a:r>
            <a:r>
              <a:rPr lang="en-US" dirty="0" err="1">
                <a:ea typeface="+mj-lt"/>
                <a:cs typeface="+mj-lt"/>
              </a:rPr>
              <a:t>get_storm_by_timestep</a:t>
            </a:r>
            <a:r>
              <a:rPr lang="en-US" dirty="0">
                <a:ea typeface="+mj-lt"/>
                <a:cs typeface="+mj-lt"/>
              </a:rPr>
              <a:t>'</a:t>
            </a:r>
            <a:endParaRPr lang="en-US" dirty="0"/>
          </a:p>
        </p:txBody>
      </p:sp>
      <p:pic>
        <p:nvPicPr>
          <p:cNvPr id="4" name="Content Placeholder 3" descr="A map of fish in different colors&#10;&#10;Description automatically generated">
            <a:extLst>
              <a:ext uri="{FF2B5EF4-FFF2-40B4-BE49-F238E27FC236}">
                <a16:creationId xmlns:a16="http://schemas.microsoft.com/office/drawing/2014/main" id="{C59F782B-A7E1-B988-6F8A-DC4515593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954" y="2001043"/>
            <a:ext cx="4182836" cy="2051958"/>
          </a:xfrm>
          <a:ln>
            <a:noFill/>
          </a:ln>
        </p:spPr>
      </p:pic>
      <p:pic>
        <p:nvPicPr>
          <p:cNvPr id="6" name="Content Placeholder 3" descr="A map of the world&#10;&#10;Description automatically generated">
            <a:extLst>
              <a:ext uri="{FF2B5EF4-FFF2-40B4-BE49-F238E27FC236}">
                <a16:creationId xmlns:a16="http://schemas.microsoft.com/office/drawing/2014/main" id="{254E6510-0647-9EFB-37D6-257E3CF3E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54" y="4199958"/>
            <a:ext cx="4259036" cy="2117272"/>
          </a:xfrm>
          <a:prstGeom prst="rect">
            <a:avLst/>
          </a:prstGeom>
          <a:ln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EE04DD-13F8-0513-4AA0-BE71E3A32AD4}"/>
              </a:ext>
            </a:extLst>
          </p:cNvPr>
          <p:cNvSpPr txBox="1">
            <a:spLocks/>
          </p:cNvSpPr>
          <p:nvPr/>
        </p:nvSpPr>
        <p:spPr>
          <a:xfrm>
            <a:off x="5660571" y="1999796"/>
            <a:ext cx="5693229" cy="4177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 function gets a map of "detected" or "saved" regions </a:t>
            </a:r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i="1" dirty="0" err="1"/>
              <a:t>get_storm_info_from_savemap</a:t>
            </a:r>
            <a:r>
              <a:rPr lang="en-US" sz="1800" dirty="0"/>
              <a:t> function is applied to extract the main information:</a:t>
            </a: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 dirty="0"/>
              <a:t>Number of storms detect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 dirty="0"/>
              <a:t>Index of the storm (called 'regions')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 dirty="0"/>
              <a:t>Hs max in the region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 dirty="0"/>
              <a:t>Area of the region in km2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 dirty="0"/>
              <a:t>'</a:t>
            </a:r>
            <a:r>
              <a:rPr lang="en-US" sz="1800" dirty="0" err="1"/>
              <a:t>lon_max</a:t>
            </a:r>
            <a:r>
              <a:rPr lang="en-US" sz="1800" dirty="0"/>
              <a:t>', '</a:t>
            </a:r>
            <a:r>
              <a:rPr lang="en-US" sz="1800" dirty="0" err="1"/>
              <a:t>lat_max</a:t>
            </a:r>
            <a:r>
              <a:rPr lang="en-US" sz="1800" dirty="0"/>
              <a:t>' :coordinates of Hs max (same as dataset coordinates lon</a:t>
            </a:r>
            <a:r>
              <a:rPr lang="en-US" sz="1800" dirty="0">
                <a:ea typeface="+mn-lt"/>
                <a:cs typeface="+mn-lt"/>
              </a:rPr>
              <a:t>gitude</a:t>
            </a:r>
            <a:r>
              <a:rPr lang="en-US" sz="1800" dirty="0"/>
              <a:t>, latitude)</a:t>
            </a:r>
          </a:p>
        </p:txBody>
      </p:sp>
    </p:spTree>
    <p:extLst>
      <p:ext uri="{BB962C8B-B14F-4D97-AF65-F5344CB8AC3E}">
        <p14:creationId xmlns:p14="http://schemas.microsoft.com/office/powerpoint/2010/main" val="351293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2A75-3B37-10E4-5CF3-EE21DEC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 functions (steps 1 and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B49A-2808-7E27-A547-0B2BC27A1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For efficiency, 2 types or tracking are done:</a:t>
            </a:r>
          </a:p>
          <a:p>
            <a:pPr marL="457200" indent="-457200">
              <a:buFont typeface="Calibri"/>
              <a:buChar char="-"/>
            </a:pPr>
            <a:r>
              <a:rPr lang="en-US" sz="1800" dirty="0"/>
              <a:t>The first one is called </a:t>
            </a:r>
            <a:r>
              <a:rPr lang="en-US" sz="1800" b="1" dirty="0"/>
              <a:t>internal tracking</a:t>
            </a:r>
            <a:r>
              <a:rPr lang="en-US" sz="1800" dirty="0"/>
              <a:t> : the tracking is performed from one timestep to the next </a:t>
            </a:r>
            <a:r>
              <a:rPr lang="en-US" sz="1800" b="1" i="1" dirty="0"/>
              <a:t>inside </a:t>
            </a:r>
            <a:r>
              <a:rPr lang="en-US" sz="1800" dirty="0"/>
              <a:t>one month file.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Can be performed using multiprocessing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For each file, the storms number goes from 0 to N</a:t>
            </a:r>
          </a:p>
          <a:p>
            <a:pPr marL="457200" lvl="1" indent="0">
              <a:buNone/>
            </a:pPr>
            <a:r>
              <a:rPr lang="en-US" sz="1800" dirty="0"/>
              <a:t>=&gt;</a:t>
            </a:r>
            <a:r>
              <a:rPr lang="en-US" sz="1800" b="1" dirty="0"/>
              <a:t> Corresponds to step 1 (</a:t>
            </a:r>
            <a:r>
              <a:rPr lang="en-US" sz="1800" b="1" dirty="0" err="1"/>
              <a:t>file_internal_track_only</a:t>
            </a:r>
            <a:r>
              <a:rPr lang="en-US" sz="1800" b="1" dirty="0"/>
              <a:t>) and included in steps 111, 110 and 11.</a:t>
            </a:r>
          </a:p>
          <a:p>
            <a:pPr marL="457200" lvl="1" indent="0">
              <a:buNone/>
            </a:pPr>
            <a:endParaRPr lang="en-US" sz="1800" b="1" dirty="0"/>
          </a:p>
          <a:p>
            <a:pPr marL="457200" indent="-457200">
              <a:buFont typeface="Calibri"/>
              <a:buChar char="-"/>
            </a:pPr>
            <a:r>
              <a:rPr lang="en-US" sz="1800"/>
              <a:t>The second type is called </a:t>
            </a:r>
            <a:r>
              <a:rPr lang="en-US" sz="1800" b="1"/>
              <a:t>transition tracking</a:t>
            </a:r>
            <a:r>
              <a:rPr lang="en-US" sz="1800"/>
              <a:t> as it makes the transition between files, tracking storms between the first date of one </a:t>
            </a:r>
            <a:r>
              <a:rPr lang="en-US" sz="1800" dirty="0"/>
              <a:t>month and the last date of the previous one, and rename the storms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Must be performed sequentially (best with the entire sequence)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For each file, the storms number goes from N</a:t>
            </a:r>
            <a:r>
              <a:rPr lang="en-US" sz="1800" baseline="-25000" dirty="0"/>
              <a:t>i</a:t>
            </a:r>
            <a:r>
              <a:rPr lang="en-US" sz="1800" dirty="0"/>
              <a:t> to N</a:t>
            </a:r>
            <a:r>
              <a:rPr lang="en-US" sz="1800" baseline="-25000" dirty="0"/>
              <a:t>i+1</a:t>
            </a:r>
          </a:p>
          <a:p>
            <a:pPr lvl="1">
              <a:buNone/>
            </a:pPr>
            <a:r>
              <a:rPr lang="en-US" sz="1800" dirty="0"/>
              <a:t>=&gt; </a:t>
            </a:r>
            <a:r>
              <a:rPr lang="en-US" sz="1800" b="1" dirty="0"/>
              <a:t>Corresponds to step 2 (transition_track_only) </a:t>
            </a:r>
            <a:r>
              <a:rPr lang="en-US" sz="1800" b="1">
                <a:ea typeface="+mn-lt"/>
                <a:cs typeface="+mn-lt"/>
              </a:rPr>
              <a:t>and included in steps 111 and 11.</a:t>
            </a:r>
            <a:endParaRPr lang="en-US" sz="1800">
              <a:ea typeface="+mn-lt"/>
              <a:cs typeface="+mn-lt"/>
            </a:endParaRPr>
          </a:p>
          <a:p>
            <a:pPr lvl="1">
              <a:buNone/>
            </a:pPr>
            <a:endParaRPr lang="en-US" sz="1800" b="1" dirty="0"/>
          </a:p>
          <a:p>
            <a:pPr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160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86B2-15BD-09C4-56FF-2569401B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1B7C-332B-4B71-557D-E4C21F92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For both tracking types, the comparison is directly made between time step T and T-1.</a:t>
            </a:r>
          </a:p>
          <a:p>
            <a:pPr marL="0" indent="0">
              <a:buNone/>
            </a:pPr>
            <a:r>
              <a:rPr lang="en-US" sz="1800" dirty="0"/>
              <a:t>A for-loop over all storms from time step T is performed:</a:t>
            </a:r>
          </a:p>
          <a:p>
            <a:pPr marL="0" indent="0">
              <a:buNone/>
            </a:pPr>
            <a:r>
              <a:rPr lang="en-US" sz="1800" dirty="0"/>
              <a:t>For each storm </a:t>
            </a:r>
            <a:r>
              <a:rPr lang="en-US" sz="1800" i="1" dirty="0" err="1"/>
              <a:t>st</a:t>
            </a:r>
            <a:r>
              <a:rPr lang="en-US" sz="1800" dirty="0"/>
              <a:t> in time step T, the function '</a:t>
            </a:r>
            <a:r>
              <a:rPr lang="en-US" sz="1800" i="1" dirty="0" err="1"/>
              <a:t>one_storm_vs_old_storms</a:t>
            </a:r>
            <a:r>
              <a:rPr lang="en-US" sz="1800" i="1" dirty="0"/>
              <a:t>'</a:t>
            </a:r>
            <a:r>
              <a:rPr lang="en-US" sz="1800" dirty="0"/>
              <a:t> is applied.</a:t>
            </a:r>
          </a:p>
          <a:p>
            <a:pPr marL="742950" indent="-400050">
              <a:buNone/>
            </a:pPr>
            <a:r>
              <a:rPr lang="en-US" sz="1800" dirty="0"/>
              <a:t>This function:</a:t>
            </a:r>
          </a:p>
          <a:p>
            <a:pPr marL="742950" indent="-400050">
              <a:lnSpc>
                <a:spcPct val="110000"/>
              </a:lnSpc>
              <a:spcBef>
                <a:spcPts val="700"/>
              </a:spcBef>
              <a:buAutoNum type="arabicParenR"/>
            </a:pPr>
            <a:r>
              <a:rPr lang="en-US" sz="1800" dirty="0"/>
              <a:t>Computes the distance (haversine function) between the storm </a:t>
            </a:r>
            <a:r>
              <a:rPr lang="en-US" sz="1800" i="1" err="1"/>
              <a:t>st</a:t>
            </a:r>
            <a:r>
              <a:rPr lang="en-US" sz="1800" dirty="0"/>
              <a:t> and all storms (</a:t>
            </a:r>
            <a:r>
              <a:rPr lang="en-US" sz="1800" i="1" err="1"/>
              <a:t>st_old</a:t>
            </a:r>
            <a:r>
              <a:rPr lang="en-US" sz="1800" i="1" baseline="-25000" err="1"/>
              <a:t>i</a:t>
            </a:r>
            <a:r>
              <a:rPr lang="en-US" sz="1800" dirty="0"/>
              <a:t>) from T-1</a:t>
            </a:r>
          </a:p>
          <a:p>
            <a:pPr marL="742950" indent="-400050">
              <a:lnSpc>
                <a:spcPct val="110000"/>
              </a:lnSpc>
              <a:spcBef>
                <a:spcPts val="700"/>
              </a:spcBef>
              <a:buAutoNum type="arabicParenR"/>
            </a:pPr>
            <a:r>
              <a:rPr lang="en-US" sz="1800" dirty="0"/>
              <a:t>The couples (</a:t>
            </a:r>
            <a:r>
              <a:rPr lang="en-US" sz="1800" i="1" err="1"/>
              <a:t>st</a:t>
            </a:r>
            <a:r>
              <a:rPr lang="en-US" sz="1800" dirty="0"/>
              <a:t>, </a:t>
            </a:r>
            <a:r>
              <a:rPr lang="en-US" sz="1800" i="1" err="1"/>
              <a:t>st_old</a:t>
            </a:r>
            <a:r>
              <a:rPr lang="en-US" sz="1800" i="1" baseline="-25000" err="1"/>
              <a:t>i</a:t>
            </a:r>
            <a:r>
              <a:rPr lang="en-US" sz="1800" dirty="0"/>
              <a:t>)  with distance &lt; </a:t>
            </a:r>
            <a:r>
              <a:rPr lang="en-US" sz="1800" err="1"/>
              <a:t>threshold_dist</a:t>
            </a:r>
            <a:r>
              <a:rPr lang="en-US" sz="1800" dirty="0"/>
              <a:t> are considered </a:t>
            </a:r>
            <a:r>
              <a:rPr lang="en-US" sz="1800" err="1"/>
              <a:t>potential_points</a:t>
            </a:r>
            <a:r>
              <a:rPr lang="en-US" sz="1800" dirty="0"/>
              <a:t>.</a:t>
            </a:r>
            <a:endParaRPr lang="en-US"/>
          </a:p>
          <a:p>
            <a:pPr marL="742950" indent="-400050">
              <a:lnSpc>
                <a:spcPct val="110000"/>
              </a:lnSpc>
              <a:spcBef>
                <a:spcPts val="700"/>
              </a:spcBef>
              <a:buAutoNum type="arabicParenR"/>
            </a:pPr>
            <a:r>
              <a:rPr lang="en-US" sz="1800" dirty="0"/>
              <a:t>If there is land between </a:t>
            </a:r>
            <a:r>
              <a:rPr lang="en-US" sz="1800" i="1" err="1"/>
              <a:t>st</a:t>
            </a:r>
            <a:r>
              <a:rPr lang="en-US" sz="1800" i="1" dirty="0"/>
              <a:t> </a:t>
            </a:r>
            <a:r>
              <a:rPr lang="en-US" sz="1800" dirty="0"/>
              <a:t>and </a:t>
            </a:r>
            <a:r>
              <a:rPr lang="en-US" sz="1800" i="1" err="1"/>
              <a:t>st_old</a:t>
            </a:r>
            <a:r>
              <a:rPr lang="en-US" sz="1200" i="1" baseline="-25000" err="1"/>
              <a:t>i</a:t>
            </a:r>
            <a:r>
              <a:rPr lang="en-US" sz="1800" dirty="0"/>
              <a:t> =&gt; the couple is removed from </a:t>
            </a:r>
            <a:r>
              <a:rPr lang="en-US" sz="1800" err="1"/>
              <a:t>potential_points</a:t>
            </a:r>
            <a:endParaRPr lang="en-US" sz="1800"/>
          </a:p>
          <a:p>
            <a:pPr marL="742950" indent="-400050">
              <a:lnSpc>
                <a:spcPct val="110000"/>
              </a:lnSpc>
              <a:spcBef>
                <a:spcPts val="700"/>
              </a:spcBef>
              <a:buAutoNum type="arabicParenR"/>
            </a:pPr>
            <a:r>
              <a:rPr lang="en-US" sz="1800" dirty="0"/>
              <a:t>From the remaining </a:t>
            </a:r>
            <a:r>
              <a:rPr lang="en-US" sz="1800" err="1"/>
              <a:t>potential_points</a:t>
            </a:r>
            <a:r>
              <a:rPr lang="en-US" sz="1800" dirty="0"/>
              <a:t>, the couple 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i="1" err="1">
                <a:ea typeface="+mn-lt"/>
                <a:cs typeface="+mn-lt"/>
              </a:rPr>
              <a:t>st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i="1" err="1">
                <a:ea typeface="+mn-lt"/>
                <a:cs typeface="+mn-lt"/>
              </a:rPr>
              <a:t>st_old</a:t>
            </a:r>
            <a:r>
              <a:rPr lang="en-US" sz="1200" i="1" baseline="-25000" err="1">
                <a:ea typeface="+mn-lt"/>
                <a:cs typeface="+mn-lt"/>
              </a:rPr>
              <a:t>i</a:t>
            </a:r>
            <a:r>
              <a:rPr lang="en-US" sz="1800" dirty="0">
                <a:ea typeface="+mn-lt"/>
                <a:cs typeface="+mn-lt"/>
              </a:rPr>
              <a:t>)</a:t>
            </a:r>
            <a:r>
              <a:rPr lang="en-US" sz="1800" dirty="0"/>
              <a:t> with the minimal distance is selected, if there is no remaining </a:t>
            </a:r>
            <a:r>
              <a:rPr lang="en-US" sz="1800" err="1"/>
              <a:t>potential_points</a:t>
            </a:r>
            <a:r>
              <a:rPr lang="en-US" sz="1800" dirty="0"/>
              <a:t> </a:t>
            </a:r>
            <a:r>
              <a:rPr lang="en-US" sz="1800" i="1" err="1"/>
              <a:t>st</a:t>
            </a:r>
            <a:r>
              <a:rPr lang="en-US" sz="1800" dirty="0"/>
              <a:t> is flagged as </a:t>
            </a:r>
            <a:r>
              <a:rPr lang="en-US" sz="1800" i="1" err="1"/>
              <a:t>not_linked</a:t>
            </a:r>
            <a:r>
              <a:rPr lang="en-US" sz="1800" dirty="0"/>
              <a:t>.</a:t>
            </a:r>
            <a:endParaRPr lang="en-US"/>
          </a:p>
          <a:p>
            <a:pPr marL="0" indent="0">
              <a:buNone/>
            </a:pPr>
            <a:r>
              <a:rPr lang="en-US" sz="1800" dirty="0"/>
              <a:t>If various storms </a:t>
            </a:r>
            <a:r>
              <a:rPr lang="en-US" sz="1800" i="1" dirty="0" err="1"/>
              <a:t>st</a:t>
            </a:r>
            <a:r>
              <a:rPr lang="en-US" sz="1800" dirty="0"/>
              <a:t> are linked to the same </a:t>
            </a:r>
            <a:r>
              <a:rPr lang="en-US" sz="1800" i="1" dirty="0" err="1"/>
              <a:t>st_old</a:t>
            </a:r>
            <a:r>
              <a:rPr lang="en-US" sz="1800" i="1" baseline="-25000" dirty="0" err="1"/>
              <a:t>i</a:t>
            </a:r>
            <a:r>
              <a:rPr lang="en-US" sz="1800" i="1" dirty="0"/>
              <a:t> =&gt; </a:t>
            </a:r>
            <a:r>
              <a:rPr lang="en-US" sz="1800" dirty="0"/>
              <a:t>only the </a:t>
            </a:r>
            <a:r>
              <a:rPr lang="en-US" sz="1800" i="1" dirty="0" err="1"/>
              <a:t>st</a:t>
            </a:r>
            <a:r>
              <a:rPr lang="en-US" sz="1800" i="1" dirty="0"/>
              <a:t> </a:t>
            </a:r>
            <a:r>
              <a:rPr lang="en-US" sz="1800" dirty="0"/>
              <a:t>with the min distance is kept, the others are flagged as </a:t>
            </a:r>
            <a:r>
              <a:rPr lang="en-US" sz="1800" i="1" dirty="0" err="1"/>
              <a:t>not_linked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For each storm </a:t>
            </a:r>
            <a:r>
              <a:rPr lang="en-US" sz="1800" i="1" err="1"/>
              <a:t>st</a:t>
            </a:r>
            <a:r>
              <a:rPr lang="en-US" sz="1800" dirty="0"/>
              <a:t> in timestep T, </a:t>
            </a:r>
            <a:br>
              <a:rPr lang="en-US" sz="1800" dirty="0"/>
            </a:br>
            <a:r>
              <a:rPr lang="en-US" sz="1800" dirty="0"/>
              <a:t>if there is a selected couple (</a:t>
            </a:r>
            <a:r>
              <a:rPr lang="en-US" sz="1800" i="1" err="1"/>
              <a:t>st,st_old</a:t>
            </a:r>
            <a:r>
              <a:rPr lang="en-US" sz="1800" i="1" baseline="-25000" err="1"/>
              <a:t>i</a:t>
            </a:r>
            <a:r>
              <a:rPr lang="en-US" sz="1800" dirty="0"/>
              <a:t>) =&gt; assign to </a:t>
            </a:r>
            <a:r>
              <a:rPr lang="en-US" sz="1800" i="1" err="1"/>
              <a:t>st</a:t>
            </a:r>
            <a:r>
              <a:rPr lang="en-US" sz="1800" dirty="0"/>
              <a:t> the number of </a:t>
            </a:r>
            <a:r>
              <a:rPr lang="en-US" sz="1800" i="1" err="1"/>
              <a:t>st_old</a:t>
            </a:r>
            <a:r>
              <a:rPr lang="en-US" sz="1800" i="1" baseline="-25000" err="1"/>
              <a:t>i</a:t>
            </a:r>
            <a:br>
              <a:rPr lang="en-US" sz="1800" i="1" dirty="0"/>
            </a:br>
            <a:r>
              <a:rPr lang="en-US" sz="1800" dirty="0"/>
              <a:t>else (if </a:t>
            </a:r>
            <a:r>
              <a:rPr lang="en-US" sz="1800" err="1"/>
              <a:t>not_linked</a:t>
            </a:r>
            <a:r>
              <a:rPr lang="en-US" sz="1800" dirty="0"/>
              <a:t>) =&gt; the </a:t>
            </a:r>
            <a:r>
              <a:rPr lang="en-US" sz="1800" i="1" err="1"/>
              <a:t>st</a:t>
            </a:r>
            <a:r>
              <a:rPr lang="en-US" sz="1800" i="1" dirty="0"/>
              <a:t> </a:t>
            </a:r>
            <a:r>
              <a:rPr lang="en-US" sz="1800" dirty="0"/>
              <a:t>is considered a new storm and assigned a new number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487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1F6C-AB50-1270-A5B6-E8BCA6E9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398E-4A91-56B6-0D5D-F6183D7F5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0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2A75-3B37-10E4-5CF3-EE21DEC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the folder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A7A7AB33-2257-3036-53D1-138EB0329210}"/>
              </a:ext>
            </a:extLst>
          </p:cNvPr>
          <p:cNvSpPr txBox="1">
            <a:spLocks/>
          </p:cNvSpPr>
          <p:nvPr/>
        </p:nvSpPr>
        <p:spPr>
          <a:xfrm>
            <a:off x="841703" y="2538577"/>
            <a:ext cx="4078014" cy="31076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b="1" dirty="0" err="1"/>
              <a:t>src</a:t>
            </a:r>
            <a:r>
              <a:rPr lang="en-US" sz="1800" dirty="0"/>
              <a:t> folder contains:</a:t>
            </a:r>
            <a:endParaRPr lang="en-US" dirty="0"/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Calibri" panose="020B0604020202020204" pitchFamily="34" charset="0"/>
              <a:buChar char="-"/>
            </a:pPr>
            <a:r>
              <a:rPr lang="en-US" sz="1800" dirty="0"/>
              <a:t>detect_storms_in_model.py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Calibri" panose="020B0604020202020204" pitchFamily="34" charset="0"/>
              <a:buChar char="-"/>
            </a:pPr>
            <a:r>
              <a:rPr lang="en-US" sz="1800" dirty="0"/>
              <a:t>linkStorms_models.py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Calibri" panose="020B0604020202020204" pitchFamily="34" charset="0"/>
              <a:buChar char="-"/>
            </a:pPr>
            <a:r>
              <a:rPr lang="en-US" sz="1800" err="1"/>
              <a:t>detection_code</a:t>
            </a:r>
            <a:r>
              <a:rPr lang="en-US" sz="1800" dirty="0"/>
              <a:t>/</a:t>
            </a:r>
          </a:p>
          <a:p>
            <a:pPr marL="742950" lvl="1" indent="-285750"/>
            <a:r>
              <a:rPr lang="en-US" sz="1700" dirty="0"/>
              <a:t>__init__.py </a:t>
            </a:r>
          </a:p>
          <a:p>
            <a:pPr marL="742950" lvl="1" indent="-285750"/>
            <a:r>
              <a:rPr lang="en-US" sz="1700" dirty="0"/>
              <a:t>params_detect.py</a:t>
            </a:r>
          </a:p>
          <a:p>
            <a:pPr marL="742950" lvl="1" indent="-285750"/>
            <a:r>
              <a:rPr lang="en-US" sz="1700" dirty="0"/>
              <a:t>storms_functions_detect.py</a:t>
            </a:r>
          </a:p>
          <a:p>
            <a:pPr marL="742950" lvl="1" indent="-285750"/>
            <a:r>
              <a:rPr lang="en-US" sz="1700" dirty="0"/>
              <a:t>storms_functions_tracking.py</a:t>
            </a:r>
          </a:p>
          <a:p>
            <a:pPr marL="742950" lvl="1" indent="-285750"/>
            <a:r>
              <a:rPr lang="en-US" sz="1700" dirty="0"/>
              <a:t>storms_functions_io.py</a:t>
            </a:r>
          </a:p>
          <a:p>
            <a:pPr marL="742950" lvl="1" indent="-285750"/>
            <a:r>
              <a:rPr lang="en-US" sz="1700" dirty="0"/>
              <a:t>storms_functions_geo.py</a:t>
            </a:r>
          </a:p>
        </p:txBody>
      </p:sp>
    </p:spTree>
    <p:extLst>
      <p:ext uri="{BB962C8B-B14F-4D97-AF65-F5344CB8AC3E}">
        <p14:creationId xmlns:p14="http://schemas.microsoft.com/office/powerpoint/2010/main" val="154177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C90A-3E8B-E623-1316-8BC42B38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Needed packages in 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68FF-E088-AD2B-AA0F-928980FF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59" y="1825625"/>
            <a:ext cx="1063822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222222"/>
                </a:solidFill>
                <a:latin typeface="Aptos"/>
                <a:cs typeface="Arial"/>
              </a:rPr>
              <a:t>Packages to be installed: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400" dirty="0">
                <a:solidFill>
                  <a:srgbClr val="222222"/>
                </a:solidFill>
                <a:latin typeface="Aptos"/>
                <a:cs typeface="Arial"/>
              </a:rPr>
              <a:t>Matplotlib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400" dirty="0">
                <a:solidFill>
                  <a:srgbClr val="222222"/>
                </a:solidFill>
                <a:latin typeface="Aptos"/>
                <a:cs typeface="Arial"/>
              </a:rPr>
              <a:t>Pandas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400" dirty="0" err="1">
                <a:solidFill>
                  <a:srgbClr val="222222"/>
                </a:solidFill>
                <a:latin typeface="Aptos"/>
                <a:cs typeface="Arial"/>
              </a:rPr>
              <a:t>Numpy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400" dirty="0" err="1">
                <a:solidFill>
                  <a:srgbClr val="222222"/>
                </a:solidFill>
                <a:latin typeface="Aptos"/>
                <a:cs typeface="Arial"/>
              </a:rPr>
              <a:t>Scipy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400" dirty="0" err="1">
                <a:solidFill>
                  <a:srgbClr val="222222"/>
                </a:solidFill>
                <a:latin typeface="Aptos"/>
                <a:cs typeface="Arial"/>
              </a:rPr>
              <a:t>Xarray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400" dirty="0">
                <a:solidFill>
                  <a:srgbClr val="222222"/>
                </a:solidFill>
                <a:latin typeface="Aptos"/>
                <a:cs typeface="Arial"/>
              </a:rPr>
              <a:t>Netcdf4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400" dirty="0">
                <a:solidFill>
                  <a:srgbClr val="222222"/>
                </a:solidFill>
                <a:latin typeface="Aptos"/>
                <a:cs typeface="Arial"/>
              </a:rPr>
              <a:t>H5netcdf</a:t>
            </a:r>
          </a:p>
          <a:p>
            <a:pPr marL="0" indent="0">
              <a:buNone/>
            </a:pPr>
            <a:endParaRPr lang="en-US" sz="1400" dirty="0">
              <a:solidFill>
                <a:srgbClr val="222222"/>
              </a:solidFill>
              <a:latin typeface="Aptos"/>
              <a:cs typeface="Arial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222222"/>
                </a:solidFill>
                <a:latin typeface="Aptos"/>
                <a:cs typeface="Arial"/>
              </a:rPr>
              <a:t>To use the environment in </a:t>
            </a:r>
            <a:r>
              <a:rPr lang="en-US" sz="1400" dirty="0" err="1">
                <a:solidFill>
                  <a:srgbClr val="222222"/>
                </a:solidFill>
                <a:latin typeface="Aptos"/>
                <a:cs typeface="Arial"/>
              </a:rPr>
              <a:t>jupyter</a:t>
            </a:r>
            <a:r>
              <a:rPr lang="en-US" sz="1400" dirty="0">
                <a:solidFill>
                  <a:srgbClr val="222222"/>
                </a:solidFill>
                <a:latin typeface="Aptos"/>
                <a:cs typeface="Arial"/>
              </a:rPr>
              <a:t> 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400" dirty="0">
                <a:solidFill>
                  <a:srgbClr val="222222"/>
                </a:solidFill>
                <a:latin typeface="Lucida Sans Typewriter"/>
                <a:cs typeface="Arial"/>
              </a:rPr>
              <a:t>'&lt;</a:t>
            </a:r>
            <a:r>
              <a:rPr lang="en-US" sz="1400" dirty="0" err="1">
                <a:solidFill>
                  <a:srgbClr val="222222"/>
                </a:solidFill>
                <a:latin typeface="Lucida Sans Typewriter"/>
                <a:cs typeface="Arial"/>
              </a:rPr>
              <a:t>whatever_snake</a:t>
            </a:r>
            <a:r>
              <a:rPr lang="en-US" sz="1400" dirty="0">
                <a:solidFill>
                  <a:srgbClr val="222222"/>
                </a:solidFill>
                <a:latin typeface="Lucida Sans Typewriter"/>
                <a:cs typeface="Arial"/>
              </a:rPr>
              <a:t>&gt; install </a:t>
            </a:r>
            <a:r>
              <a:rPr lang="en-US" sz="1400" dirty="0" err="1">
                <a:solidFill>
                  <a:srgbClr val="222222"/>
                </a:solidFill>
                <a:latin typeface="Lucida Sans Typewriter"/>
                <a:cs typeface="Arial"/>
              </a:rPr>
              <a:t>ipykernel</a:t>
            </a:r>
            <a:r>
              <a:rPr lang="en-US" sz="1400" dirty="0">
                <a:solidFill>
                  <a:srgbClr val="222222"/>
                </a:solidFill>
                <a:latin typeface="Lucida Sans Typewriter"/>
                <a:cs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Lucida Sans Typewriter"/>
                <a:cs typeface="Arial"/>
              </a:rPr>
              <a:t>jupyter</a:t>
            </a:r>
            <a:r>
              <a:rPr lang="en-US" sz="1400" dirty="0">
                <a:solidFill>
                  <a:srgbClr val="222222"/>
                </a:solidFill>
                <a:latin typeface="Lucida Sans Typewriter"/>
                <a:cs typeface="Arial"/>
              </a:rPr>
              <a:t>'</a:t>
            </a:r>
            <a:endParaRPr lang="en-US" sz="1400" dirty="0">
              <a:solidFill>
                <a:srgbClr val="000000"/>
              </a:solidFill>
              <a:latin typeface="Lucida Sans Typewriter"/>
              <a:cs typeface="Arial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1400" dirty="0">
                <a:solidFill>
                  <a:srgbClr val="222222"/>
                </a:solidFill>
                <a:latin typeface="Lucida Sans Typewriter"/>
                <a:cs typeface="Arial"/>
              </a:rPr>
              <a:t>python -m </a:t>
            </a:r>
            <a:r>
              <a:rPr lang="en-US" sz="1400" dirty="0" err="1">
                <a:solidFill>
                  <a:srgbClr val="222222"/>
                </a:solidFill>
                <a:latin typeface="Lucida Sans Typewriter"/>
                <a:cs typeface="Arial"/>
              </a:rPr>
              <a:t>ipykernel</a:t>
            </a:r>
            <a:r>
              <a:rPr lang="en-US" sz="1400" dirty="0">
                <a:solidFill>
                  <a:srgbClr val="222222"/>
                </a:solidFill>
                <a:latin typeface="Lucida Sans Typewriter"/>
                <a:cs typeface="Arial"/>
              </a:rPr>
              <a:t> install --user --name=&lt;</a:t>
            </a:r>
            <a:r>
              <a:rPr lang="en-US" sz="1400" dirty="0" err="1">
                <a:solidFill>
                  <a:srgbClr val="222222"/>
                </a:solidFill>
                <a:latin typeface="Lucida Sans Typewriter"/>
                <a:cs typeface="Arial"/>
              </a:rPr>
              <a:t>ENV_name</a:t>
            </a:r>
            <a:r>
              <a:rPr lang="en-US" sz="1400" dirty="0">
                <a:solidFill>
                  <a:srgbClr val="222222"/>
                </a:solidFill>
                <a:latin typeface="Lucida Sans Typewriter"/>
                <a:cs typeface="Arial"/>
              </a:rPr>
              <a:t>&gt; --display-name=&lt;</a:t>
            </a:r>
            <a:r>
              <a:rPr lang="en-US" sz="1400" dirty="0" err="1">
                <a:solidFill>
                  <a:srgbClr val="222222"/>
                </a:solidFill>
                <a:latin typeface="Lucida Sans Typewriter"/>
                <a:cs typeface="Arial"/>
              </a:rPr>
              <a:t>ENV_name_to_be_displayed</a:t>
            </a:r>
            <a:r>
              <a:rPr lang="en-US" sz="1400" dirty="0">
                <a:solidFill>
                  <a:srgbClr val="222222"/>
                </a:solidFill>
                <a:latin typeface="Lucida Sans Typewriter"/>
                <a:cs typeface="Arial"/>
              </a:rPr>
              <a:t>&gt;</a:t>
            </a:r>
            <a:endParaRPr lang="en-US" sz="1400" dirty="0">
              <a:latin typeface="Lucida Sans Typewriter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3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2A75-3B37-10E4-5CF3-EE21DEC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Params_detect.py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E5B217E7-53B7-6D09-CC6C-39546D26FFE3}"/>
              </a:ext>
            </a:extLst>
          </p:cNvPr>
          <p:cNvSpPr txBox="1">
            <a:spLocks/>
          </p:cNvSpPr>
          <p:nvPr/>
        </p:nvSpPr>
        <p:spPr>
          <a:xfrm>
            <a:off x="841701" y="1715265"/>
            <a:ext cx="5094014" cy="4517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Params_detect.py contains your parameters, both paths and detection criterion.</a:t>
            </a:r>
            <a:endParaRPr lang="en-US"/>
          </a:p>
          <a:p>
            <a:pPr marL="0" indent="0">
              <a:buNone/>
            </a:pPr>
            <a:r>
              <a:rPr lang="en-US" sz="1400" dirty="0"/>
              <a:t>Path parameters: 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err="1"/>
              <a:t>Nb_CPU</a:t>
            </a:r>
            <a:r>
              <a:rPr lang="en-US" sz="1400" dirty="0"/>
              <a:t> : </a:t>
            </a:r>
            <a:r>
              <a:rPr lang="en-US" sz="1400" err="1"/>
              <a:t>nb</a:t>
            </a:r>
            <a:r>
              <a:rPr lang="en-US" sz="1400" dirty="0"/>
              <a:t> of </a:t>
            </a:r>
            <a:r>
              <a:rPr lang="en-US" sz="1400" err="1"/>
              <a:t>cpu</a:t>
            </a:r>
            <a:r>
              <a:rPr lang="en-US" sz="1400" dirty="0"/>
              <a:t> that you want to allow for multiprocessing if any (limitation max to avoid memory issue)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/>
              <a:t>isWW3 (depending on how is the data saved =1 is monthly, =0 is daily)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/>
              <a:t>PATH : where are the input files stored (without year or month info)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/>
              <a:t>FORMAT_IN* : remaining of the path = part containing the temporal info + filename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err="1"/>
              <a:t>PATH</a:t>
            </a:r>
            <a:r>
              <a:rPr lang="en-US" sz="1400" err="1">
                <a:ea typeface="+mn-lt"/>
                <a:cs typeface="+mn-lt"/>
              </a:rPr>
              <a:t>_SAVE_detect</a:t>
            </a:r>
            <a:r>
              <a:rPr lang="en-US" sz="1400" dirty="0">
                <a:ea typeface="+mn-lt"/>
                <a:cs typeface="+mn-lt"/>
              </a:rPr>
              <a:t>, </a:t>
            </a:r>
            <a:r>
              <a:rPr lang="en-US" sz="1400" err="1">
                <a:ea typeface="+mn-lt"/>
                <a:cs typeface="+mn-lt"/>
              </a:rPr>
              <a:t>PATH_SAVE_tracking</a:t>
            </a:r>
            <a:r>
              <a:rPr lang="en-US" sz="1400" dirty="0">
                <a:ea typeface="+mn-lt"/>
                <a:cs typeface="+mn-lt"/>
              </a:rPr>
              <a:t> : Paths where to save the results of the code</a:t>
            </a:r>
            <a:endParaRPr lang="en-US" sz="1400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err="1">
                <a:ea typeface="+mn-lt"/>
                <a:cs typeface="+mn-lt"/>
              </a:rPr>
              <a:t>FORMAT_OUT_detect</a:t>
            </a:r>
            <a:r>
              <a:rPr lang="en-US" sz="1400" dirty="0">
                <a:ea typeface="+mn-lt"/>
                <a:cs typeface="+mn-lt"/>
              </a:rPr>
              <a:t>*, </a:t>
            </a:r>
            <a:r>
              <a:rPr lang="en-US" sz="1400" err="1">
                <a:ea typeface="+mn-lt"/>
                <a:cs typeface="+mn-lt"/>
              </a:rPr>
              <a:t>FORMAT_OUT_tracking</a:t>
            </a:r>
            <a:r>
              <a:rPr lang="en-US" sz="1400" dirty="0">
                <a:ea typeface="+mn-lt"/>
                <a:cs typeface="+mn-lt"/>
              </a:rPr>
              <a:t>*: file generic name for saving results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/>
              <a:t>filedist2coast: path to </a:t>
            </a:r>
            <a:r>
              <a:rPr lang="en-US" sz="1400" err="1"/>
              <a:t>nc</a:t>
            </a:r>
            <a:r>
              <a:rPr lang="en-US" sz="1400" dirty="0"/>
              <a:t> file containing the distance to coast grid.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6EAA8-5236-F97D-A432-92CD671F39EA}"/>
              </a:ext>
            </a:extLst>
          </p:cNvPr>
          <p:cNvSpPr txBox="1"/>
          <p:nvPr/>
        </p:nvSpPr>
        <p:spPr>
          <a:xfrm>
            <a:off x="432202" y="6518434"/>
            <a:ext cx="7288924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/>
              <a:t>  *write generic name with YYYY and MM (and DD for input files when isWW3 ==0)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A5873AFD-1275-FFBB-C6EB-FCED25B78E2A}"/>
              </a:ext>
            </a:extLst>
          </p:cNvPr>
          <p:cNvSpPr txBox="1">
            <a:spLocks/>
          </p:cNvSpPr>
          <p:nvPr/>
        </p:nvSpPr>
        <p:spPr>
          <a:xfrm>
            <a:off x="6245770" y="1618918"/>
            <a:ext cx="5812220" cy="1110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3 params to define Hs levels used for detection (see </a:t>
            </a:r>
            <a:r>
              <a:rPr lang="en-US" sz="1400" dirty="0">
                <a:hlinkClick r:id="rId2"/>
              </a:rPr>
              <a:t>slide 9</a:t>
            </a:r>
            <a:r>
              <a:rPr lang="en-US" sz="1400" dirty="0"/>
              <a:t>):</a:t>
            </a: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 err="1"/>
              <a:t>swh_crit_max</a:t>
            </a:r>
            <a:r>
              <a:rPr lang="en-US" sz="1400" dirty="0"/>
              <a:t>, </a:t>
            </a:r>
            <a:r>
              <a:rPr lang="en-US" sz="1400" dirty="0" err="1"/>
              <a:t>dswh_crit</a:t>
            </a:r>
            <a:r>
              <a:rPr lang="en-US" sz="1400" dirty="0"/>
              <a:t>, </a:t>
            </a:r>
            <a:r>
              <a:rPr lang="en-US" sz="1400" dirty="0" err="1"/>
              <a:t>min_swh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=&gt; </a:t>
            </a:r>
            <a:r>
              <a:rPr lang="en-US" sz="1400" dirty="0" err="1"/>
              <a:t>swh_levels</a:t>
            </a:r>
            <a:r>
              <a:rPr lang="en-US" sz="1400" dirty="0"/>
              <a:t> = </a:t>
            </a:r>
            <a:r>
              <a:rPr lang="en-US" sz="1400" dirty="0" err="1">
                <a:ea typeface="+mn-lt"/>
                <a:cs typeface="+mn-lt"/>
              </a:rPr>
              <a:t>np.arange</a:t>
            </a:r>
            <a:r>
              <a:rPr lang="en-US" sz="1400" dirty="0">
                <a:ea typeface="+mn-lt"/>
                <a:cs typeface="+mn-lt"/>
              </a:rPr>
              <a:t>(</a:t>
            </a:r>
            <a:r>
              <a:rPr lang="en-US" sz="1400" dirty="0" err="1">
                <a:ea typeface="+mn-lt"/>
                <a:cs typeface="+mn-lt"/>
              </a:rPr>
              <a:t>min_swh</a:t>
            </a:r>
            <a:r>
              <a:rPr lang="en-US" sz="1400" dirty="0">
                <a:ea typeface="+mn-lt"/>
                <a:cs typeface="+mn-lt"/>
              </a:rPr>
              <a:t>,  </a:t>
            </a:r>
            <a:r>
              <a:rPr lang="en-US" sz="1400" dirty="0" err="1">
                <a:ea typeface="+mn-lt"/>
                <a:cs typeface="+mn-lt"/>
              </a:rPr>
              <a:t>swh_crit_max</a:t>
            </a:r>
            <a:r>
              <a:rPr lang="en-US" sz="1400" dirty="0">
                <a:ea typeface="+mn-lt"/>
                <a:cs typeface="+mn-lt"/>
              </a:rPr>
              <a:t> + </a:t>
            </a:r>
            <a:r>
              <a:rPr lang="en-US" sz="1400" dirty="0" err="1">
                <a:ea typeface="+mn-lt"/>
                <a:cs typeface="+mn-lt"/>
              </a:rPr>
              <a:t>dswh_crit</a:t>
            </a:r>
            <a:r>
              <a:rPr lang="en-US" sz="1400" dirty="0">
                <a:ea typeface="+mn-lt"/>
                <a:cs typeface="+mn-lt"/>
              </a:rPr>
              <a:t>,  </a:t>
            </a:r>
            <a:br>
              <a:rPr lang="en-US" sz="1400" dirty="0">
                <a:ea typeface="+mn-lt"/>
                <a:cs typeface="+mn-lt"/>
              </a:rPr>
            </a:br>
            <a:r>
              <a:rPr lang="en-US" sz="1400" dirty="0">
                <a:ea typeface="+mn-lt"/>
                <a:cs typeface="+mn-lt"/>
              </a:rPr>
              <a:t>                       </a:t>
            </a:r>
            <a:r>
              <a:rPr lang="en-US" sz="1400" dirty="0" err="1">
                <a:ea typeface="+mn-lt"/>
                <a:cs typeface="+mn-lt"/>
              </a:rPr>
              <a:t>dswh_crit</a:t>
            </a:r>
            <a:r>
              <a:rPr lang="en-US" sz="1400" dirty="0">
                <a:ea typeface="+mn-lt"/>
                <a:cs typeface="+mn-lt"/>
              </a:rPr>
              <a:t>)</a:t>
            </a:r>
            <a:endParaRPr lang="en-US" sz="1400" dirty="0"/>
          </a:p>
        </p:txBody>
      </p:sp>
      <p:pic>
        <p:nvPicPr>
          <p:cNvPr id="4" name="Picture 3" descr="A diagram of a function&#10;&#10;Description automatically generated">
            <a:extLst>
              <a:ext uri="{FF2B5EF4-FFF2-40B4-BE49-F238E27FC236}">
                <a16:creationId xmlns:a16="http://schemas.microsoft.com/office/drawing/2014/main" id="{C379757E-57D6-B0C1-B7A3-7A7BA46F6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855" y="2800840"/>
            <a:ext cx="1574910" cy="1484040"/>
          </a:xfrm>
          <a:prstGeom prst="rect">
            <a:avLst/>
          </a:prstGeom>
          <a:ln>
            <a:noFill/>
          </a:ln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9875A3B6-41D6-B37A-4709-B445565ED012}"/>
              </a:ext>
            </a:extLst>
          </p:cNvPr>
          <p:cNvSpPr txBox="1">
            <a:spLocks/>
          </p:cNvSpPr>
          <p:nvPr/>
        </p:nvSpPr>
        <p:spPr>
          <a:xfrm>
            <a:off x="6245769" y="2144434"/>
            <a:ext cx="5102772" cy="4517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  <a:br>
              <a:rPr lang="en-US" sz="1400" dirty="0"/>
            </a:br>
            <a:br>
              <a:rPr lang="en-US" sz="1400" dirty="0">
                <a:ea typeface="+mn-lt"/>
                <a:cs typeface="+mn-lt"/>
              </a:rPr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Parameters for detection criterion:</a:t>
            </a:r>
          </a:p>
          <a:p>
            <a:pPr>
              <a:spcBef>
                <a:spcPts val="800"/>
              </a:spcBef>
              <a:buFont typeface="Calibri" panose="020B0604020202020204" pitchFamily="34" charset="0"/>
              <a:buChar char="-"/>
            </a:pPr>
            <a:r>
              <a:rPr lang="en-US" sz="1400" dirty="0" err="1"/>
              <a:t>amp_thresh</a:t>
            </a:r>
            <a:r>
              <a:rPr lang="en-US" sz="1400" dirty="0"/>
              <a:t> : minimum value of the</a:t>
            </a:r>
            <a:br>
              <a:rPr lang="en-US" sz="1400" dirty="0"/>
            </a:br>
            <a:r>
              <a:rPr lang="en-US" sz="1400" dirty="0"/>
              <a:t>normalized prominence of the peak </a:t>
            </a:r>
            <a:r>
              <a:rPr lang="en-US" sz="1400" dirty="0">
                <a:ea typeface="+mn-lt"/>
                <a:cs typeface="+mn-lt"/>
              </a:rPr>
              <a:t>for a</a:t>
            </a:r>
            <a:br>
              <a:rPr lang="en-US" sz="1400" dirty="0">
                <a:ea typeface="+mn-lt"/>
                <a:cs typeface="+mn-lt"/>
              </a:rPr>
            </a:br>
            <a:r>
              <a:rPr lang="en-US" sz="1400" dirty="0">
                <a:ea typeface="+mn-lt"/>
                <a:cs typeface="+mn-lt"/>
              </a:rPr>
              <a:t>region to be detected as storm</a:t>
            </a:r>
            <a:br>
              <a:rPr lang="en-US" sz="1400" dirty="0"/>
            </a:br>
            <a:r>
              <a:rPr lang="en-US" sz="1400" i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default : 1./5</a:t>
            </a:r>
          </a:p>
          <a:p>
            <a:pPr>
              <a:spcBef>
                <a:spcPts val="800"/>
              </a:spcBef>
              <a:buFont typeface="Calibri" panose="020B0604020202020204" pitchFamily="34" charset="0"/>
              <a:buChar char="-"/>
            </a:pPr>
            <a:r>
              <a:rPr lang="en-US" sz="1400" err="1"/>
              <a:t>min_area</a:t>
            </a:r>
            <a:r>
              <a:rPr lang="en-US" sz="1400" dirty="0"/>
              <a:t> : minimum area for a region to be detected as storm, in km2</a:t>
            </a:r>
            <a:br>
              <a:rPr lang="en-US" sz="1400" dirty="0"/>
            </a:br>
            <a:r>
              <a:rPr lang="en-US" sz="1400" i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default : 500</a:t>
            </a:r>
          </a:p>
          <a:p>
            <a:pPr>
              <a:spcBef>
                <a:spcPts val="800"/>
              </a:spcBef>
              <a:buFont typeface="Calibri" panose="020B0604020202020204" pitchFamily="34" charset="0"/>
              <a:buChar char="-"/>
            </a:pPr>
            <a:r>
              <a:rPr lang="en-US" sz="1400" dirty="0" err="1"/>
              <a:t>area_forgotten_ratio</a:t>
            </a:r>
            <a:r>
              <a:rPr lang="en-US" sz="1400" dirty="0"/>
              <a:t> : minimum ratio of area for a region to become a "forgotten" storm and be saved as a storm (see </a:t>
            </a:r>
            <a:r>
              <a:rPr lang="en-US" sz="1400" dirty="0">
                <a:hlinkClick r:id="rId4"/>
              </a:rPr>
              <a:t>slide 10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i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default : 0.2</a:t>
            </a:r>
          </a:p>
          <a:p>
            <a:pPr marL="0" indent="0">
              <a:buNone/>
            </a:pPr>
            <a:r>
              <a:rPr lang="en-US" sz="1400" dirty="0"/>
              <a:t>Parameter for tracking: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400" err="1"/>
              <a:t>threshold_dist</a:t>
            </a:r>
            <a:r>
              <a:rPr lang="en-US" sz="1400" dirty="0"/>
              <a:t> : distance max for a storm between 2 timesteps, in km</a:t>
            </a:r>
            <a:br>
              <a:rPr lang="en-US" sz="1400" dirty="0"/>
            </a:br>
            <a:r>
              <a:rPr lang="en-US" sz="1400" i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default : 400</a:t>
            </a:r>
          </a:p>
        </p:txBody>
      </p:sp>
    </p:spTree>
    <p:extLst>
      <p:ext uri="{BB962C8B-B14F-4D97-AF65-F5344CB8AC3E}">
        <p14:creationId xmlns:p14="http://schemas.microsoft.com/office/powerpoint/2010/main" val="276190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2A75-3B37-10E4-5CF3-EE21DEC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 run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E5B217E7-53B7-6D09-CC6C-39546D26FFE3}"/>
              </a:ext>
            </a:extLst>
          </p:cNvPr>
          <p:cNvSpPr txBox="1">
            <a:spLocks/>
          </p:cNvSpPr>
          <p:nvPr/>
        </p:nvSpPr>
        <p:spPr>
          <a:xfrm>
            <a:off x="841703" y="1872921"/>
            <a:ext cx="11041116" cy="31076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To run the code :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AutoNum type="arabicParenR"/>
            </a:pPr>
            <a:r>
              <a:rPr lang="en-US" sz="1800" dirty="0"/>
              <a:t>Activate your python environment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AutoNum type="arabicParenR"/>
            </a:pPr>
            <a:r>
              <a:rPr lang="en-US" sz="1800" dirty="0"/>
              <a:t>Go to the </a:t>
            </a:r>
            <a:r>
              <a:rPr lang="en-US" sz="1800" dirty="0" err="1"/>
              <a:t>src</a:t>
            </a:r>
            <a:r>
              <a:rPr lang="en-US" sz="1800" dirty="0"/>
              <a:t> folder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AutoNum type="arabicParenR"/>
            </a:pPr>
            <a:r>
              <a:rPr lang="en-US" sz="1800" dirty="0"/>
              <a:t>Check the params_detect.py file </a:t>
            </a:r>
            <a:br>
              <a:rPr lang="en-US" sz="1800" dirty="0"/>
            </a:br>
            <a:r>
              <a:rPr lang="en-US" sz="1800" dirty="0"/>
              <a:t>(update with your data, folders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AutoNum type="arabicParenR"/>
            </a:pPr>
            <a:r>
              <a:rPr lang="en-US" sz="1800" dirty="0"/>
              <a:t>Type the instruction (e.g.)</a:t>
            </a:r>
            <a:endParaRPr lang="en-US" sz="1600" dirty="0">
              <a:latin typeface="Aptos" panose="020B0004020202020204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Lucida Sans Typewriter"/>
                <a:ea typeface="+mn-lt"/>
                <a:cs typeface="+mn-lt"/>
              </a:rPr>
              <a:t>python detect_storms_in_model.py -s 0 -y 2023 -Y 2023 –m 1 –M 2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latin typeface="Lucida Sans Typewriter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Aptos"/>
                <a:ea typeface="Calibri"/>
                <a:cs typeface="Calibri"/>
              </a:rPr>
              <a:t>Amongst the options the '–s' (step) one is mandatory. Here are the different subroutine run for each step (for the difference between internal tracking and transition tracking, see </a:t>
            </a:r>
            <a:r>
              <a:rPr lang="en-US" sz="1400" dirty="0">
                <a:latin typeface="Aptos"/>
                <a:ea typeface="Calibri"/>
                <a:cs typeface="Calibri"/>
                <a:hlinkClick r:id="rId2"/>
              </a:rPr>
              <a:t>slide 12</a:t>
            </a:r>
            <a:r>
              <a:rPr lang="en-US" sz="1400" dirty="0">
                <a:latin typeface="Aptos"/>
                <a:ea typeface="Calibri"/>
                <a:cs typeface="Calibri"/>
              </a:rPr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8C2668-96E1-CB8A-C25E-92645AAC9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60082"/>
              </p:ext>
            </p:extLst>
          </p:nvPr>
        </p:nvGraphicFramePr>
        <p:xfrm>
          <a:off x="1635060" y="4847687"/>
          <a:ext cx="81686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570">
                  <a:extLst>
                    <a:ext uri="{9D8B030D-6E8A-4147-A177-3AD203B41FA5}">
                      <a16:colId xmlns:a16="http://schemas.microsoft.com/office/drawing/2014/main" val="2205118985"/>
                    </a:ext>
                  </a:extLst>
                </a:gridCol>
                <a:gridCol w="1053011">
                  <a:extLst>
                    <a:ext uri="{9D8B030D-6E8A-4147-A177-3AD203B41FA5}">
                      <a16:colId xmlns:a16="http://schemas.microsoft.com/office/drawing/2014/main" val="3378189997"/>
                    </a:ext>
                  </a:extLst>
                </a:gridCol>
                <a:gridCol w="1053011">
                  <a:extLst>
                    <a:ext uri="{9D8B030D-6E8A-4147-A177-3AD203B41FA5}">
                      <a16:colId xmlns:a16="http://schemas.microsoft.com/office/drawing/2014/main" val="2992093543"/>
                    </a:ext>
                  </a:extLst>
                </a:gridCol>
                <a:gridCol w="1053011">
                  <a:extLst>
                    <a:ext uri="{9D8B030D-6E8A-4147-A177-3AD203B41FA5}">
                      <a16:colId xmlns:a16="http://schemas.microsoft.com/office/drawing/2014/main" val="3779105090"/>
                    </a:ext>
                  </a:extLst>
                </a:gridCol>
                <a:gridCol w="1053011">
                  <a:extLst>
                    <a:ext uri="{9D8B030D-6E8A-4147-A177-3AD203B41FA5}">
                      <a16:colId xmlns:a16="http://schemas.microsoft.com/office/drawing/2014/main" val="3078990201"/>
                    </a:ext>
                  </a:extLst>
                </a:gridCol>
                <a:gridCol w="1053011">
                  <a:extLst>
                    <a:ext uri="{9D8B030D-6E8A-4147-A177-3AD203B41FA5}">
                      <a16:colId xmlns:a16="http://schemas.microsoft.com/office/drawing/2014/main" val="3754315329"/>
                    </a:ext>
                  </a:extLst>
                </a:gridCol>
                <a:gridCol w="1053011">
                  <a:extLst>
                    <a:ext uri="{9D8B030D-6E8A-4147-A177-3AD203B41FA5}">
                      <a16:colId xmlns:a16="http://schemas.microsoft.com/office/drawing/2014/main" val="2598325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Step 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0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Aptos"/>
                        </a:rPr>
                        <a:t>✓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✓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✓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2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Internal 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✓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✓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✓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✓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1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Transition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✓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✓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✓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4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89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2A75-3B37-10E4-5CF3-EE21DEC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 run detect_storms_in_model.py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10DFE-9ABF-CD08-0238-2D11BFAA27E9}"/>
              </a:ext>
            </a:extLst>
          </p:cNvPr>
          <p:cNvSpPr txBox="1"/>
          <p:nvPr/>
        </p:nvSpPr>
        <p:spPr>
          <a:xfrm>
            <a:off x="835101" y="1539832"/>
            <a:ext cx="10985061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Lucida Sans Typewriter"/>
                <a:ea typeface="+mn-lt"/>
                <a:cs typeface="+mn-lt"/>
              </a:rPr>
              <a:t>python detect_storms_in_model.py -h</a:t>
            </a:r>
            <a:endParaRPr lang="en-US" sz="1400" dirty="0">
              <a:latin typeface="Lucida Sans Typewriter"/>
            </a:endParaRPr>
          </a:p>
          <a:p>
            <a:r>
              <a:rPr lang="en-US" sz="1400" dirty="0">
                <a:ea typeface="+mn-lt"/>
                <a:cs typeface="+mn-lt"/>
              </a:rPr>
              <a:t>usage: </a:t>
            </a:r>
            <a:r>
              <a:rPr lang="en-US" sz="1400" dirty="0" err="1">
                <a:ea typeface="+mn-lt"/>
                <a:cs typeface="+mn-lt"/>
              </a:rPr>
              <a:t>detect_track_storms</a:t>
            </a:r>
            <a:r>
              <a:rPr lang="en-US" sz="1400" dirty="0">
                <a:ea typeface="+mn-lt"/>
                <a:cs typeface="+mn-lt"/>
              </a:rPr>
              <a:t> [-h] [-y YEAR] [-m MONTH] [-Y FINAL_YEAR] [-M FINAL_MONTH] [-s {0,1,2,11,111,110}] [-r] [-R]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                    [--multiprocessing]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options: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-h, --help            show this help message and exit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-y YEAR, --year </a:t>
            </a:r>
            <a:r>
              <a:rPr lang="en-US" sz="1400" dirty="0" err="1">
                <a:ea typeface="+mn-lt"/>
                <a:cs typeface="+mn-lt"/>
              </a:rPr>
              <a:t>YEAR</a:t>
            </a:r>
            <a:r>
              <a:rPr lang="en-US" sz="1400" dirty="0">
                <a:ea typeface="+mn-lt"/>
                <a:cs typeface="+mn-lt"/>
              </a:rPr>
              <a:t>  Chose the year for processing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-m MONTH, --month </a:t>
            </a:r>
            <a:r>
              <a:rPr lang="en-US" sz="1400" dirty="0" err="1">
                <a:ea typeface="+mn-lt"/>
                <a:cs typeface="+mn-lt"/>
              </a:rPr>
              <a:t>MONTH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                 Chose the month for processing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-Y FINAL_YEAR, --</a:t>
            </a:r>
            <a:r>
              <a:rPr lang="en-US" sz="1400" dirty="0" err="1">
                <a:ea typeface="+mn-lt"/>
                <a:cs typeface="+mn-lt"/>
              </a:rPr>
              <a:t>final_year</a:t>
            </a:r>
            <a:r>
              <a:rPr lang="en-US" sz="1400" dirty="0">
                <a:ea typeface="+mn-lt"/>
                <a:cs typeface="+mn-lt"/>
              </a:rPr>
              <a:t> FINAL_YEAR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                 Chose the final year to take into account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-M FINAL_MONTH, --</a:t>
            </a:r>
            <a:r>
              <a:rPr lang="en-US" sz="1400" dirty="0" err="1">
                <a:ea typeface="+mn-lt"/>
                <a:cs typeface="+mn-lt"/>
              </a:rPr>
              <a:t>final_month</a:t>
            </a:r>
            <a:r>
              <a:rPr lang="en-US" sz="1400" dirty="0">
                <a:ea typeface="+mn-lt"/>
                <a:cs typeface="+mn-lt"/>
              </a:rPr>
              <a:t> FINAL_MONTH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                 Chose the final month to take into account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-s {0,1,2,11,111,110}, --step {0,1,2,11,111,110}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                 Choose the step for applying the calculation process. 0: </a:t>
            </a:r>
            <a:r>
              <a:rPr lang="en-US" sz="1400" dirty="0" err="1">
                <a:ea typeface="+mn-lt"/>
                <a:cs typeface="+mn-lt"/>
              </a:rPr>
              <a:t>detect_only</a:t>
            </a:r>
            <a:r>
              <a:rPr lang="en-US" sz="1400" dirty="0">
                <a:ea typeface="+mn-lt"/>
                <a:cs typeface="+mn-lt"/>
              </a:rPr>
              <a:t> | 1: </a:t>
            </a:r>
            <a:r>
              <a:rPr lang="en-US" sz="1400" dirty="0" err="1">
                <a:ea typeface="+mn-lt"/>
                <a:cs typeface="+mn-lt"/>
              </a:rPr>
              <a:t>file_internal_track_only</a:t>
            </a:r>
            <a:r>
              <a:rPr lang="en-US" sz="1400" dirty="0">
                <a:ea typeface="+mn-lt"/>
                <a:cs typeface="+mn-lt"/>
              </a:rPr>
              <a:t> | 2: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                 </a:t>
            </a:r>
            <a:r>
              <a:rPr lang="en-US" sz="1400" dirty="0" err="1">
                <a:ea typeface="+mn-lt"/>
                <a:cs typeface="+mn-lt"/>
              </a:rPr>
              <a:t>transition_track_only</a:t>
            </a:r>
            <a:r>
              <a:rPr lang="en-US" sz="1400" dirty="0">
                <a:ea typeface="+mn-lt"/>
                <a:cs typeface="+mn-lt"/>
              </a:rPr>
              <a:t> | 111 : </a:t>
            </a:r>
            <a:r>
              <a:rPr lang="en-US" sz="1400" dirty="0" err="1">
                <a:ea typeface="+mn-lt"/>
                <a:cs typeface="+mn-lt"/>
              </a:rPr>
              <a:t>all_steps</a:t>
            </a:r>
            <a:r>
              <a:rPr lang="en-US" sz="1400" dirty="0">
                <a:ea typeface="+mn-lt"/>
                <a:cs typeface="+mn-lt"/>
              </a:rPr>
              <a:t> | 110: detect and file internal track steps (no transition between files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                 track) | 11 : </a:t>
            </a:r>
            <a:r>
              <a:rPr lang="en-US" sz="1400" dirty="0" err="1">
                <a:ea typeface="+mn-lt"/>
                <a:cs typeface="+mn-lt"/>
              </a:rPr>
              <a:t>all_tracking_steps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-r, --reprocess       Force a reprocessing for the detection step : existing files will be deleted and re computed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-R, --</a:t>
            </a:r>
            <a:r>
              <a:rPr lang="en-US" sz="1400" dirty="0" err="1">
                <a:ea typeface="+mn-lt"/>
                <a:cs typeface="+mn-lt"/>
              </a:rPr>
              <a:t>reprocess_tracking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                 Force a reprocessing for the tracking steps : existing files will be deleted and re computed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--multiprocessing     Use multiprocessing to run the code</a:t>
            </a:r>
            <a:endParaRPr lang="en-US" sz="14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6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0FE9-02BB-A317-B035-787E51F8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 '</a:t>
            </a:r>
            <a:r>
              <a:rPr lang="en-US" dirty="0" err="1"/>
              <a:t>run_detection</a:t>
            </a:r>
            <a:r>
              <a:rPr lang="en-US" dirty="0"/>
              <a:t>' (step 0)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B0013B-EC87-6DB9-6CBD-5163A3EA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Loop over months (1 file for WW3 or concatenation of days for ERA5),</a:t>
            </a:r>
          </a:p>
          <a:p>
            <a:pPr marL="0" indent="0">
              <a:buNone/>
            </a:pPr>
            <a:r>
              <a:rPr lang="en-US" sz="1800" dirty="0"/>
              <a:t>For each month, there is a loop over time steps: either using the python package multiprocessing or using a classical for-loop (depending on the </a:t>
            </a:r>
            <a:r>
              <a:rPr lang="en-US" sz="1800" dirty="0">
                <a:ea typeface="+mn-lt"/>
                <a:cs typeface="+mn-lt"/>
              </a:rPr>
              <a:t>'--multiprocessing' option of the code)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For each time step the function '</a:t>
            </a:r>
            <a:r>
              <a:rPr lang="en-US" sz="1800" dirty="0" err="1">
                <a:ea typeface="+mn-lt"/>
                <a:cs typeface="+mn-lt"/>
              </a:rPr>
              <a:t>get_storm_by_timestep</a:t>
            </a:r>
            <a:r>
              <a:rPr lang="en-US" sz="1800" dirty="0">
                <a:ea typeface="+mn-lt"/>
                <a:cs typeface="+mn-lt"/>
              </a:rPr>
              <a:t>' is applied.</a:t>
            </a:r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The results are then appended, concatenated and saved into 1 dataset per month.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=&gt; The Path and name format for saving these dataset are defined in params_detect.py as '</a:t>
            </a:r>
            <a:r>
              <a:rPr lang="en-US" sz="1800" dirty="0" err="1">
                <a:ea typeface="+mn-lt"/>
                <a:cs typeface="+mn-lt"/>
              </a:rPr>
              <a:t>PATH_SAVE_detect</a:t>
            </a:r>
            <a:r>
              <a:rPr lang="en-US" sz="1800" dirty="0">
                <a:ea typeface="+mn-lt"/>
                <a:cs typeface="+mn-lt"/>
              </a:rPr>
              <a:t>' and '</a:t>
            </a:r>
            <a:r>
              <a:rPr lang="en-US" sz="1800" dirty="0" err="1">
                <a:ea typeface="+mn-lt"/>
                <a:cs typeface="+mn-lt"/>
              </a:rPr>
              <a:t>FORMAT_OUT_detect</a:t>
            </a:r>
            <a:r>
              <a:rPr lang="en-US" sz="1800" dirty="0">
                <a:ea typeface="+mn-lt"/>
                <a:cs typeface="+mn-lt"/>
              </a:rPr>
              <a:t>'.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The final filename is </a:t>
            </a:r>
            <a:r>
              <a:rPr lang="en-US" sz="1400" err="1">
                <a:latin typeface="Lucida Sans Typewriter"/>
                <a:ea typeface="+mn-lt"/>
                <a:cs typeface="+mn-lt"/>
              </a:rPr>
              <a:t>os.path.join</a:t>
            </a:r>
            <a:r>
              <a:rPr lang="en-US" sz="1400" dirty="0">
                <a:latin typeface="Lucida Sans Typewriter"/>
                <a:ea typeface="+mn-lt"/>
                <a:cs typeface="+mn-lt"/>
              </a:rPr>
              <a:t>(</a:t>
            </a:r>
            <a:r>
              <a:rPr lang="en-US" sz="1400" err="1">
                <a:latin typeface="Lucida Sans Typewriter"/>
                <a:ea typeface="+mn-lt"/>
                <a:cs typeface="+mn-lt"/>
              </a:rPr>
              <a:t>PATH_SAVE_detect,FORMAT_OUT_detect</a:t>
            </a:r>
            <a:r>
              <a:rPr lang="en-US" sz="1400" dirty="0">
                <a:latin typeface="Lucida Sans Typewriter"/>
                <a:ea typeface="+mn-lt"/>
                <a:cs typeface="+mn-lt"/>
              </a:rPr>
              <a:t>)</a:t>
            </a:r>
            <a:endParaRPr lang="en-US" sz="1400">
              <a:latin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2029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4CF5-A9C2-6D5E-03C5-A8BAB2FB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'</a:t>
            </a:r>
            <a:r>
              <a:rPr lang="en-US" dirty="0" err="1"/>
              <a:t>get_storm_by_timestep</a:t>
            </a:r>
            <a:r>
              <a:rPr lang="en-US" dirty="0"/>
              <a:t>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D35A-8316-A872-037E-C0757562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Inputs : 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514350" indent="-457200">
              <a:buFont typeface="Calibri" panose="020B0604020202020204" pitchFamily="34" charset="0"/>
              <a:buChar char="-"/>
            </a:pPr>
            <a:r>
              <a:rPr lang="en-US" b="1" dirty="0">
                <a:ea typeface="+mn-lt"/>
                <a:cs typeface="+mn-lt"/>
              </a:rPr>
              <a:t>ds0 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xarray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DataSet</a:t>
            </a:r>
            <a:r>
              <a:rPr lang="en-US" dirty="0">
                <a:ea typeface="+mn-lt"/>
                <a:cs typeface="+mn-lt"/>
              </a:rPr>
              <a:t> with coordinates 'longitude', 'latitude' and 'time'</a:t>
            </a:r>
          </a:p>
          <a:p>
            <a:pPr marL="514350" indent="-457200">
              <a:buFont typeface="Calibri" panose="020B0604020202020204" pitchFamily="34" charset="0"/>
              <a:buChar char="-"/>
            </a:pPr>
            <a:r>
              <a:rPr lang="en-US" b="1" dirty="0">
                <a:ea typeface="+mn-lt"/>
                <a:cs typeface="+mn-lt"/>
              </a:rPr>
              <a:t>levels </a:t>
            </a:r>
            <a:r>
              <a:rPr lang="en-US" dirty="0">
                <a:ea typeface="+mn-lt"/>
                <a:cs typeface="+mn-lt"/>
              </a:rPr>
              <a:t>for Hs screening: </a:t>
            </a:r>
            <a:r>
              <a:rPr lang="en-US" sz="2900" dirty="0" err="1">
                <a:ea typeface="+mn-lt"/>
                <a:cs typeface="+mn-lt"/>
              </a:rPr>
              <a:t>np.array</a:t>
            </a:r>
            <a:r>
              <a:rPr lang="en-US" sz="2900" dirty="0">
                <a:ea typeface="+mn-lt"/>
                <a:cs typeface="+mn-lt"/>
              </a:rPr>
              <a:t>() in decreasing order</a:t>
            </a:r>
            <a:r>
              <a:rPr lang="en-US" dirty="0">
                <a:ea typeface="+mn-lt"/>
                <a:cs typeface="+mn-lt"/>
              </a:rPr>
              <a:t> (see </a:t>
            </a:r>
            <a:r>
              <a:rPr lang="en-US" dirty="0">
                <a:ea typeface="+mn-lt"/>
                <a:cs typeface="+mn-lt"/>
                <a:hlinkClick r:id="rId2"/>
              </a:rPr>
              <a:t>slide 9</a:t>
            </a:r>
            <a:r>
              <a:rPr lang="en-US" dirty="0">
                <a:ea typeface="+mn-lt"/>
                <a:cs typeface="+mn-lt"/>
              </a:rPr>
              <a:t>). </a:t>
            </a:r>
            <a:r>
              <a:rPr lang="en-US" sz="2000" i="1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Defined in params_detect.py</a:t>
            </a:r>
            <a:r>
              <a:rPr lang="en-US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 </a:t>
            </a:r>
          </a:p>
          <a:p>
            <a:pPr marL="514350" indent="-457200">
              <a:buFont typeface="Calibri" panose="020B0604020202020204" pitchFamily="34" charset="0"/>
              <a:buChar char="-"/>
            </a:pPr>
            <a:r>
              <a:rPr lang="en-US" b="1" err="1">
                <a:ea typeface="+mn-lt"/>
                <a:cs typeface="+mn-lt"/>
              </a:rPr>
              <a:t>amp_thresh</a:t>
            </a:r>
            <a:r>
              <a:rPr lang="en-US" dirty="0">
                <a:ea typeface="+mn-lt"/>
                <a:cs typeface="+mn-lt"/>
              </a:rPr>
              <a:t> : relative amplitude threshold ratio criterion to select region as storm. </a:t>
            </a:r>
            <a:r>
              <a:rPr lang="en-US" sz="2100" i="1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Defined in params_detect.py</a:t>
            </a:r>
            <a:r>
              <a:rPr lang="en-US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 </a:t>
            </a:r>
            <a:br>
              <a:rPr lang="en-US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(linked to condition (max(interior) - min(exterior))/max(interior) &gt;= </a:t>
            </a:r>
            <a:r>
              <a:rPr lang="en-US" err="1">
                <a:ea typeface="+mn-lt"/>
                <a:cs typeface="+mn-lt"/>
              </a:rPr>
              <a:t>amp_thresh</a:t>
            </a:r>
            <a:r>
              <a:rPr lang="en-US" dirty="0">
                <a:ea typeface="+mn-lt"/>
                <a:cs typeface="+mn-lt"/>
              </a:rPr>
              <a:t>) </a:t>
            </a:r>
            <a:endParaRPr lang="en-US">
              <a:ea typeface="+mn-lt"/>
              <a:cs typeface="+mn-lt"/>
            </a:endParaRPr>
          </a:p>
          <a:p>
            <a:pPr marL="514350" indent="-457200">
              <a:buFont typeface="Calibri" panose="020B0604020202020204" pitchFamily="34" charset="0"/>
              <a:buChar char="-"/>
            </a:pPr>
            <a:r>
              <a:rPr lang="en-US" sz="2900" b="1" err="1">
                <a:ea typeface="+mn-lt"/>
                <a:cs typeface="+mn-lt"/>
              </a:rPr>
              <a:t>min_area</a:t>
            </a:r>
            <a:r>
              <a:rPr lang="en-US" sz="2900" dirty="0">
                <a:ea typeface="+mn-lt"/>
                <a:cs typeface="+mn-lt"/>
              </a:rPr>
              <a:t> : criterion for minimum size of a storm.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1900" i="1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Defined in params_detect.py</a:t>
            </a:r>
            <a:r>
              <a:rPr lang="en-US" sz="2600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chemeClr val="tx2">
                  <a:lumMod val="76000"/>
                  <a:lumOff val="24000"/>
                </a:schemeClr>
              </a:solidFill>
              <a:ea typeface="+mn-lt"/>
              <a:cs typeface="+mn-lt"/>
            </a:endParaRPr>
          </a:p>
          <a:p>
            <a:pPr marL="514350" indent="-457200">
              <a:buFont typeface="Calibri" panose="020B0604020202020204" pitchFamily="34" charset="0"/>
              <a:buChar char="-"/>
            </a:pPr>
            <a:r>
              <a:rPr lang="en-US" b="1" err="1">
                <a:ea typeface="+mn-lt"/>
                <a:cs typeface="+mn-lt"/>
              </a:rPr>
              <a:t>area_forgotten_ratio</a:t>
            </a:r>
            <a:r>
              <a:rPr lang="en-US" dirty="0">
                <a:ea typeface="+mn-lt"/>
                <a:cs typeface="+mn-lt"/>
              </a:rPr>
              <a:t>: criterion for saving a storm close to another one. </a:t>
            </a:r>
            <a:r>
              <a:rPr lang="en-US" sz="2100" i="1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Defined in params_detect.py</a:t>
            </a:r>
            <a:r>
              <a:rPr lang="en-US" sz="2900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 </a:t>
            </a:r>
            <a:endParaRPr lang="en-US">
              <a:solidFill>
                <a:schemeClr val="tx2">
                  <a:lumMod val="76000"/>
                  <a:lumOff val="24000"/>
                </a:schemeClr>
              </a:solidFill>
              <a:ea typeface="+mn-lt"/>
              <a:cs typeface="+mn-lt"/>
            </a:endParaRPr>
          </a:p>
          <a:p>
            <a:pPr marL="514350" indent="-457200"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plot_output</a:t>
            </a:r>
            <a:r>
              <a:rPr lang="en-US" dirty="0">
                <a:ea typeface="+mn-lt"/>
                <a:cs typeface="+mn-lt"/>
              </a:rPr>
              <a:t>=False : /!\ returns the handles for the results figure</a:t>
            </a:r>
          </a:p>
          <a:p>
            <a:pPr marL="514350" indent="-457200">
              <a:buFont typeface="Calibri" panose="020B0604020202020204" pitchFamily="34" charset="0"/>
              <a:buChar char="-"/>
            </a:pPr>
            <a:r>
              <a:rPr lang="en-US" b="1" err="1">
                <a:ea typeface="+mn-lt"/>
                <a:cs typeface="+mn-lt"/>
              </a:rPr>
              <a:t>plot_example</a:t>
            </a:r>
            <a:r>
              <a:rPr lang="en-US" dirty="0">
                <a:ea typeface="+mn-lt"/>
                <a:cs typeface="+mn-lt"/>
              </a:rPr>
              <a:t>=False</a:t>
            </a:r>
          </a:p>
          <a:p>
            <a:pPr marL="57150" indent="0">
              <a:buNone/>
            </a:pPr>
            <a:endParaRPr lang="en-US" dirty="0">
              <a:ea typeface="+mn-lt"/>
              <a:cs typeface="+mn-lt"/>
            </a:endParaRPr>
          </a:p>
          <a:p>
            <a:pPr marL="57150" indent="0">
              <a:buNone/>
            </a:pPr>
            <a:r>
              <a:rPr lang="en-US" dirty="0">
                <a:ea typeface="+mn-lt"/>
                <a:cs typeface="+mn-lt"/>
              </a:rPr>
              <a:t>Params have been removed but can still be of interest (</a:t>
            </a:r>
            <a:r>
              <a:rPr lang="en-US" sz="2100" i="1" dirty="0">
                <a:ea typeface="+mn-lt"/>
                <a:cs typeface="+mn-lt"/>
              </a:rPr>
              <a:t>Defined in params_detect.py</a:t>
            </a:r>
            <a:r>
              <a:rPr lang="en-US" sz="2900" dirty="0">
                <a:ea typeface="+mn-lt"/>
                <a:cs typeface="+mn-lt"/>
              </a:rPr>
              <a:t> )</a:t>
            </a:r>
          </a:p>
          <a:p>
            <a:pPr marL="514350" indent="-457200">
              <a:buFont typeface="Calibri" panose="020B0604020202020204" pitchFamily="34" charset="0"/>
              <a:buChar char="-"/>
            </a:pPr>
            <a:r>
              <a:rPr lang="en-US" dirty="0" err="1">
                <a:ea typeface="+mn-lt"/>
                <a:cs typeface="+mn-lt"/>
              </a:rPr>
              <a:t>Npix_min</a:t>
            </a:r>
            <a:r>
              <a:rPr lang="en-US" dirty="0">
                <a:ea typeface="+mn-lt"/>
                <a:cs typeface="+mn-lt"/>
              </a:rPr>
              <a:t> : for criterion on number of pixels per selection (old version of </a:t>
            </a:r>
            <a:r>
              <a:rPr lang="en-US" dirty="0" err="1">
                <a:ea typeface="+mn-lt"/>
                <a:cs typeface="+mn-lt"/>
              </a:rPr>
              <a:t>eddy_area_within_limits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514350" indent="-457200">
              <a:buFont typeface="Calibri" panose="020B0604020202020204" pitchFamily="34" charset="0"/>
              <a:buChar char="-"/>
            </a:pPr>
            <a:r>
              <a:rPr lang="en-US" dirty="0" err="1">
                <a:ea typeface="+mn-lt"/>
                <a:cs typeface="+mn-lt"/>
              </a:rPr>
              <a:t>cte.d_thresh_min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cte.d_thresh_max</a:t>
            </a:r>
            <a:r>
              <a:rPr lang="en-US" dirty="0">
                <a:ea typeface="+mn-lt"/>
                <a:cs typeface="+mn-lt"/>
              </a:rPr>
              <a:t> =&gt; condition </a:t>
            </a:r>
            <a:r>
              <a:rPr lang="en-US" dirty="0" err="1">
                <a:ea typeface="+mn-lt"/>
                <a:cs typeface="+mn-lt"/>
              </a:rPr>
              <a:t>is_large_enough</a:t>
            </a:r>
            <a:r>
              <a:rPr lang="en-US" dirty="0">
                <a:ea typeface="+mn-lt"/>
                <a:cs typeface="+mn-lt"/>
              </a:rPr>
              <a:t> (criterion on 'shape'). </a:t>
            </a:r>
            <a:endParaRPr lang="en-US" sz="2900"/>
          </a:p>
        </p:txBody>
      </p:sp>
    </p:spTree>
    <p:extLst>
      <p:ext uri="{BB962C8B-B14F-4D97-AF65-F5344CB8AC3E}">
        <p14:creationId xmlns:p14="http://schemas.microsoft.com/office/powerpoint/2010/main" val="17507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2B2A-D369-A483-D3D7-DBB13654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Function '</a:t>
            </a:r>
            <a:r>
              <a:rPr lang="en-US" dirty="0" err="1">
                <a:ea typeface="+mj-lt"/>
                <a:cs typeface="+mj-lt"/>
              </a:rPr>
              <a:t>get_storm_by_timestep</a:t>
            </a:r>
            <a:r>
              <a:rPr lang="en-US" dirty="0">
                <a:ea typeface="+mj-lt"/>
                <a:cs typeface="+mj-lt"/>
              </a:rPr>
              <a:t>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63A4-7713-038E-90C1-D902661FB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318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Outputs :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 dirty="0"/>
              <a:t>_results is a </a:t>
            </a:r>
            <a:r>
              <a:rPr lang="en-US" sz="1800" dirty="0" err="1"/>
              <a:t>xarray</a:t>
            </a:r>
            <a:r>
              <a:rPr lang="en-US" sz="1800" dirty="0"/>
              <a:t> dataset =&gt;</a:t>
            </a:r>
            <a:br>
              <a:rPr lang="en-US" sz="1800" dirty="0"/>
            </a:br>
            <a:r>
              <a:rPr lang="en-US" sz="1800" dirty="0"/>
              <a:t>the '</a:t>
            </a:r>
            <a:r>
              <a:rPr lang="en-US" sz="1800" dirty="0" err="1"/>
              <a:t>storms_by_t</a:t>
            </a:r>
            <a:r>
              <a:rPr lang="en-US" sz="1800" dirty="0"/>
              <a:t>' coordinate is the number of storm detected by timestep</a:t>
            </a:r>
            <a:br>
              <a:rPr lang="en-US" sz="1800" dirty="0"/>
            </a:br>
            <a:r>
              <a:rPr lang="en-US" sz="1800" dirty="0"/>
              <a:t>the '</a:t>
            </a:r>
            <a:r>
              <a:rPr lang="en-US" sz="1800" dirty="0" err="1"/>
              <a:t>areastorm</a:t>
            </a:r>
            <a:r>
              <a:rPr lang="en-US" sz="1800" dirty="0"/>
              <a:t>' is given in km</a:t>
            </a:r>
            <a:r>
              <a:rPr lang="en-US" sz="1800" baseline="30000" dirty="0"/>
              <a:t>2</a:t>
            </a:r>
            <a:r>
              <a:rPr lang="en-US" sz="1800" dirty="0"/>
              <a:t>.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 dirty="0"/>
              <a:t>If option </a:t>
            </a:r>
            <a:r>
              <a:rPr lang="en-US" sz="1800" b="1" dirty="0" err="1">
                <a:ea typeface="+mn-lt"/>
                <a:cs typeface="+mn-lt"/>
              </a:rPr>
              <a:t>plot_output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dirty="0">
                <a:ea typeface="+mn-lt"/>
                <a:cs typeface="+mn-lt"/>
              </a:rPr>
              <a:t>is True:  the handle to the figure is also returned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812B942-A983-DF7B-BBB7-E24FDA63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636" y="2028935"/>
            <a:ext cx="6644728" cy="378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6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detect_storms_in_model</vt:lpstr>
      <vt:lpstr>Architecture of the folder</vt:lpstr>
      <vt:lpstr>Needed packages in environment</vt:lpstr>
      <vt:lpstr>Params_detect.py</vt:lpstr>
      <vt:lpstr>How to run</vt:lpstr>
      <vt:lpstr>How to run detect_storms_in_model.py</vt:lpstr>
      <vt:lpstr>Function 'run_detection' (step 0)</vt:lpstr>
      <vt:lpstr>Function 'get_storm_by_timestep'</vt:lpstr>
      <vt:lpstr>Function 'get_storm_by_timestep'</vt:lpstr>
      <vt:lpstr>Function 'get_storm_by_timestep'</vt:lpstr>
      <vt:lpstr>Function 'get_storm_by_timestep'</vt:lpstr>
      <vt:lpstr>Function 'get_storm_by_timestep'</vt:lpstr>
      <vt:lpstr>Tracking functions (steps 1 and 2)</vt:lpstr>
      <vt:lpstr>Tracking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1161</cp:revision>
  <dcterms:created xsi:type="dcterms:W3CDTF">2024-07-22T08:00:40Z</dcterms:created>
  <dcterms:modified xsi:type="dcterms:W3CDTF">2024-07-23T07:20:35Z</dcterms:modified>
</cp:coreProperties>
</file>