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ouvlo" charset="1" panose="020B0604030403020204"/>
      <p:regular r:id="rId18"/>
    </p:embeddedFont>
    <p:embeddedFont>
      <p:font typeface="Bricolage Grotesque Bold" charset="1" panose="020B0605040402000204"/>
      <p:regular r:id="rId19"/>
    </p:embeddedFont>
    <p:embeddedFont>
      <p:font typeface="Touvlo Bold" charset="1" panose="020B0804030403020204"/>
      <p:regular r:id="rId20"/>
    </p:embeddedFont>
    <p:embeddedFont>
      <p:font typeface="Bricolage Grotesque" charset="1" panose="020B060504040200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3976468" y="-1143990"/>
            <a:ext cx="4897158" cy="4897158"/>
          </a:xfrm>
          <a:custGeom>
            <a:avLst/>
            <a:gdLst/>
            <a:ahLst/>
            <a:cxnLst/>
            <a:rect r="r" b="b" t="t" l="l"/>
            <a:pathLst>
              <a:path h="4897158" w="4897158">
                <a:moveTo>
                  <a:pt x="0" y="0"/>
                </a:moveTo>
                <a:lnTo>
                  <a:pt x="4897158" y="0"/>
                </a:lnTo>
                <a:lnTo>
                  <a:pt x="4897158" y="4897157"/>
                </a:lnTo>
                <a:lnTo>
                  <a:pt x="0" y="48971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1419879" y="7116923"/>
            <a:ext cx="4897158" cy="4897158"/>
          </a:xfrm>
          <a:custGeom>
            <a:avLst/>
            <a:gdLst/>
            <a:ahLst/>
            <a:cxnLst/>
            <a:rect r="r" b="b" t="t" l="l"/>
            <a:pathLst>
              <a:path h="4897158" w="4897158">
                <a:moveTo>
                  <a:pt x="0" y="0"/>
                </a:moveTo>
                <a:lnTo>
                  <a:pt x="4897158" y="0"/>
                </a:lnTo>
                <a:lnTo>
                  <a:pt x="4897158" y="4897158"/>
                </a:lnTo>
                <a:lnTo>
                  <a:pt x="0" y="4897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2267204" y="2405536"/>
            <a:ext cx="14562093" cy="6494304"/>
            <a:chOff x="0" y="0"/>
            <a:chExt cx="3835284" cy="1710434"/>
          </a:xfrm>
        </p:grpSpPr>
        <p:sp>
          <p:nvSpPr>
            <p:cNvPr name="Freeform 5" id="5"/>
            <p:cNvSpPr/>
            <p:nvPr/>
          </p:nvSpPr>
          <p:spPr>
            <a:xfrm flipH="false" flipV="false" rot="0">
              <a:off x="0" y="0"/>
              <a:ext cx="3835284" cy="1710434"/>
            </a:xfrm>
            <a:custGeom>
              <a:avLst/>
              <a:gdLst/>
              <a:ahLst/>
              <a:cxnLst/>
              <a:rect r="r" b="b" t="t" l="l"/>
              <a:pathLst>
                <a:path h="1710434" w="3835284">
                  <a:moveTo>
                    <a:pt x="10633" y="0"/>
                  </a:moveTo>
                  <a:lnTo>
                    <a:pt x="3824651" y="0"/>
                  </a:lnTo>
                  <a:cubicBezTo>
                    <a:pt x="3827471" y="0"/>
                    <a:pt x="3830176" y="1120"/>
                    <a:pt x="3832170" y="3114"/>
                  </a:cubicBezTo>
                  <a:cubicBezTo>
                    <a:pt x="3834164" y="5108"/>
                    <a:pt x="3835284" y="7813"/>
                    <a:pt x="3835284" y="10633"/>
                  </a:cubicBezTo>
                  <a:lnTo>
                    <a:pt x="3835284" y="1699801"/>
                  </a:lnTo>
                  <a:cubicBezTo>
                    <a:pt x="3835284" y="1705673"/>
                    <a:pt x="3830523" y="1710434"/>
                    <a:pt x="3824651" y="1710434"/>
                  </a:cubicBezTo>
                  <a:lnTo>
                    <a:pt x="10633" y="1710434"/>
                  </a:lnTo>
                  <a:cubicBezTo>
                    <a:pt x="4761" y="1710434"/>
                    <a:pt x="0" y="1705673"/>
                    <a:pt x="0" y="1699801"/>
                  </a:cubicBezTo>
                  <a:lnTo>
                    <a:pt x="0" y="10633"/>
                  </a:lnTo>
                  <a:cubicBezTo>
                    <a:pt x="0" y="7813"/>
                    <a:pt x="1120" y="5108"/>
                    <a:pt x="3114" y="3114"/>
                  </a:cubicBezTo>
                  <a:cubicBezTo>
                    <a:pt x="5108" y="1120"/>
                    <a:pt x="7813" y="0"/>
                    <a:pt x="10633" y="0"/>
                  </a:cubicBezTo>
                  <a:close/>
                </a:path>
              </a:pathLst>
            </a:custGeom>
            <a:solidFill>
              <a:srgbClr val="000000"/>
            </a:solidFill>
            <a:ln w="38100" cap="sq">
              <a:solidFill>
                <a:srgbClr val="000000"/>
              </a:solidFill>
              <a:prstDash val="solid"/>
              <a:miter/>
            </a:ln>
          </p:spPr>
        </p:sp>
        <p:sp>
          <p:nvSpPr>
            <p:cNvPr name="TextBox 6" id="6"/>
            <p:cNvSpPr txBox="true"/>
            <p:nvPr/>
          </p:nvSpPr>
          <p:spPr>
            <a:xfrm>
              <a:off x="0" y="-57150"/>
              <a:ext cx="3835284" cy="1767584"/>
            </a:xfrm>
            <a:prstGeom prst="rect">
              <a:avLst/>
            </a:prstGeom>
          </p:spPr>
          <p:txBody>
            <a:bodyPr anchor="ctr" rtlCol="false" tIns="50800" lIns="50800" bIns="50800" rIns="50800"/>
            <a:lstStyle/>
            <a:p>
              <a:pPr algn="ctr">
                <a:lnSpc>
                  <a:spcPts val="3500"/>
                </a:lnSpc>
              </a:pPr>
            </a:p>
          </p:txBody>
        </p:sp>
      </p:grpSp>
      <p:grpSp>
        <p:nvGrpSpPr>
          <p:cNvPr name="Group 7" id="7"/>
          <p:cNvGrpSpPr/>
          <p:nvPr/>
        </p:nvGrpSpPr>
        <p:grpSpPr>
          <a:xfrm rot="0">
            <a:off x="1862953" y="1896348"/>
            <a:ext cx="14562093" cy="6494304"/>
            <a:chOff x="0" y="0"/>
            <a:chExt cx="3835284" cy="1710434"/>
          </a:xfrm>
        </p:grpSpPr>
        <p:sp>
          <p:nvSpPr>
            <p:cNvPr name="Freeform 8" id="8"/>
            <p:cNvSpPr/>
            <p:nvPr/>
          </p:nvSpPr>
          <p:spPr>
            <a:xfrm flipH="false" flipV="false" rot="0">
              <a:off x="0" y="0"/>
              <a:ext cx="3835284" cy="1710434"/>
            </a:xfrm>
            <a:custGeom>
              <a:avLst/>
              <a:gdLst/>
              <a:ahLst/>
              <a:cxnLst/>
              <a:rect r="r" b="b" t="t" l="l"/>
              <a:pathLst>
                <a:path h="1710434" w="3835284">
                  <a:moveTo>
                    <a:pt x="10633" y="0"/>
                  </a:moveTo>
                  <a:lnTo>
                    <a:pt x="3824651" y="0"/>
                  </a:lnTo>
                  <a:cubicBezTo>
                    <a:pt x="3827471" y="0"/>
                    <a:pt x="3830176" y="1120"/>
                    <a:pt x="3832170" y="3114"/>
                  </a:cubicBezTo>
                  <a:cubicBezTo>
                    <a:pt x="3834164" y="5108"/>
                    <a:pt x="3835284" y="7813"/>
                    <a:pt x="3835284" y="10633"/>
                  </a:cubicBezTo>
                  <a:lnTo>
                    <a:pt x="3835284" y="1699801"/>
                  </a:lnTo>
                  <a:cubicBezTo>
                    <a:pt x="3835284" y="1705673"/>
                    <a:pt x="3830523" y="1710434"/>
                    <a:pt x="3824651" y="1710434"/>
                  </a:cubicBezTo>
                  <a:lnTo>
                    <a:pt x="10633" y="1710434"/>
                  </a:lnTo>
                  <a:cubicBezTo>
                    <a:pt x="4761" y="1710434"/>
                    <a:pt x="0" y="1705673"/>
                    <a:pt x="0" y="1699801"/>
                  </a:cubicBezTo>
                  <a:lnTo>
                    <a:pt x="0" y="10633"/>
                  </a:lnTo>
                  <a:cubicBezTo>
                    <a:pt x="0" y="7813"/>
                    <a:pt x="1120" y="5108"/>
                    <a:pt x="3114" y="3114"/>
                  </a:cubicBezTo>
                  <a:cubicBezTo>
                    <a:pt x="5108" y="1120"/>
                    <a:pt x="7813" y="0"/>
                    <a:pt x="10633" y="0"/>
                  </a:cubicBezTo>
                  <a:close/>
                </a:path>
              </a:pathLst>
            </a:custGeom>
            <a:solidFill>
              <a:srgbClr val="FFFFFF"/>
            </a:solidFill>
            <a:ln w="38100" cap="sq">
              <a:solidFill>
                <a:srgbClr val="000000"/>
              </a:solidFill>
              <a:prstDash val="solid"/>
              <a:miter/>
            </a:ln>
          </p:spPr>
        </p:sp>
        <p:sp>
          <p:nvSpPr>
            <p:cNvPr name="TextBox 9" id="9"/>
            <p:cNvSpPr txBox="true"/>
            <p:nvPr/>
          </p:nvSpPr>
          <p:spPr>
            <a:xfrm>
              <a:off x="0" y="-57150"/>
              <a:ext cx="3835284" cy="1767584"/>
            </a:xfrm>
            <a:prstGeom prst="rect">
              <a:avLst/>
            </a:prstGeom>
          </p:spPr>
          <p:txBody>
            <a:bodyPr anchor="ctr" rtlCol="false" tIns="50800" lIns="50800" bIns="50800" rIns="50800"/>
            <a:lstStyle/>
            <a:p>
              <a:pPr algn="ctr">
                <a:lnSpc>
                  <a:spcPts val="3500"/>
                </a:lnSpc>
              </a:pPr>
            </a:p>
          </p:txBody>
        </p:sp>
      </p:grpSp>
      <p:grpSp>
        <p:nvGrpSpPr>
          <p:cNvPr name="Group 10" id="10"/>
          <p:cNvGrpSpPr/>
          <p:nvPr/>
        </p:nvGrpSpPr>
        <p:grpSpPr>
          <a:xfrm rot="0">
            <a:off x="2557424" y="3708825"/>
            <a:ext cx="13173152" cy="2869350"/>
            <a:chOff x="0" y="0"/>
            <a:chExt cx="17564202" cy="3825800"/>
          </a:xfrm>
        </p:grpSpPr>
        <p:sp>
          <p:nvSpPr>
            <p:cNvPr name="TextBox 11" id="11"/>
            <p:cNvSpPr txBox="true"/>
            <p:nvPr/>
          </p:nvSpPr>
          <p:spPr>
            <a:xfrm rot="0">
              <a:off x="530387" y="3256629"/>
              <a:ext cx="16503428" cy="569171"/>
            </a:xfrm>
            <a:prstGeom prst="rect">
              <a:avLst/>
            </a:prstGeom>
          </p:spPr>
          <p:txBody>
            <a:bodyPr anchor="t" rtlCol="false" tIns="0" lIns="0" bIns="0" rIns="0">
              <a:spAutoFit/>
            </a:bodyPr>
            <a:lstStyle/>
            <a:p>
              <a:pPr algn="ctr">
                <a:lnSpc>
                  <a:spcPts val="3640"/>
                </a:lnSpc>
              </a:pPr>
              <a:r>
                <a:rPr lang="en-US" sz="2600">
                  <a:solidFill>
                    <a:srgbClr val="000000"/>
                  </a:solidFill>
                  <a:latin typeface="Touvlo"/>
                  <a:ea typeface="Touvlo"/>
                  <a:cs typeface="Touvlo"/>
                  <a:sym typeface="Touvlo"/>
                </a:rPr>
                <a:t>Ardian Ibnurosyidianto</a:t>
              </a:r>
            </a:p>
          </p:txBody>
        </p:sp>
        <p:sp>
          <p:nvSpPr>
            <p:cNvPr name="TextBox 12" id="12"/>
            <p:cNvSpPr txBox="true"/>
            <p:nvPr/>
          </p:nvSpPr>
          <p:spPr>
            <a:xfrm rot="0">
              <a:off x="0" y="-9525"/>
              <a:ext cx="17564202" cy="2930525"/>
            </a:xfrm>
            <a:prstGeom prst="rect">
              <a:avLst/>
            </a:prstGeom>
          </p:spPr>
          <p:txBody>
            <a:bodyPr anchor="t" rtlCol="false" tIns="0" lIns="0" bIns="0" rIns="0">
              <a:spAutoFit/>
            </a:bodyPr>
            <a:lstStyle/>
            <a:p>
              <a:pPr algn="ctr">
                <a:lnSpc>
                  <a:spcPts val="8640"/>
                </a:lnSpc>
              </a:pPr>
              <a:r>
                <a:rPr lang="en-US" sz="7200" b="true">
                  <a:solidFill>
                    <a:srgbClr val="000000"/>
                  </a:solidFill>
                  <a:latin typeface="Bricolage Grotesque Bold"/>
                  <a:ea typeface="Bricolage Grotesque Bold"/>
                  <a:cs typeface="Bricolage Grotesque Bold"/>
                  <a:sym typeface="Bricolage Grotesque Bold"/>
                </a:rPr>
                <a:t>Remot</a:t>
              </a:r>
              <a:r>
                <a:rPr lang="en-US" sz="7200" b="true">
                  <a:solidFill>
                    <a:srgbClr val="000000"/>
                  </a:solidFill>
                  <a:latin typeface="Bricolage Grotesque Bold"/>
                  <a:ea typeface="Bricolage Grotesque Bold"/>
                  <a:cs typeface="Bricolage Grotesque Bold"/>
                  <a:sym typeface="Bricolage Grotesque Bold"/>
                </a:rPr>
                <a:t>e Work &amp; Health Impact 2025</a:t>
              </a:r>
            </a:p>
          </p:txBody>
        </p:sp>
      </p:grpSp>
      <p:sp>
        <p:nvSpPr>
          <p:cNvPr name="Freeform 13" id="13"/>
          <p:cNvSpPr/>
          <p:nvPr/>
        </p:nvSpPr>
        <p:spPr>
          <a:xfrm flipH="false" flipV="false" rot="-970621">
            <a:off x="642006" y="514149"/>
            <a:ext cx="2393579" cy="3047380"/>
          </a:xfrm>
          <a:custGeom>
            <a:avLst/>
            <a:gdLst/>
            <a:ahLst/>
            <a:cxnLst/>
            <a:rect r="r" b="b" t="t" l="l"/>
            <a:pathLst>
              <a:path h="3047380" w="2393579">
                <a:moveTo>
                  <a:pt x="0" y="0"/>
                </a:moveTo>
                <a:lnTo>
                  <a:pt x="2393579" y="0"/>
                </a:lnTo>
                <a:lnTo>
                  <a:pt x="2393579" y="3047381"/>
                </a:lnTo>
                <a:lnTo>
                  <a:pt x="0" y="30473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894471">
            <a:off x="2358734" y="1410601"/>
            <a:ext cx="1717314" cy="2960886"/>
          </a:xfrm>
          <a:custGeom>
            <a:avLst/>
            <a:gdLst/>
            <a:ahLst/>
            <a:cxnLst/>
            <a:rect r="r" b="b" t="t" l="l"/>
            <a:pathLst>
              <a:path h="2960886" w="1717314">
                <a:moveTo>
                  <a:pt x="0" y="0"/>
                </a:moveTo>
                <a:lnTo>
                  <a:pt x="1717314" y="0"/>
                </a:lnTo>
                <a:lnTo>
                  <a:pt x="1717314" y="2960886"/>
                </a:lnTo>
                <a:lnTo>
                  <a:pt x="0" y="2960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13976468" y="7775928"/>
            <a:ext cx="2172826" cy="217282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597CFF"/>
            </a:solidFill>
            <a:ln w="38100" cap="sq">
              <a:solidFill>
                <a:srgbClr val="000000"/>
              </a:solidFill>
              <a:prstDash val="solid"/>
              <a:miter/>
            </a:ln>
          </p:spPr>
        </p:sp>
        <p:sp>
          <p:nvSpPr>
            <p:cNvPr name="TextBox 17" id="17"/>
            <p:cNvSpPr txBox="true"/>
            <p:nvPr/>
          </p:nvSpPr>
          <p:spPr>
            <a:xfrm>
              <a:off x="139700" y="82550"/>
              <a:ext cx="533400" cy="590550"/>
            </a:xfrm>
            <a:prstGeom prst="rect">
              <a:avLst/>
            </a:prstGeom>
          </p:spPr>
          <p:txBody>
            <a:bodyPr anchor="ctr" rtlCol="false" tIns="50800" lIns="50800" bIns="50800" rIns="50800"/>
            <a:lstStyle/>
            <a:p>
              <a:pPr algn="ctr">
                <a:lnSpc>
                  <a:spcPts val="3500"/>
                </a:lnSpc>
              </a:pPr>
            </a:p>
          </p:txBody>
        </p:sp>
      </p:grpSp>
      <p:sp>
        <p:nvSpPr>
          <p:cNvPr name="Freeform 18" id="18"/>
          <p:cNvSpPr/>
          <p:nvPr/>
        </p:nvSpPr>
        <p:spPr>
          <a:xfrm flipH="false" flipV="false" rot="0">
            <a:off x="15062881" y="6117925"/>
            <a:ext cx="2654599" cy="2744416"/>
          </a:xfrm>
          <a:custGeom>
            <a:avLst/>
            <a:gdLst/>
            <a:ahLst/>
            <a:cxnLst/>
            <a:rect r="r" b="b" t="t" l="l"/>
            <a:pathLst>
              <a:path h="2744416" w="2654599">
                <a:moveTo>
                  <a:pt x="0" y="0"/>
                </a:moveTo>
                <a:lnTo>
                  <a:pt x="2654599" y="0"/>
                </a:lnTo>
                <a:lnTo>
                  <a:pt x="2654599" y="2744416"/>
                </a:lnTo>
                <a:lnTo>
                  <a:pt x="0" y="27444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7E2"/>
        </a:solidFill>
      </p:bgPr>
    </p:bg>
    <p:spTree>
      <p:nvGrpSpPr>
        <p:cNvPr id="1" name=""/>
        <p:cNvGrpSpPr/>
        <p:nvPr/>
      </p:nvGrpSpPr>
      <p:grpSpPr>
        <a:xfrm>
          <a:off x="0" y="0"/>
          <a:ext cx="0" cy="0"/>
          <a:chOff x="0" y="0"/>
          <a:chExt cx="0" cy="0"/>
        </a:xfrm>
      </p:grpSpPr>
      <p:grpSp>
        <p:nvGrpSpPr>
          <p:cNvPr name="Group 2" id="2"/>
          <p:cNvGrpSpPr/>
          <p:nvPr/>
        </p:nvGrpSpPr>
        <p:grpSpPr>
          <a:xfrm rot="0">
            <a:off x="-497386" y="-514350"/>
            <a:ext cx="19282771" cy="2957655"/>
            <a:chOff x="0" y="0"/>
            <a:chExt cx="5078590" cy="778971"/>
          </a:xfrm>
        </p:grpSpPr>
        <p:sp>
          <p:nvSpPr>
            <p:cNvPr name="Freeform 3" id="3"/>
            <p:cNvSpPr/>
            <p:nvPr/>
          </p:nvSpPr>
          <p:spPr>
            <a:xfrm flipH="false" flipV="false" rot="0">
              <a:off x="0" y="0"/>
              <a:ext cx="5078590" cy="778971"/>
            </a:xfrm>
            <a:custGeom>
              <a:avLst/>
              <a:gdLst/>
              <a:ahLst/>
              <a:cxnLst/>
              <a:rect r="r" b="b" t="t" l="l"/>
              <a:pathLst>
                <a:path h="778971" w="5078590">
                  <a:moveTo>
                    <a:pt x="0" y="0"/>
                  </a:moveTo>
                  <a:lnTo>
                    <a:pt x="5078590" y="0"/>
                  </a:lnTo>
                  <a:lnTo>
                    <a:pt x="5078590" y="778971"/>
                  </a:lnTo>
                  <a:lnTo>
                    <a:pt x="0" y="778971"/>
                  </a:lnTo>
                  <a:close/>
                </a:path>
              </a:pathLst>
            </a:custGeom>
            <a:solidFill>
              <a:srgbClr val="FFFFFF"/>
            </a:solidFill>
            <a:ln w="38100" cap="sq">
              <a:solidFill>
                <a:srgbClr val="000000"/>
              </a:solidFill>
              <a:prstDash val="solid"/>
              <a:miter/>
            </a:ln>
          </p:spPr>
        </p:sp>
        <p:sp>
          <p:nvSpPr>
            <p:cNvPr name="TextBox 4" id="4"/>
            <p:cNvSpPr txBox="true"/>
            <p:nvPr/>
          </p:nvSpPr>
          <p:spPr>
            <a:xfrm>
              <a:off x="0" y="-57150"/>
              <a:ext cx="5078590" cy="836121"/>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5" id="5"/>
          <p:cNvSpPr/>
          <p:nvPr/>
        </p:nvSpPr>
        <p:spPr>
          <a:xfrm flipH="false" flipV="false" rot="0">
            <a:off x="641638" y="8132864"/>
            <a:ext cx="5230981" cy="2496511"/>
          </a:xfrm>
          <a:custGeom>
            <a:avLst/>
            <a:gdLst/>
            <a:ahLst/>
            <a:cxnLst/>
            <a:rect r="r" b="b" t="t" l="l"/>
            <a:pathLst>
              <a:path h="2496511" w="5230981">
                <a:moveTo>
                  <a:pt x="0" y="0"/>
                </a:moveTo>
                <a:lnTo>
                  <a:pt x="5230981" y="0"/>
                </a:lnTo>
                <a:lnTo>
                  <a:pt x="5230981" y="2496511"/>
                </a:lnTo>
                <a:lnTo>
                  <a:pt x="0" y="24965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23675" b="-41819"/>
            </a:stretch>
          </a:blipFill>
          <a:ln cap="sq">
            <a:noFill/>
            <a:prstDash val="solid"/>
            <a:miter/>
          </a:ln>
        </p:spPr>
      </p:sp>
      <p:sp>
        <p:nvSpPr>
          <p:cNvPr name="Freeform 6" id="6"/>
          <p:cNvSpPr/>
          <p:nvPr/>
        </p:nvSpPr>
        <p:spPr>
          <a:xfrm flipH="false" flipV="false" rot="0">
            <a:off x="4733100" y="3365319"/>
            <a:ext cx="5230981" cy="2496511"/>
          </a:xfrm>
          <a:custGeom>
            <a:avLst/>
            <a:gdLst/>
            <a:ahLst/>
            <a:cxnLst/>
            <a:rect r="r" b="b" t="t" l="l"/>
            <a:pathLst>
              <a:path h="2496511" w="5230981">
                <a:moveTo>
                  <a:pt x="0" y="0"/>
                </a:moveTo>
                <a:lnTo>
                  <a:pt x="5230980" y="0"/>
                </a:lnTo>
                <a:lnTo>
                  <a:pt x="5230980" y="2496511"/>
                </a:lnTo>
                <a:lnTo>
                  <a:pt x="0" y="24965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23675" b="-41819"/>
            </a:stretch>
          </a:blipFill>
          <a:ln cap="sq">
            <a:noFill/>
            <a:prstDash val="solid"/>
            <a:miter/>
          </a:ln>
        </p:spPr>
      </p:sp>
      <p:grpSp>
        <p:nvGrpSpPr>
          <p:cNvPr name="Group 7" id="7"/>
          <p:cNvGrpSpPr/>
          <p:nvPr/>
        </p:nvGrpSpPr>
        <p:grpSpPr>
          <a:xfrm rot="0">
            <a:off x="1464906" y="4087930"/>
            <a:ext cx="6536388" cy="4044934"/>
            <a:chOff x="0" y="0"/>
            <a:chExt cx="1721518" cy="1065332"/>
          </a:xfrm>
        </p:grpSpPr>
        <p:sp>
          <p:nvSpPr>
            <p:cNvPr name="Freeform 8" id="8"/>
            <p:cNvSpPr/>
            <p:nvPr/>
          </p:nvSpPr>
          <p:spPr>
            <a:xfrm flipH="false" flipV="false" rot="0">
              <a:off x="0" y="0"/>
              <a:ext cx="1721518" cy="1065332"/>
            </a:xfrm>
            <a:custGeom>
              <a:avLst/>
              <a:gdLst/>
              <a:ahLst/>
              <a:cxnLst/>
              <a:rect r="r" b="b" t="t" l="l"/>
              <a:pathLst>
                <a:path h="1065332" w="1721518">
                  <a:moveTo>
                    <a:pt x="23689" y="0"/>
                  </a:moveTo>
                  <a:lnTo>
                    <a:pt x="1697829" y="0"/>
                  </a:lnTo>
                  <a:cubicBezTo>
                    <a:pt x="1704112" y="0"/>
                    <a:pt x="1710137" y="2496"/>
                    <a:pt x="1714579" y="6938"/>
                  </a:cubicBezTo>
                  <a:cubicBezTo>
                    <a:pt x="1719022" y="11381"/>
                    <a:pt x="1721518" y="17406"/>
                    <a:pt x="1721518" y="23689"/>
                  </a:cubicBezTo>
                  <a:lnTo>
                    <a:pt x="1721518" y="1041644"/>
                  </a:lnTo>
                  <a:cubicBezTo>
                    <a:pt x="1721518" y="1054727"/>
                    <a:pt x="1710912" y="1065332"/>
                    <a:pt x="1697829" y="1065332"/>
                  </a:cubicBezTo>
                  <a:lnTo>
                    <a:pt x="23689" y="1065332"/>
                  </a:lnTo>
                  <a:cubicBezTo>
                    <a:pt x="10606" y="1065332"/>
                    <a:pt x="0" y="1054727"/>
                    <a:pt x="0" y="1041644"/>
                  </a:cubicBezTo>
                  <a:lnTo>
                    <a:pt x="0" y="23689"/>
                  </a:lnTo>
                  <a:cubicBezTo>
                    <a:pt x="0" y="10606"/>
                    <a:pt x="10606" y="0"/>
                    <a:pt x="23689" y="0"/>
                  </a:cubicBezTo>
                  <a:close/>
                </a:path>
              </a:pathLst>
            </a:custGeom>
            <a:solidFill>
              <a:srgbClr val="FFFFFF"/>
            </a:solidFill>
            <a:ln w="38100" cap="sq">
              <a:solidFill>
                <a:srgbClr val="000000"/>
              </a:solidFill>
              <a:prstDash val="solid"/>
              <a:miter/>
            </a:ln>
          </p:spPr>
        </p:sp>
        <p:sp>
          <p:nvSpPr>
            <p:cNvPr name="TextBox 9" id="9"/>
            <p:cNvSpPr txBox="true"/>
            <p:nvPr/>
          </p:nvSpPr>
          <p:spPr>
            <a:xfrm>
              <a:off x="0" y="-57150"/>
              <a:ext cx="1721518" cy="1122482"/>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10" id="10"/>
          <p:cNvSpPr/>
          <p:nvPr/>
        </p:nvSpPr>
        <p:spPr>
          <a:xfrm flipH="false" flipV="false" rot="0">
            <a:off x="1464906" y="4350752"/>
            <a:ext cx="6214915" cy="3519289"/>
          </a:xfrm>
          <a:custGeom>
            <a:avLst/>
            <a:gdLst/>
            <a:ahLst/>
            <a:cxnLst/>
            <a:rect r="r" b="b" t="t" l="l"/>
            <a:pathLst>
              <a:path h="3519289" w="6214915">
                <a:moveTo>
                  <a:pt x="0" y="0"/>
                </a:moveTo>
                <a:lnTo>
                  <a:pt x="6214915" y="0"/>
                </a:lnTo>
                <a:lnTo>
                  <a:pt x="6214915" y="3519289"/>
                </a:lnTo>
                <a:lnTo>
                  <a:pt x="0" y="3519289"/>
                </a:lnTo>
                <a:lnTo>
                  <a:pt x="0" y="0"/>
                </a:lnTo>
                <a:close/>
              </a:path>
            </a:pathLst>
          </a:custGeom>
          <a:blipFill>
            <a:blip r:embed="rId4"/>
            <a:stretch>
              <a:fillRect l="0" t="0" r="0" b="0"/>
            </a:stretch>
          </a:blipFill>
        </p:spPr>
      </p:sp>
      <p:sp>
        <p:nvSpPr>
          <p:cNvPr name="TextBox 11" id="11"/>
          <p:cNvSpPr txBox="true"/>
          <p:nvPr/>
        </p:nvSpPr>
        <p:spPr>
          <a:xfrm rot="0">
            <a:off x="10183155" y="3600843"/>
            <a:ext cx="6397891" cy="5251450"/>
          </a:xfrm>
          <a:prstGeom prst="rect">
            <a:avLst/>
          </a:prstGeom>
        </p:spPr>
        <p:txBody>
          <a:bodyPr anchor="t" rtlCol="false" tIns="0" lIns="0" bIns="0" rIns="0">
            <a:spAutoFit/>
          </a:bodyPr>
          <a:lstStyle/>
          <a:p>
            <a:pPr algn="just" marL="0" indent="0" lvl="0">
              <a:lnSpc>
                <a:spcPts val="3500"/>
              </a:lnSpc>
            </a:pPr>
            <a:r>
              <a:rPr lang="en-US" sz="2500">
                <a:solidFill>
                  <a:srgbClr val="000000"/>
                </a:solidFill>
                <a:latin typeface="Touvlo"/>
                <a:ea typeface="Touvlo"/>
                <a:cs typeface="Touvlo"/>
                <a:sym typeface="Touvlo"/>
              </a:rPr>
              <a:t>Work–life balance perceptions differ slightly across industries. Retail leads with the highest average score, while professional services and customer support follow closely. Despite the small variation in scores, this data reflects how certain job sectors may offer more flexibility or support in managing work and personal life. Understanding these differences can help organizations tailor wellness initiatives specific to their industry context.</a:t>
            </a:r>
          </a:p>
        </p:txBody>
      </p:sp>
      <p:sp>
        <p:nvSpPr>
          <p:cNvPr name="TextBox 12" id="12"/>
          <p:cNvSpPr txBox="true"/>
          <p:nvPr/>
        </p:nvSpPr>
        <p:spPr>
          <a:xfrm rot="0">
            <a:off x="1028700" y="1061831"/>
            <a:ext cx="16657268" cy="733425"/>
          </a:xfrm>
          <a:prstGeom prst="rect">
            <a:avLst/>
          </a:prstGeom>
        </p:spPr>
        <p:txBody>
          <a:bodyPr anchor="t" rtlCol="false" tIns="0" lIns="0" bIns="0" rIns="0">
            <a:spAutoFit/>
          </a:bodyPr>
          <a:lstStyle/>
          <a:p>
            <a:pPr algn="ctr" marL="0" indent="0" lvl="0">
              <a:lnSpc>
                <a:spcPts val="5759"/>
              </a:lnSpc>
              <a:spcBef>
                <a:spcPct val="0"/>
              </a:spcBef>
            </a:pPr>
            <a:r>
              <a:rPr lang="en-US" b="true" sz="4800">
                <a:solidFill>
                  <a:srgbClr val="000000"/>
                </a:solidFill>
                <a:latin typeface="Bricolage Grotesque Bold"/>
                <a:ea typeface="Bricolage Grotesque Bold"/>
                <a:cs typeface="Bricolage Grotesque Bold"/>
                <a:sym typeface="Bricolage Grotesque Bold"/>
              </a:rPr>
              <a:t>Work–Life Balance by Industry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sp>
        <p:nvSpPr>
          <p:cNvPr name="Freeform 2" id="2"/>
          <p:cNvSpPr/>
          <p:nvPr/>
        </p:nvSpPr>
        <p:spPr>
          <a:xfrm flipH="false" flipV="false" rot="0">
            <a:off x="12468816" y="7171201"/>
            <a:ext cx="6469435" cy="3540545"/>
          </a:xfrm>
          <a:custGeom>
            <a:avLst/>
            <a:gdLst/>
            <a:ahLst/>
            <a:cxnLst/>
            <a:rect r="r" b="b" t="t" l="l"/>
            <a:pathLst>
              <a:path h="3540545" w="6469435">
                <a:moveTo>
                  <a:pt x="0" y="0"/>
                </a:moveTo>
                <a:lnTo>
                  <a:pt x="6469435" y="0"/>
                </a:lnTo>
                <a:lnTo>
                  <a:pt x="6469435" y="3540545"/>
                </a:lnTo>
                <a:lnTo>
                  <a:pt x="0" y="3540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36945" y="-1041360"/>
            <a:ext cx="6469435" cy="3540545"/>
          </a:xfrm>
          <a:custGeom>
            <a:avLst/>
            <a:gdLst/>
            <a:ahLst/>
            <a:cxnLst/>
            <a:rect r="r" b="b" t="t" l="l"/>
            <a:pathLst>
              <a:path h="3540545" w="6469435">
                <a:moveTo>
                  <a:pt x="0" y="0"/>
                </a:moveTo>
                <a:lnTo>
                  <a:pt x="6469435" y="0"/>
                </a:lnTo>
                <a:lnTo>
                  <a:pt x="6469435" y="3540545"/>
                </a:lnTo>
                <a:lnTo>
                  <a:pt x="0" y="3540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30039" y="728912"/>
            <a:ext cx="3136886" cy="3136886"/>
          </a:xfrm>
          <a:custGeom>
            <a:avLst/>
            <a:gdLst/>
            <a:ahLst/>
            <a:cxnLst/>
            <a:rect r="r" b="b" t="t" l="l"/>
            <a:pathLst>
              <a:path h="3136886" w="3136886">
                <a:moveTo>
                  <a:pt x="0" y="0"/>
                </a:moveTo>
                <a:lnTo>
                  <a:pt x="3136886" y="0"/>
                </a:lnTo>
                <a:lnTo>
                  <a:pt x="3136886" y="3136886"/>
                </a:lnTo>
                <a:lnTo>
                  <a:pt x="0" y="3136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389518" y="2297355"/>
            <a:ext cx="13508964" cy="5692290"/>
            <a:chOff x="0" y="0"/>
            <a:chExt cx="3557917" cy="1499204"/>
          </a:xfrm>
        </p:grpSpPr>
        <p:sp>
          <p:nvSpPr>
            <p:cNvPr name="Freeform 6" id="6"/>
            <p:cNvSpPr/>
            <p:nvPr/>
          </p:nvSpPr>
          <p:spPr>
            <a:xfrm flipH="false" flipV="false" rot="0">
              <a:off x="0" y="0"/>
              <a:ext cx="3557917" cy="1499204"/>
            </a:xfrm>
            <a:custGeom>
              <a:avLst/>
              <a:gdLst/>
              <a:ahLst/>
              <a:cxnLst/>
              <a:rect r="r" b="b" t="t" l="l"/>
              <a:pathLst>
                <a:path h="1499204" w="3557917">
                  <a:moveTo>
                    <a:pt x="11462" y="0"/>
                  </a:moveTo>
                  <a:lnTo>
                    <a:pt x="3546455" y="0"/>
                  </a:lnTo>
                  <a:cubicBezTo>
                    <a:pt x="3552785" y="0"/>
                    <a:pt x="3557917" y="5132"/>
                    <a:pt x="3557917" y="11462"/>
                  </a:cubicBezTo>
                  <a:lnTo>
                    <a:pt x="3557917" y="1487742"/>
                  </a:lnTo>
                  <a:cubicBezTo>
                    <a:pt x="3557917" y="1490782"/>
                    <a:pt x="3556709" y="1493697"/>
                    <a:pt x="3554559" y="1495847"/>
                  </a:cubicBezTo>
                  <a:cubicBezTo>
                    <a:pt x="3552410" y="1497996"/>
                    <a:pt x="3549495" y="1499204"/>
                    <a:pt x="3546455" y="1499204"/>
                  </a:cubicBezTo>
                  <a:lnTo>
                    <a:pt x="11462" y="1499204"/>
                  </a:lnTo>
                  <a:cubicBezTo>
                    <a:pt x="8422" y="1499204"/>
                    <a:pt x="5507" y="1497996"/>
                    <a:pt x="3357" y="1495847"/>
                  </a:cubicBezTo>
                  <a:cubicBezTo>
                    <a:pt x="1208" y="1493697"/>
                    <a:pt x="0" y="1490782"/>
                    <a:pt x="0" y="1487742"/>
                  </a:cubicBezTo>
                  <a:lnTo>
                    <a:pt x="0" y="11462"/>
                  </a:lnTo>
                  <a:cubicBezTo>
                    <a:pt x="0" y="8422"/>
                    <a:pt x="1208" y="5507"/>
                    <a:pt x="3357" y="3357"/>
                  </a:cubicBezTo>
                  <a:cubicBezTo>
                    <a:pt x="5507" y="1208"/>
                    <a:pt x="8422" y="0"/>
                    <a:pt x="11462" y="0"/>
                  </a:cubicBezTo>
                  <a:close/>
                </a:path>
              </a:pathLst>
            </a:custGeom>
            <a:solidFill>
              <a:srgbClr val="FFFFFF"/>
            </a:solidFill>
            <a:ln w="38100" cap="sq">
              <a:solidFill>
                <a:srgbClr val="000000"/>
              </a:solidFill>
              <a:prstDash val="solid"/>
              <a:miter/>
            </a:ln>
          </p:spPr>
        </p:sp>
        <p:sp>
          <p:nvSpPr>
            <p:cNvPr name="TextBox 7" id="7"/>
            <p:cNvSpPr txBox="true"/>
            <p:nvPr/>
          </p:nvSpPr>
          <p:spPr>
            <a:xfrm>
              <a:off x="0" y="-28575"/>
              <a:ext cx="3557917" cy="1527779"/>
            </a:xfrm>
            <a:prstGeom prst="rect">
              <a:avLst/>
            </a:prstGeom>
          </p:spPr>
          <p:txBody>
            <a:bodyPr anchor="ctr" rtlCol="false" tIns="50800" lIns="50800" bIns="50800" rIns="50800"/>
            <a:lstStyle/>
            <a:p>
              <a:pPr algn="ctr" marL="0" indent="0" lvl="0">
                <a:lnSpc>
                  <a:spcPts val="2520"/>
                </a:lnSpc>
                <a:spcBef>
                  <a:spcPct val="0"/>
                </a:spcBef>
              </a:pPr>
            </a:p>
          </p:txBody>
        </p:sp>
      </p:grpSp>
      <p:sp>
        <p:nvSpPr>
          <p:cNvPr name="TextBox 8" id="8"/>
          <p:cNvSpPr txBox="true"/>
          <p:nvPr/>
        </p:nvSpPr>
        <p:spPr>
          <a:xfrm rot="0">
            <a:off x="6072729" y="2672408"/>
            <a:ext cx="6142542" cy="466725"/>
          </a:xfrm>
          <a:prstGeom prst="rect">
            <a:avLst/>
          </a:prstGeom>
        </p:spPr>
        <p:txBody>
          <a:bodyPr anchor="t" rtlCol="false" tIns="0" lIns="0" bIns="0" rIns="0">
            <a:spAutoFit/>
          </a:bodyPr>
          <a:lstStyle/>
          <a:p>
            <a:pPr algn="ctr" marL="0" indent="0" lvl="0">
              <a:lnSpc>
                <a:spcPts val="3600"/>
              </a:lnSpc>
              <a:spcBef>
                <a:spcPct val="0"/>
              </a:spcBef>
            </a:pPr>
            <a:r>
              <a:rPr lang="en-US" b="true" sz="3000">
                <a:solidFill>
                  <a:srgbClr val="000000"/>
                </a:solidFill>
                <a:latin typeface="Bricolage Grotesque Bold"/>
                <a:ea typeface="Bricolage Grotesque Bold"/>
                <a:cs typeface="Bricolage Grotesque Bold"/>
                <a:sym typeface="Bricolage Grotesque Bold"/>
              </a:rPr>
              <a:t>REFERENCE</a:t>
            </a:r>
          </a:p>
        </p:txBody>
      </p:sp>
      <p:sp>
        <p:nvSpPr>
          <p:cNvPr name="Freeform 9" id="9"/>
          <p:cNvSpPr/>
          <p:nvPr/>
        </p:nvSpPr>
        <p:spPr>
          <a:xfrm flipH="false" flipV="false" rot="1062201">
            <a:off x="2945696" y="6913475"/>
            <a:ext cx="1778747" cy="2695071"/>
          </a:xfrm>
          <a:custGeom>
            <a:avLst/>
            <a:gdLst/>
            <a:ahLst/>
            <a:cxnLst/>
            <a:rect r="r" b="b" t="t" l="l"/>
            <a:pathLst>
              <a:path h="2695071" w="1778747">
                <a:moveTo>
                  <a:pt x="0" y="0"/>
                </a:moveTo>
                <a:lnTo>
                  <a:pt x="1778747" y="0"/>
                </a:lnTo>
                <a:lnTo>
                  <a:pt x="1778747" y="2695071"/>
                </a:lnTo>
                <a:lnTo>
                  <a:pt x="0" y="2695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1073144">
            <a:off x="635427" y="5075609"/>
            <a:ext cx="2565610" cy="2565610"/>
          </a:xfrm>
          <a:custGeom>
            <a:avLst/>
            <a:gdLst/>
            <a:ahLst/>
            <a:cxnLst/>
            <a:rect r="r" b="b" t="t" l="l"/>
            <a:pathLst>
              <a:path h="2565610" w="2565610">
                <a:moveTo>
                  <a:pt x="2565610" y="0"/>
                </a:moveTo>
                <a:lnTo>
                  <a:pt x="0" y="0"/>
                </a:lnTo>
                <a:lnTo>
                  <a:pt x="0" y="2565609"/>
                </a:lnTo>
                <a:lnTo>
                  <a:pt x="2565610" y="2565609"/>
                </a:lnTo>
                <a:lnTo>
                  <a:pt x="256561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3493110" y="3494323"/>
            <a:ext cx="11301781" cy="742950"/>
          </a:xfrm>
          <a:prstGeom prst="rect">
            <a:avLst/>
          </a:prstGeom>
        </p:spPr>
        <p:txBody>
          <a:bodyPr anchor="t" rtlCol="false" tIns="0" lIns="0" bIns="0" rIns="0">
            <a:spAutoFit/>
          </a:bodyPr>
          <a:lstStyle/>
          <a:p>
            <a:pPr algn="just">
              <a:lnSpc>
                <a:spcPts val="2999"/>
              </a:lnSpc>
            </a:pPr>
            <a:r>
              <a:rPr lang="en-US" sz="2499">
                <a:solidFill>
                  <a:srgbClr val="000000"/>
                </a:solidFill>
                <a:latin typeface="Bricolage Grotesque"/>
                <a:ea typeface="Bricolage Grotesque"/>
                <a:cs typeface="Bricolage Grotesque"/>
                <a:sym typeface="Bricolage Grotesque"/>
              </a:rPr>
              <a:t>https://www.kaggle.com/datasets/pratyushpuri/remote-work-health-impact-survey-2025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sp>
        <p:nvSpPr>
          <p:cNvPr name="Freeform 2" id="2"/>
          <p:cNvSpPr/>
          <p:nvPr/>
        </p:nvSpPr>
        <p:spPr>
          <a:xfrm flipH="false" flipV="false" rot="0">
            <a:off x="12468816" y="7171201"/>
            <a:ext cx="6469435" cy="3540545"/>
          </a:xfrm>
          <a:custGeom>
            <a:avLst/>
            <a:gdLst/>
            <a:ahLst/>
            <a:cxnLst/>
            <a:rect r="r" b="b" t="t" l="l"/>
            <a:pathLst>
              <a:path h="3540545" w="6469435">
                <a:moveTo>
                  <a:pt x="0" y="0"/>
                </a:moveTo>
                <a:lnTo>
                  <a:pt x="6469435" y="0"/>
                </a:lnTo>
                <a:lnTo>
                  <a:pt x="6469435" y="3540545"/>
                </a:lnTo>
                <a:lnTo>
                  <a:pt x="0" y="3540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36945" y="-1041360"/>
            <a:ext cx="6469435" cy="3540545"/>
          </a:xfrm>
          <a:custGeom>
            <a:avLst/>
            <a:gdLst/>
            <a:ahLst/>
            <a:cxnLst/>
            <a:rect r="r" b="b" t="t" l="l"/>
            <a:pathLst>
              <a:path h="3540545" w="6469435">
                <a:moveTo>
                  <a:pt x="0" y="0"/>
                </a:moveTo>
                <a:lnTo>
                  <a:pt x="6469435" y="0"/>
                </a:lnTo>
                <a:lnTo>
                  <a:pt x="6469435" y="3540545"/>
                </a:lnTo>
                <a:lnTo>
                  <a:pt x="0" y="3540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30039" y="728912"/>
            <a:ext cx="3136886" cy="3136886"/>
          </a:xfrm>
          <a:custGeom>
            <a:avLst/>
            <a:gdLst/>
            <a:ahLst/>
            <a:cxnLst/>
            <a:rect r="r" b="b" t="t" l="l"/>
            <a:pathLst>
              <a:path h="3136886" w="3136886">
                <a:moveTo>
                  <a:pt x="0" y="0"/>
                </a:moveTo>
                <a:lnTo>
                  <a:pt x="3136886" y="0"/>
                </a:lnTo>
                <a:lnTo>
                  <a:pt x="3136886" y="3136886"/>
                </a:lnTo>
                <a:lnTo>
                  <a:pt x="0" y="3136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389518" y="2297355"/>
            <a:ext cx="13508964" cy="5692290"/>
            <a:chOff x="0" y="0"/>
            <a:chExt cx="3557917" cy="1499204"/>
          </a:xfrm>
        </p:grpSpPr>
        <p:sp>
          <p:nvSpPr>
            <p:cNvPr name="Freeform 6" id="6"/>
            <p:cNvSpPr/>
            <p:nvPr/>
          </p:nvSpPr>
          <p:spPr>
            <a:xfrm flipH="false" flipV="false" rot="0">
              <a:off x="0" y="0"/>
              <a:ext cx="3557917" cy="1499204"/>
            </a:xfrm>
            <a:custGeom>
              <a:avLst/>
              <a:gdLst/>
              <a:ahLst/>
              <a:cxnLst/>
              <a:rect r="r" b="b" t="t" l="l"/>
              <a:pathLst>
                <a:path h="1499204" w="3557917">
                  <a:moveTo>
                    <a:pt x="11462" y="0"/>
                  </a:moveTo>
                  <a:lnTo>
                    <a:pt x="3546455" y="0"/>
                  </a:lnTo>
                  <a:cubicBezTo>
                    <a:pt x="3552785" y="0"/>
                    <a:pt x="3557917" y="5132"/>
                    <a:pt x="3557917" y="11462"/>
                  </a:cubicBezTo>
                  <a:lnTo>
                    <a:pt x="3557917" y="1487742"/>
                  </a:lnTo>
                  <a:cubicBezTo>
                    <a:pt x="3557917" y="1490782"/>
                    <a:pt x="3556709" y="1493697"/>
                    <a:pt x="3554559" y="1495847"/>
                  </a:cubicBezTo>
                  <a:cubicBezTo>
                    <a:pt x="3552410" y="1497996"/>
                    <a:pt x="3549495" y="1499204"/>
                    <a:pt x="3546455" y="1499204"/>
                  </a:cubicBezTo>
                  <a:lnTo>
                    <a:pt x="11462" y="1499204"/>
                  </a:lnTo>
                  <a:cubicBezTo>
                    <a:pt x="8422" y="1499204"/>
                    <a:pt x="5507" y="1497996"/>
                    <a:pt x="3357" y="1495847"/>
                  </a:cubicBezTo>
                  <a:cubicBezTo>
                    <a:pt x="1208" y="1493697"/>
                    <a:pt x="0" y="1490782"/>
                    <a:pt x="0" y="1487742"/>
                  </a:cubicBezTo>
                  <a:lnTo>
                    <a:pt x="0" y="11462"/>
                  </a:lnTo>
                  <a:cubicBezTo>
                    <a:pt x="0" y="8422"/>
                    <a:pt x="1208" y="5507"/>
                    <a:pt x="3357" y="3357"/>
                  </a:cubicBezTo>
                  <a:cubicBezTo>
                    <a:pt x="5507" y="1208"/>
                    <a:pt x="8422" y="0"/>
                    <a:pt x="11462" y="0"/>
                  </a:cubicBezTo>
                  <a:close/>
                </a:path>
              </a:pathLst>
            </a:custGeom>
            <a:solidFill>
              <a:srgbClr val="FFFFFF"/>
            </a:solidFill>
            <a:ln w="38100" cap="sq">
              <a:solidFill>
                <a:srgbClr val="000000"/>
              </a:solidFill>
              <a:prstDash val="solid"/>
              <a:miter/>
            </a:ln>
          </p:spPr>
        </p:sp>
        <p:sp>
          <p:nvSpPr>
            <p:cNvPr name="TextBox 7" id="7"/>
            <p:cNvSpPr txBox="true"/>
            <p:nvPr/>
          </p:nvSpPr>
          <p:spPr>
            <a:xfrm>
              <a:off x="0" y="-28575"/>
              <a:ext cx="3557917" cy="1527779"/>
            </a:xfrm>
            <a:prstGeom prst="rect">
              <a:avLst/>
            </a:prstGeom>
          </p:spPr>
          <p:txBody>
            <a:bodyPr anchor="ctr" rtlCol="false" tIns="50800" lIns="50800" bIns="50800" rIns="50800"/>
            <a:lstStyle/>
            <a:p>
              <a:pPr algn="ctr" marL="0" indent="0" lvl="0">
                <a:lnSpc>
                  <a:spcPts val="2520"/>
                </a:lnSpc>
                <a:spcBef>
                  <a:spcPct val="0"/>
                </a:spcBef>
              </a:pPr>
            </a:p>
          </p:txBody>
        </p:sp>
      </p:grpSp>
      <p:sp>
        <p:nvSpPr>
          <p:cNvPr name="Freeform 8" id="8"/>
          <p:cNvSpPr/>
          <p:nvPr/>
        </p:nvSpPr>
        <p:spPr>
          <a:xfrm flipH="false" flipV="false" rot="1062201">
            <a:off x="2945696" y="6913475"/>
            <a:ext cx="1778747" cy="2695071"/>
          </a:xfrm>
          <a:custGeom>
            <a:avLst/>
            <a:gdLst/>
            <a:ahLst/>
            <a:cxnLst/>
            <a:rect r="r" b="b" t="t" l="l"/>
            <a:pathLst>
              <a:path h="2695071" w="1778747">
                <a:moveTo>
                  <a:pt x="0" y="0"/>
                </a:moveTo>
                <a:lnTo>
                  <a:pt x="1778747" y="0"/>
                </a:lnTo>
                <a:lnTo>
                  <a:pt x="1778747" y="2695071"/>
                </a:lnTo>
                <a:lnTo>
                  <a:pt x="0" y="2695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1073144">
            <a:off x="635427" y="5075609"/>
            <a:ext cx="2565610" cy="2565610"/>
          </a:xfrm>
          <a:custGeom>
            <a:avLst/>
            <a:gdLst/>
            <a:ahLst/>
            <a:cxnLst/>
            <a:rect r="r" b="b" t="t" l="l"/>
            <a:pathLst>
              <a:path h="2565610" w="2565610">
                <a:moveTo>
                  <a:pt x="2565610" y="0"/>
                </a:moveTo>
                <a:lnTo>
                  <a:pt x="0" y="0"/>
                </a:lnTo>
                <a:lnTo>
                  <a:pt x="0" y="2565609"/>
                </a:lnTo>
                <a:lnTo>
                  <a:pt x="2565610" y="2565609"/>
                </a:lnTo>
                <a:lnTo>
                  <a:pt x="256561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533015" y="4667841"/>
            <a:ext cx="475659" cy="475659"/>
          </a:xfrm>
          <a:custGeom>
            <a:avLst/>
            <a:gdLst/>
            <a:ahLst/>
            <a:cxnLst/>
            <a:rect r="r" b="b" t="t" l="l"/>
            <a:pathLst>
              <a:path h="475659" w="475659">
                <a:moveTo>
                  <a:pt x="0" y="0"/>
                </a:moveTo>
                <a:lnTo>
                  <a:pt x="475659" y="0"/>
                </a:lnTo>
                <a:lnTo>
                  <a:pt x="475659" y="475659"/>
                </a:lnTo>
                <a:lnTo>
                  <a:pt x="0" y="475659"/>
                </a:lnTo>
                <a:lnTo>
                  <a:pt x="0" y="0"/>
                </a:lnTo>
                <a:close/>
              </a:path>
            </a:pathLst>
          </a:custGeom>
          <a:blipFill>
            <a:blip r:embed="rId10"/>
            <a:stretch>
              <a:fillRect l="0" t="0" r="0" b="0"/>
            </a:stretch>
          </a:blipFill>
        </p:spPr>
      </p:sp>
      <p:sp>
        <p:nvSpPr>
          <p:cNvPr name="Freeform 11" id="11"/>
          <p:cNvSpPr/>
          <p:nvPr/>
        </p:nvSpPr>
        <p:spPr>
          <a:xfrm flipH="false" flipV="false" rot="0">
            <a:off x="3415176" y="5227141"/>
            <a:ext cx="711337" cy="473363"/>
          </a:xfrm>
          <a:custGeom>
            <a:avLst/>
            <a:gdLst/>
            <a:ahLst/>
            <a:cxnLst/>
            <a:rect r="r" b="b" t="t" l="l"/>
            <a:pathLst>
              <a:path h="473363" w="711337">
                <a:moveTo>
                  <a:pt x="0" y="0"/>
                </a:moveTo>
                <a:lnTo>
                  <a:pt x="711337" y="0"/>
                </a:lnTo>
                <a:lnTo>
                  <a:pt x="711337" y="473363"/>
                </a:lnTo>
                <a:lnTo>
                  <a:pt x="0" y="473363"/>
                </a:lnTo>
                <a:lnTo>
                  <a:pt x="0" y="0"/>
                </a:lnTo>
                <a:close/>
              </a:path>
            </a:pathLst>
          </a:custGeom>
          <a:blipFill>
            <a:blip r:embed="rId11"/>
            <a:stretch>
              <a:fillRect l="0" t="0" r="0" b="0"/>
            </a:stretch>
          </a:blipFill>
        </p:spPr>
      </p:sp>
      <p:sp>
        <p:nvSpPr>
          <p:cNvPr name="TextBox 12" id="12"/>
          <p:cNvSpPr txBox="true"/>
          <p:nvPr/>
        </p:nvSpPr>
        <p:spPr>
          <a:xfrm rot="0">
            <a:off x="6072729" y="2672408"/>
            <a:ext cx="6142542" cy="466725"/>
          </a:xfrm>
          <a:prstGeom prst="rect">
            <a:avLst/>
          </a:prstGeom>
        </p:spPr>
        <p:txBody>
          <a:bodyPr anchor="t" rtlCol="false" tIns="0" lIns="0" bIns="0" rIns="0">
            <a:spAutoFit/>
          </a:bodyPr>
          <a:lstStyle/>
          <a:p>
            <a:pPr algn="ctr" marL="0" indent="0" lvl="0">
              <a:lnSpc>
                <a:spcPts val="3600"/>
              </a:lnSpc>
              <a:spcBef>
                <a:spcPct val="0"/>
              </a:spcBef>
            </a:pPr>
            <a:r>
              <a:rPr lang="en-US" b="true" sz="3000">
                <a:solidFill>
                  <a:srgbClr val="000000"/>
                </a:solidFill>
                <a:latin typeface="Bricolage Grotesque Bold"/>
                <a:ea typeface="Bricolage Grotesque Bold"/>
                <a:cs typeface="Bricolage Grotesque Bold"/>
                <a:sym typeface="Bricolage Grotesque Bold"/>
              </a:rPr>
              <a:t>Thank You</a:t>
            </a:r>
          </a:p>
        </p:txBody>
      </p:sp>
      <p:sp>
        <p:nvSpPr>
          <p:cNvPr name="TextBox 13" id="13"/>
          <p:cNvSpPr txBox="true"/>
          <p:nvPr/>
        </p:nvSpPr>
        <p:spPr>
          <a:xfrm rot="0">
            <a:off x="3493110" y="3592154"/>
            <a:ext cx="11301781" cy="742950"/>
          </a:xfrm>
          <a:prstGeom prst="rect">
            <a:avLst/>
          </a:prstGeom>
        </p:spPr>
        <p:txBody>
          <a:bodyPr anchor="t" rtlCol="false" tIns="0" lIns="0" bIns="0" rIns="0">
            <a:spAutoFit/>
          </a:bodyPr>
          <a:lstStyle/>
          <a:p>
            <a:pPr algn="just">
              <a:lnSpc>
                <a:spcPts val="2999"/>
              </a:lnSpc>
            </a:pPr>
            <a:r>
              <a:rPr lang="en-US" sz="2499">
                <a:solidFill>
                  <a:srgbClr val="000000"/>
                </a:solidFill>
                <a:latin typeface="Bricolage Grotesque"/>
                <a:ea typeface="Bricolage Grotesque"/>
                <a:cs typeface="Bricolage Grotesque"/>
                <a:sym typeface="Bricolage Grotesque"/>
              </a:rPr>
              <a:t>🔗 I’m</a:t>
            </a:r>
            <a:r>
              <a:rPr lang="en-US" sz="2499" strike="noStrike" u="none">
                <a:solidFill>
                  <a:srgbClr val="000000"/>
                </a:solidFill>
                <a:latin typeface="Bricolage Grotesque"/>
                <a:ea typeface="Bricolage Grotesque"/>
                <a:cs typeface="Bricolage Grotesque"/>
                <a:sym typeface="Bricolage Grotesque"/>
              </a:rPr>
              <a:t> open to data-related opportunities  feel free to explore more of my work on LinkedIn and GitHub.</a:t>
            </a:r>
          </a:p>
        </p:txBody>
      </p:sp>
      <p:sp>
        <p:nvSpPr>
          <p:cNvPr name="TextBox 14" id="14"/>
          <p:cNvSpPr txBox="true"/>
          <p:nvPr/>
        </p:nvSpPr>
        <p:spPr>
          <a:xfrm rot="0">
            <a:off x="4008674" y="4738983"/>
            <a:ext cx="11301781" cy="323850"/>
          </a:xfrm>
          <a:prstGeom prst="rect">
            <a:avLst/>
          </a:prstGeom>
        </p:spPr>
        <p:txBody>
          <a:bodyPr anchor="t" rtlCol="false" tIns="0" lIns="0" bIns="0" rIns="0">
            <a:spAutoFit/>
          </a:bodyPr>
          <a:lstStyle/>
          <a:p>
            <a:pPr algn="just">
              <a:lnSpc>
                <a:spcPts val="2520"/>
              </a:lnSpc>
            </a:pPr>
            <a:r>
              <a:rPr lang="en-US" sz="2100">
                <a:solidFill>
                  <a:srgbClr val="000000"/>
                </a:solidFill>
                <a:latin typeface="Bricolage Grotesque"/>
                <a:ea typeface="Bricolage Grotesque"/>
                <a:cs typeface="Bricolage Grotesque"/>
                <a:sym typeface="Bricolage Grotesque"/>
              </a:rPr>
              <a:t>https://www.linkedin.com/in/ardian-ibnurosyidianto-125144227/</a:t>
            </a:r>
          </a:p>
        </p:txBody>
      </p:sp>
      <p:sp>
        <p:nvSpPr>
          <p:cNvPr name="TextBox 15" id="15"/>
          <p:cNvSpPr txBox="true"/>
          <p:nvPr/>
        </p:nvSpPr>
        <p:spPr>
          <a:xfrm rot="0">
            <a:off x="4008674" y="5297135"/>
            <a:ext cx="11301781" cy="323850"/>
          </a:xfrm>
          <a:prstGeom prst="rect">
            <a:avLst/>
          </a:prstGeom>
        </p:spPr>
        <p:txBody>
          <a:bodyPr anchor="t" rtlCol="false" tIns="0" lIns="0" bIns="0" rIns="0">
            <a:spAutoFit/>
          </a:bodyPr>
          <a:lstStyle/>
          <a:p>
            <a:pPr algn="just">
              <a:lnSpc>
                <a:spcPts val="2520"/>
              </a:lnSpc>
            </a:pPr>
            <a:r>
              <a:rPr lang="en-US" sz="2100">
                <a:solidFill>
                  <a:srgbClr val="000000"/>
                </a:solidFill>
                <a:latin typeface="Bricolage Grotesque"/>
                <a:ea typeface="Bricolage Grotesque"/>
                <a:cs typeface="Bricolage Grotesque"/>
                <a:sym typeface="Bricolage Grotesque"/>
              </a:rPr>
              <a:t>https://github.com/ardianibnu11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grpSp>
        <p:nvGrpSpPr>
          <p:cNvPr name="Group 2" id="2"/>
          <p:cNvGrpSpPr/>
          <p:nvPr/>
        </p:nvGrpSpPr>
        <p:grpSpPr>
          <a:xfrm rot="0">
            <a:off x="6721570" y="-681574"/>
            <a:ext cx="12282004" cy="11781026"/>
            <a:chOff x="0" y="0"/>
            <a:chExt cx="3234766" cy="3102822"/>
          </a:xfrm>
        </p:grpSpPr>
        <p:sp>
          <p:nvSpPr>
            <p:cNvPr name="Freeform 3" id="3"/>
            <p:cNvSpPr/>
            <p:nvPr/>
          </p:nvSpPr>
          <p:spPr>
            <a:xfrm flipH="false" flipV="false" rot="0">
              <a:off x="0" y="0"/>
              <a:ext cx="3234767" cy="3102821"/>
            </a:xfrm>
            <a:custGeom>
              <a:avLst/>
              <a:gdLst/>
              <a:ahLst/>
              <a:cxnLst/>
              <a:rect r="r" b="b" t="t" l="l"/>
              <a:pathLst>
                <a:path h="3102821" w="3234767">
                  <a:moveTo>
                    <a:pt x="0" y="0"/>
                  </a:moveTo>
                  <a:lnTo>
                    <a:pt x="3234767" y="0"/>
                  </a:lnTo>
                  <a:lnTo>
                    <a:pt x="3234767" y="3102821"/>
                  </a:lnTo>
                  <a:lnTo>
                    <a:pt x="0" y="3102821"/>
                  </a:lnTo>
                  <a:close/>
                </a:path>
              </a:pathLst>
            </a:custGeom>
            <a:solidFill>
              <a:srgbClr val="FFFFFF"/>
            </a:solidFill>
            <a:ln w="38100" cap="sq">
              <a:solidFill>
                <a:srgbClr val="000000"/>
              </a:solidFill>
              <a:prstDash val="solid"/>
              <a:miter/>
            </a:ln>
          </p:spPr>
        </p:sp>
        <p:sp>
          <p:nvSpPr>
            <p:cNvPr name="TextBox 4" id="4"/>
            <p:cNvSpPr txBox="true"/>
            <p:nvPr/>
          </p:nvSpPr>
          <p:spPr>
            <a:xfrm>
              <a:off x="0" y="-57150"/>
              <a:ext cx="3234766" cy="3159972"/>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5" id="5"/>
          <p:cNvSpPr/>
          <p:nvPr/>
        </p:nvSpPr>
        <p:spPr>
          <a:xfrm flipH="false" flipV="false" rot="-10800000">
            <a:off x="787130" y="4846418"/>
            <a:ext cx="4897158" cy="3477203"/>
          </a:xfrm>
          <a:custGeom>
            <a:avLst/>
            <a:gdLst/>
            <a:ahLst/>
            <a:cxnLst/>
            <a:rect r="r" b="b" t="t" l="l"/>
            <a:pathLst>
              <a:path h="3477203" w="4897158">
                <a:moveTo>
                  <a:pt x="0" y="0"/>
                </a:moveTo>
                <a:lnTo>
                  <a:pt x="4897158" y="0"/>
                </a:lnTo>
                <a:lnTo>
                  <a:pt x="4897158" y="3477202"/>
                </a:lnTo>
                <a:lnTo>
                  <a:pt x="0" y="3477202"/>
                </a:lnTo>
                <a:lnTo>
                  <a:pt x="0" y="0"/>
                </a:lnTo>
                <a:close/>
              </a:path>
            </a:pathLst>
          </a:custGeom>
          <a:blipFill>
            <a:blip r:embed="rId2">
              <a:extLst>
                <a:ext uri="{96DAC541-7B7A-43D3-8B79-37D633B846F1}">
                  <asvg:svgBlip xmlns:asvg="http://schemas.microsoft.com/office/drawing/2016/SVG/main" r:embed="rId3"/>
                </a:ext>
              </a:extLst>
            </a:blip>
            <a:stretch>
              <a:fillRect l="0" t="-4657" r="0" b="-36179"/>
            </a:stretch>
          </a:blipFill>
          <a:ln cap="sq">
            <a:noFill/>
            <a:prstDash val="solid"/>
            <a:miter/>
          </a:ln>
        </p:spPr>
      </p:sp>
      <p:grpSp>
        <p:nvGrpSpPr>
          <p:cNvPr name="Group 6" id="6"/>
          <p:cNvGrpSpPr/>
          <p:nvPr/>
        </p:nvGrpSpPr>
        <p:grpSpPr>
          <a:xfrm rot="0">
            <a:off x="1249437" y="3157228"/>
            <a:ext cx="3972544" cy="3972544"/>
            <a:chOff x="0" y="0"/>
            <a:chExt cx="6350000" cy="6350000"/>
          </a:xfrm>
        </p:grpSpPr>
        <p:sp>
          <p:nvSpPr>
            <p:cNvPr name="Freeform 7" id="7"/>
            <p:cNvSpPr/>
            <p:nvPr/>
          </p:nvSpPr>
          <p:spPr>
            <a:xfrm flipH="false" flipV="false" rot="0">
              <a:off x="0" y="0"/>
              <a:ext cx="6351270" cy="6350000"/>
            </a:xfrm>
            <a:custGeom>
              <a:avLst/>
              <a:gdLst/>
              <a:ahLst/>
              <a:cxnLst/>
              <a:rect r="r" b="b" t="t" l="l"/>
              <a:pathLst>
                <a:path h="6350000" w="635127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4"/>
              <a:stretch>
                <a:fillRect l="0" t="-48944" r="0" b="-28868"/>
              </a:stretch>
            </a:blipFill>
          </p:spPr>
        </p:sp>
      </p:grpSp>
      <p:sp>
        <p:nvSpPr>
          <p:cNvPr name="TextBox 8" id="8"/>
          <p:cNvSpPr txBox="true"/>
          <p:nvPr/>
        </p:nvSpPr>
        <p:spPr>
          <a:xfrm rot="0">
            <a:off x="8142206" y="3091558"/>
            <a:ext cx="9117094" cy="6273165"/>
          </a:xfrm>
          <a:prstGeom prst="rect">
            <a:avLst/>
          </a:prstGeom>
        </p:spPr>
        <p:txBody>
          <a:bodyPr anchor="t" rtlCol="false" tIns="0" lIns="0" bIns="0" rIns="0">
            <a:spAutoFit/>
          </a:bodyPr>
          <a:lstStyle/>
          <a:p>
            <a:pPr algn="just" marL="0" indent="0" lvl="0">
              <a:lnSpc>
                <a:spcPts val="3360"/>
              </a:lnSpc>
            </a:pPr>
            <a:r>
              <a:rPr lang="en-US" sz="2400">
                <a:solidFill>
                  <a:srgbClr val="000000"/>
                </a:solidFill>
                <a:latin typeface="Touvlo"/>
                <a:ea typeface="Touvlo"/>
                <a:cs typeface="Touvlo"/>
                <a:sym typeface="Touvlo"/>
              </a:rPr>
              <a:t>My name is Ardian Ibnurosyidianto, a graduate of Informatics Engineering from Universitas Muhammadiyah </a:t>
            </a:r>
            <a:r>
              <a:rPr lang="en-US" sz="2400" strike="noStrike" u="none">
                <a:solidFill>
                  <a:srgbClr val="000000"/>
                </a:solidFill>
                <a:latin typeface="Touvlo"/>
                <a:ea typeface="Touvlo"/>
                <a:cs typeface="Touvlo"/>
                <a:sym typeface="Touvlo"/>
              </a:rPr>
              <a:t>Surakarta, with a strong passion for data analysis and visualization. I believe that data is more than just numbers  when processed and presented properly, it becomes a powerful tool for making smart decisions.</a:t>
            </a:r>
          </a:p>
          <a:p>
            <a:pPr algn="just" marL="0" indent="0" lvl="0">
              <a:lnSpc>
                <a:spcPts val="3360"/>
              </a:lnSpc>
            </a:pPr>
            <a:r>
              <a:rPr lang="en-US" sz="2400" strike="noStrike" u="none">
                <a:solidFill>
                  <a:srgbClr val="000000"/>
                </a:solidFill>
                <a:latin typeface="Touvlo"/>
                <a:ea typeface="Touvlo"/>
                <a:cs typeface="Touvlo"/>
                <a:sym typeface="Touvlo"/>
              </a:rPr>
              <a:t>I have hands-on experience using Microsoft Excel and Power BI to clean, analyze, and visualize data through interactive dashboards and insightful reports. I am a detail-oriented, fast learner who enjoys turning complex datasets into meaningful insights.</a:t>
            </a:r>
          </a:p>
          <a:p>
            <a:pPr algn="just" marL="0" indent="0" lvl="0">
              <a:lnSpc>
                <a:spcPts val="3360"/>
              </a:lnSpc>
            </a:pPr>
            <a:r>
              <a:rPr lang="en-US" sz="2400" strike="noStrike" u="none">
                <a:solidFill>
                  <a:srgbClr val="000000"/>
                </a:solidFill>
                <a:latin typeface="Touvlo"/>
                <a:ea typeface="Touvlo"/>
                <a:cs typeface="Touvlo"/>
                <a:sym typeface="Touvlo"/>
              </a:rPr>
              <a:t>Currently, I’m building a professional portfolio to showcase my skills as a Junior Data Analyst, and I’m eager to grow in a collaborative, innovative, and data-driven work environment.</a:t>
            </a:r>
          </a:p>
          <a:p>
            <a:pPr algn="just" marL="0" indent="0" lvl="0">
              <a:lnSpc>
                <a:spcPts val="3360"/>
              </a:lnSpc>
            </a:pPr>
          </a:p>
        </p:txBody>
      </p:sp>
      <p:sp>
        <p:nvSpPr>
          <p:cNvPr name="TextBox 9" id="9"/>
          <p:cNvSpPr txBox="true"/>
          <p:nvPr/>
        </p:nvSpPr>
        <p:spPr>
          <a:xfrm rot="0">
            <a:off x="8142206" y="1932048"/>
            <a:ext cx="9017619" cy="923925"/>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000000"/>
                </a:solidFill>
                <a:latin typeface="Bricolage Grotesque Bold"/>
                <a:ea typeface="Bricolage Grotesque Bold"/>
                <a:cs typeface="Bricolage Grotesque Bold"/>
                <a:sym typeface="Bricolage Grotesque Bold"/>
              </a:rPr>
              <a:t>Ardian Ibnurosyidianto</a:t>
            </a:r>
          </a:p>
        </p:txBody>
      </p:sp>
      <p:sp>
        <p:nvSpPr>
          <p:cNvPr name="Freeform 10" id="10"/>
          <p:cNvSpPr/>
          <p:nvPr/>
        </p:nvSpPr>
        <p:spPr>
          <a:xfrm flipH="false" flipV="false" rot="1674176">
            <a:off x="1240509" y="6096951"/>
            <a:ext cx="1497594" cy="2582058"/>
          </a:xfrm>
          <a:custGeom>
            <a:avLst/>
            <a:gdLst/>
            <a:ahLst/>
            <a:cxnLst/>
            <a:rect r="r" b="b" t="t" l="l"/>
            <a:pathLst>
              <a:path h="2582058" w="1497594">
                <a:moveTo>
                  <a:pt x="0" y="0"/>
                </a:moveTo>
                <a:lnTo>
                  <a:pt x="1497593" y="0"/>
                </a:lnTo>
                <a:lnTo>
                  <a:pt x="1497593" y="2582058"/>
                </a:lnTo>
                <a:lnTo>
                  <a:pt x="0" y="25820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grpSp>
        <p:nvGrpSpPr>
          <p:cNvPr name="Group 2" id="2"/>
          <p:cNvGrpSpPr/>
          <p:nvPr/>
        </p:nvGrpSpPr>
        <p:grpSpPr>
          <a:xfrm rot="0">
            <a:off x="8005523" y="4569227"/>
            <a:ext cx="9075074" cy="4689073"/>
            <a:chOff x="0" y="0"/>
            <a:chExt cx="2390143" cy="1234982"/>
          </a:xfrm>
        </p:grpSpPr>
        <p:sp>
          <p:nvSpPr>
            <p:cNvPr name="Freeform 3" id="3"/>
            <p:cNvSpPr/>
            <p:nvPr/>
          </p:nvSpPr>
          <p:spPr>
            <a:xfrm flipH="false" flipV="false" rot="0">
              <a:off x="0" y="0"/>
              <a:ext cx="2390143" cy="1234982"/>
            </a:xfrm>
            <a:custGeom>
              <a:avLst/>
              <a:gdLst/>
              <a:ahLst/>
              <a:cxnLst/>
              <a:rect r="r" b="b" t="t" l="l"/>
              <a:pathLst>
                <a:path h="1234982" w="2390143">
                  <a:moveTo>
                    <a:pt x="17062" y="0"/>
                  </a:moveTo>
                  <a:lnTo>
                    <a:pt x="2373081" y="0"/>
                  </a:lnTo>
                  <a:cubicBezTo>
                    <a:pt x="2377606" y="0"/>
                    <a:pt x="2381946" y="1798"/>
                    <a:pt x="2385145" y="4997"/>
                  </a:cubicBezTo>
                  <a:cubicBezTo>
                    <a:pt x="2388345" y="8197"/>
                    <a:pt x="2390143" y="12537"/>
                    <a:pt x="2390143" y="17062"/>
                  </a:cubicBezTo>
                  <a:lnTo>
                    <a:pt x="2390143" y="1217920"/>
                  </a:lnTo>
                  <a:cubicBezTo>
                    <a:pt x="2390143" y="1222445"/>
                    <a:pt x="2388345" y="1226785"/>
                    <a:pt x="2385145" y="1229985"/>
                  </a:cubicBezTo>
                  <a:cubicBezTo>
                    <a:pt x="2381946" y="1233185"/>
                    <a:pt x="2377606" y="1234982"/>
                    <a:pt x="2373081" y="1234982"/>
                  </a:cubicBezTo>
                  <a:lnTo>
                    <a:pt x="17062" y="1234982"/>
                  </a:lnTo>
                  <a:cubicBezTo>
                    <a:pt x="12537" y="1234982"/>
                    <a:pt x="8197" y="1233185"/>
                    <a:pt x="4997" y="1229985"/>
                  </a:cubicBezTo>
                  <a:cubicBezTo>
                    <a:pt x="1798" y="1226785"/>
                    <a:pt x="0" y="1222445"/>
                    <a:pt x="0" y="1217920"/>
                  </a:cubicBezTo>
                  <a:lnTo>
                    <a:pt x="0" y="17062"/>
                  </a:lnTo>
                  <a:cubicBezTo>
                    <a:pt x="0" y="12537"/>
                    <a:pt x="1798" y="8197"/>
                    <a:pt x="4997" y="4997"/>
                  </a:cubicBezTo>
                  <a:cubicBezTo>
                    <a:pt x="8197" y="1798"/>
                    <a:pt x="12537" y="0"/>
                    <a:pt x="17062" y="0"/>
                  </a:cubicBezTo>
                  <a:close/>
                </a:path>
              </a:pathLst>
            </a:custGeom>
            <a:solidFill>
              <a:srgbClr val="000000"/>
            </a:solidFill>
            <a:ln w="38100" cap="sq">
              <a:solidFill>
                <a:srgbClr val="000000"/>
              </a:solidFill>
              <a:prstDash val="solid"/>
              <a:miter/>
            </a:ln>
          </p:spPr>
        </p:sp>
        <p:sp>
          <p:nvSpPr>
            <p:cNvPr name="TextBox 4" id="4"/>
            <p:cNvSpPr txBox="true"/>
            <p:nvPr/>
          </p:nvSpPr>
          <p:spPr>
            <a:xfrm>
              <a:off x="0" y="-57150"/>
              <a:ext cx="2390143" cy="1292132"/>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5" id="5"/>
          <p:cNvGrpSpPr/>
          <p:nvPr/>
        </p:nvGrpSpPr>
        <p:grpSpPr>
          <a:xfrm rot="0">
            <a:off x="8005523" y="1431479"/>
            <a:ext cx="9075074" cy="2190750"/>
            <a:chOff x="0" y="0"/>
            <a:chExt cx="2390143" cy="576988"/>
          </a:xfrm>
        </p:grpSpPr>
        <p:sp>
          <p:nvSpPr>
            <p:cNvPr name="Freeform 6" id="6"/>
            <p:cNvSpPr/>
            <p:nvPr/>
          </p:nvSpPr>
          <p:spPr>
            <a:xfrm flipH="false" flipV="false" rot="0">
              <a:off x="0" y="0"/>
              <a:ext cx="2390143" cy="576988"/>
            </a:xfrm>
            <a:custGeom>
              <a:avLst/>
              <a:gdLst/>
              <a:ahLst/>
              <a:cxnLst/>
              <a:rect r="r" b="b" t="t" l="l"/>
              <a:pathLst>
                <a:path h="576988" w="2390143">
                  <a:moveTo>
                    <a:pt x="17062" y="0"/>
                  </a:moveTo>
                  <a:lnTo>
                    <a:pt x="2373081" y="0"/>
                  </a:lnTo>
                  <a:cubicBezTo>
                    <a:pt x="2377606" y="0"/>
                    <a:pt x="2381946" y="1798"/>
                    <a:pt x="2385145" y="4997"/>
                  </a:cubicBezTo>
                  <a:cubicBezTo>
                    <a:pt x="2388345" y="8197"/>
                    <a:pt x="2390143" y="12537"/>
                    <a:pt x="2390143" y="17062"/>
                  </a:cubicBezTo>
                  <a:lnTo>
                    <a:pt x="2390143" y="559926"/>
                  </a:lnTo>
                  <a:cubicBezTo>
                    <a:pt x="2390143" y="564451"/>
                    <a:pt x="2388345" y="568791"/>
                    <a:pt x="2385145" y="571990"/>
                  </a:cubicBezTo>
                  <a:cubicBezTo>
                    <a:pt x="2381946" y="575190"/>
                    <a:pt x="2377606" y="576988"/>
                    <a:pt x="2373081" y="576988"/>
                  </a:cubicBezTo>
                  <a:lnTo>
                    <a:pt x="17062" y="576988"/>
                  </a:lnTo>
                  <a:cubicBezTo>
                    <a:pt x="12537" y="576988"/>
                    <a:pt x="8197" y="575190"/>
                    <a:pt x="4997" y="571990"/>
                  </a:cubicBezTo>
                  <a:cubicBezTo>
                    <a:pt x="1798" y="568791"/>
                    <a:pt x="0" y="564451"/>
                    <a:pt x="0" y="559926"/>
                  </a:cubicBezTo>
                  <a:lnTo>
                    <a:pt x="0" y="17062"/>
                  </a:lnTo>
                  <a:cubicBezTo>
                    <a:pt x="0" y="12537"/>
                    <a:pt x="1798" y="8197"/>
                    <a:pt x="4997" y="4997"/>
                  </a:cubicBezTo>
                  <a:cubicBezTo>
                    <a:pt x="8197" y="1798"/>
                    <a:pt x="12537" y="0"/>
                    <a:pt x="17062" y="0"/>
                  </a:cubicBezTo>
                  <a:close/>
                </a:path>
              </a:pathLst>
            </a:custGeom>
            <a:solidFill>
              <a:srgbClr val="000000"/>
            </a:solidFill>
            <a:ln w="38100" cap="sq">
              <a:solidFill>
                <a:srgbClr val="000000"/>
              </a:solidFill>
              <a:prstDash val="solid"/>
              <a:miter/>
            </a:ln>
          </p:spPr>
        </p:sp>
        <p:sp>
          <p:nvSpPr>
            <p:cNvPr name="TextBox 7" id="7"/>
            <p:cNvSpPr txBox="true"/>
            <p:nvPr/>
          </p:nvSpPr>
          <p:spPr>
            <a:xfrm>
              <a:off x="0" y="-57150"/>
              <a:ext cx="2390143" cy="634138"/>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8" id="8"/>
          <p:cNvGrpSpPr/>
          <p:nvPr/>
        </p:nvGrpSpPr>
        <p:grpSpPr>
          <a:xfrm rot="0">
            <a:off x="7733019" y="4367838"/>
            <a:ext cx="9075074" cy="4689073"/>
            <a:chOff x="0" y="0"/>
            <a:chExt cx="2390143" cy="1234982"/>
          </a:xfrm>
        </p:grpSpPr>
        <p:sp>
          <p:nvSpPr>
            <p:cNvPr name="Freeform 9" id="9"/>
            <p:cNvSpPr/>
            <p:nvPr/>
          </p:nvSpPr>
          <p:spPr>
            <a:xfrm flipH="false" flipV="false" rot="0">
              <a:off x="0" y="0"/>
              <a:ext cx="2390143" cy="1234982"/>
            </a:xfrm>
            <a:custGeom>
              <a:avLst/>
              <a:gdLst/>
              <a:ahLst/>
              <a:cxnLst/>
              <a:rect r="r" b="b" t="t" l="l"/>
              <a:pathLst>
                <a:path h="1234982" w="2390143">
                  <a:moveTo>
                    <a:pt x="17062" y="0"/>
                  </a:moveTo>
                  <a:lnTo>
                    <a:pt x="2373081" y="0"/>
                  </a:lnTo>
                  <a:cubicBezTo>
                    <a:pt x="2377606" y="0"/>
                    <a:pt x="2381946" y="1798"/>
                    <a:pt x="2385145" y="4997"/>
                  </a:cubicBezTo>
                  <a:cubicBezTo>
                    <a:pt x="2388345" y="8197"/>
                    <a:pt x="2390143" y="12537"/>
                    <a:pt x="2390143" y="17062"/>
                  </a:cubicBezTo>
                  <a:lnTo>
                    <a:pt x="2390143" y="1217920"/>
                  </a:lnTo>
                  <a:cubicBezTo>
                    <a:pt x="2390143" y="1222445"/>
                    <a:pt x="2388345" y="1226785"/>
                    <a:pt x="2385145" y="1229985"/>
                  </a:cubicBezTo>
                  <a:cubicBezTo>
                    <a:pt x="2381946" y="1233185"/>
                    <a:pt x="2377606" y="1234982"/>
                    <a:pt x="2373081" y="1234982"/>
                  </a:cubicBezTo>
                  <a:lnTo>
                    <a:pt x="17062" y="1234982"/>
                  </a:lnTo>
                  <a:cubicBezTo>
                    <a:pt x="12537" y="1234982"/>
                    <a:pt x="8197" y="1233185"/>
                    <a:pt x="4997" y="1229985"/>
                  </a:cubicBezTo>
                  <a:cubicBezTo>
                    <a:pt x="1798" y="1226785"/>
                    <a:pt x="0" y="1222445"/>
                    <a:pt x="0" y="1217920"/>
                  </a:cubicBezTo>
                  <a:lnTo>
                    <a:pt x="0" y="17062"/>
                  </a:lnTo>
                  <a:cubicBezTo>
                    <a:pt x="0" y="12537"/>
                    <a:pt x="1798" y="8197"/>
                    <a:pt x="4997" y="4997"/>
                  </a:cubicBezTo>
                  <a:cubicBezTo>
                    <a:pt x="8197" y="1798"/>
                    <a:pt x="12537" y="0"/>
                    <a:pt x="17062" y="0"/>
                  </a:cubicBezTo>
                  <a:close/>
                </a:path>
              </a:pathLst>
            </a:custGeom>
            <a:solidFill>
              <a:srgbClr val="FDF6D8"/>
            </a:solidFill>
            <a:ln w="38100" cap="sq">
              <a:solidFill>
                <a:srgbClr val="000000"/>
              </a:solidFill>
              <a:prstDash val="solid"/>
              <a:miter/>
            </a:ln>
          </p:spPr>
        </p:sp>
        <p:sp>
          <p:nvSpPr>
            <p:cNvPr name="TextBox 10" id="10"/>
            <p:cNvSpPr txBox="true"/>
            <p:nvPr/>
          </p:nvSpPr>
          <p:spPr>
            <a:xfrm>
              <a:off x="0" y="-47625"/>
              <a:ext cx="2390143" cy="1282607"/>
            </a:xfrm>
            <a:prstGeom prst="rect">
              <a:avLst/>
            </a:prstGeom>
          </p:spPr>
          <p:txBody>
            <a:bodyPr anchor="ctr" rtlCol="false" tIns="50800" lIns="50800" bIns="50800" rIns="50800"/>
            <a:lstStyle/>
            <a:p>
              <a:pPr algn="ctr">
                <a:lnSpc>
                  <a:spcPts val="3640"/>
                </a:lnSpc>
              </a:pPr>
            </a:p>
          </p:txBody>
        </p:sp>
      </p:grpSp>
      <p:grpSp>
        <p:nvGrpSpPr>
          <p:cNvPr name="Group 11" id="11"/>
          <p:cNvGrpSpPr/>
          <p:nvPr/>
        </p:nvGrpSpPr>
        <p:grpSpPr>
          <a:xfrm rot="0">
            <a:off x="7733019" y="1230089"/>
            <a:ext cx="9075074" cy="2190750"/>
            <a:chOff x="0" y="0"/>
            <a:chExt cx="2390143" cy="576988"/>
          </a:xfrm>
        </p:grpSpPr>
        <p:sp>
          <p:nvSpPr>
            <p:cNvPr name="Freeform 12" id="12"/>
            <p:cNvSpPr/>
            <p:nvPr/>
          </p:nvSpPr>
          <p:spPr>
            <a:xfrm flipH="false" flipV="false" rot="0">
              <a:off x="0" y="0"/>
              <a:ext cx="2390143" cy="576988"/>
            </a:xfrm>
            <a:custGeom>
              <a:avLst/>
              <a:gdLst/>
              <a:ahLst/>
              <a:cxnLst/>
              <a:rect r="r" b="b" t="t" l="l"/>
              <a:pathLst>
                <a:path h="576988" w="2390143">
                  <a:moveTo>
                    <a:pt x="17062" y="0"/>
                  </a:moveTo>
                  <a:lnTo>
                    <a:pt x="2373081" y="0"/>
                  </a:lnTo>
                  <a:cubicBezTo>
                    <a:pt x="2377606" y="0"/>
                    <a:pt x="2381946" y="1798"/>
                    <a:pt x="2385145" y="4997"/>
                  </a:cubicBezTo>
                  <a:cubicBezTo>
                    <a:pt x="2388345" y="8197"/>
                    <a:pt x="2390143" y="12537"/>
                    <a:pt x="2390143" y="17062"/>
                  </a:cubicBezTo>
                  <a:lnTo>
                    <a:pt x="2390143" y="559926"/>
                  </a:lnTo>
                  <a:cubicBezTo>
                    <a:pt x="2390143" y="564451"/>
                    <a:pt x="2388345" y="568791"/>
                    <a:pt x="2385145" y="571990"/>
                  </a:cubicBezTo>
                  <a:cubicBezTo>
                    <a:pt x="2381946" y="575190"/>
                    <a:pt x="2377606" y="576988"/>
                    <a:pt x="2373081" y="576988"/>
                  </a:cubicBezTo>
                  <a:lnTo>
                    <a:pt x="17062" y="576988"/>
                  </a:lnTo>
                  <a:cubicBezTo>
                    <a:pt x="12537" y="576988"/>
                    <a:pt x="8197" y="575190"/>
                    <a:pt x="4997" y="571990"/>
                  </a:cubicBezTo>
                  <a:cubicBezTo>
                    <a:pt x="1798" y="568791"/>
                    <a:pt x="0" y="564451"/>
                    <a:pt x="0" y="559926"/>
                  </a:cubicBezTo>
                  <a:lnTo>
                    <a:pt x="0" y="17062"/>
                  </a:lnTo>
                  <a:cubicBezTo>
                    <a:pt x="0" y="12537"/>
                    <a:pt x="1798" y="8197"/>
                    <a:pt x="4997" y="4997"/>
                  </a:cubicBezTo>
                  <a:cubicBezTo>
                    <a:pt x="8197" y="1798"/>
                    <a:pt x="12537" y="0"/>
                    <a:pt x="17062"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2390143" cy="634138"/>
            </a:xfrm>
            <a:prstGeom prst="rect">
              <a:avLst/>
            </a:prstGeom>
          </p:spPr>
          <p:txBody>
            <a:bodyPr anchor="ctr" rtlCol="false" tIns="50800" lIns="50800" bIns="50800" rIns="50800"/>
            <a:lstStyle/>
            <a:p>
              <a:pPr algn="ctr">
                <a:lnSpc>
                  <a:spcPts val="3500"/>
                </a:lnSpc>
              </a:pPr>
            </a:p>
          </p:txBody>
        </p:sp>
      </p:grpSp>
      <p:sp>
        <p:nvSpPr>
          <p:cNvPr name="Freeform 14" id="14"/>
          <p:cNvSpPr/>
          <p:nvPr/>
        </p:nvSpPr>
        <p:spPr>
          <a:xfrm flipH="false" flipV="false" rot="-10800000">
            <a:off x="1096836" y="4400606"/>
            <a:ext cx="5379179" cy="5201303"/>
          </a:xfrm>
          <a:custGeom>
            <a:avLst/>
            <a:gdLst/>
            <a:ahLst/>
            <a:cxnLst/>
            <a:rect r="r" b="b" t="t" l="l"/>
            <a:pathLst>
              <a:path h="5201303" w="5379179">
                <a:moveTo>
                  <a:pt x="0" y="0"/>
                </a:moveTo>
                <a:lnTo>
                  <a:pt x="5379179" y="0"/>
                </a:lnTo>
                <a:lnTo>
                  <a:pt x="5379179" y="5201303"/>
                </a:lnTo>
                <a:lnTo>
                  <a:pt x="0" y="5201303"/>
                </a:lnTo>
                <a:lnTo>
                  <a:pt x="0" y="0"/>
                </a:lnTo>
                <a:close/>
              </a:path>
            </a:pathLst>
          </a:custGeom>
          <a:blipFill>
            <a:blip r:embed="rId2">
              <a:extLst>
                <a:ext uri="{96DAC541-7B7A-43D3-8B79-37D633B846F1}">
                  <asvg:svgBlip xmlns:asvg="http://schemas.microsoft.com/office/drawing/2016/SVG/main" r:embed="rId3"/>
                </a:ext>
              </a:extLst>
            </a:blip>
            <a:stretch>
              <a:fillRect l="0" t="-3419" r="0" b="0"/>
            </a:stretch>
          </a:blipFill>
          <a:ln cap="sq">
            <a:noFill/>
            <a:prstDash val="solid"/>
            <a:miter/>
          </a:ln>
        </p:spPr>
      </p:sp>
      <p:sp>
        <p:nvSpPr>
          <p:cNvPr name="Freeform 15" id="15"/>
          <p:cNvSpPr/>
          <p:nvPr/>
        </p:nvSpPr>
        <p:spPr>
          <a:xfrm flipH="false" flipV="false" rot="-10800000">
            <a:off x="1096836" y="837401"/>
            <a:ext cx="5379179" cy="5201303"/>
          </a:xfrm>
          <a:custGeom>
            <a:avLst/>
            <a:gdLst/>
            <a:ahLst/>
            <a:cxnLst/>
            <a:rect r="r" b="b" t="t" l="l"/>
            <a:pathLst>
              <a:path h="5201303" w="5379179">
                <a:moveTo>
                  <a:pt x="0" y="0"/>
                </a:moveTo>
                <a:lnTo>
                  <a:pt x="5379179" y="0"/>
                </a:lnTo>
                <a:lnTo>
                  <a:pt x="5379179" y="5201303"/>
                </a:lnTo>
                <a:lnTo>
                  <a:pt x="0" y="5201303"/>
                </a:lnTo>
                <a:lnTo>
                  <a:pt x="0" y="0"/>
                </a:lnTo>
                <a:close/>
              </a:path>
            </a:pathLst>
          </a:custGeom>
          <a:blipFill>
            <a:blip r:embed="rId2">
              <a:extLst>
                <a:ext uri="{96DAC541-7B7A-43D3-8B79-37D633B846F1}">
                  <asvg:svgBlip xmlns:asvg="http://schemas.microsoft.com/office/drawing/2016/SVG/main" r:embed="rId3"/>
                </a:ext>
              </a:extLst>
            </a:blip>
            <a:stretch>
              <a:fillRect l="0" t="-3419" r="0" b="0"/>
            </a:stretch>
          </a:blipFill>
          <a:ln cap="sq">
            <a:noFill/>
            <a:prstDash val="solid"/>
            <a:miter/>
          </a:ln>
        </p:spPr>
      </p:sp>
      <p:sp>
        <p:nvSpPr>
          <p:cNvPr name="Freeform 16" id="16"/>
          <p:cNvSpPr/>
          <p:nvPr/>
        </p:nvSpPr>
        <p:spPr>
          <a:xfrm flipH="false" flipV="false" rot="0">
            <a:off x="1392847" y="3387220"/>
            <a:ext cx="2393579" cy="3047380"/>
          </a:xfrm>
          <a:custGeom>
            <a:avLst/>
            <a:gdLst/>
            <a:ahLst/>
            <a:cxnLst/>
            <a:rect r="r" b="b" t="t" l="l"/>
            <a:pathLst>
              <a:path h="3047380" w="2393579">
                <a:moveTo>
                  <a:pt x="0" y="0"/>
                </a:moveTo>
                <a:lnTo>
                  <a:pt x="2393578" y="0"/>
                </a:lnTo>
                <a:lnTo>
                  <a:pt x="2393578" y="3047380"/>
                </a:lnTo>
                <a:lnTo>
                  <a:pt x="0" y="30473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2175840">
            <a:off x="4723901" y="2032300"/>
            <a:ext cx="1571707" cy="2709840"/>
          </a:xfrm>
          <a:custGeom>
            <a:avLst/>
            <a:gdLst/>
            <a:ahLst/>
            <a:cxnLst/>
            <a:rect r="r" b="b" t="t" l="l"/>
            <a:pathLst>
              <a:path h="2709840" w="1571707">
                <a:moveTo>
                  <a:pt x="0" y="0"/>
                </a:moveTo>
                <a:lnTo>
                  <a:pt x="1571707" y="0"/>
                </a:lnTo>
                <a:lnTo>
                  <a:pt x="1571707" y="2709840"/>
                </a:lnTo>
                <a:lnTo>
                  <a:pt x="0" y="2709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2740603" y="5784962"/>
            <a:ext cx="2091645" cy="3084194"/>
          </a:xfrm>
          <a:custGeom>
            <a:avLst/>
            <a:gdLst/>
            <a:ahLst/>
            <a:cxnLst/>
            <a:rect r="r" b="b" t="t" l="l"/>
            <a:pathLst>
              <a:path h="3084194" w="2091645">
                <a:moveTo>
                  <a:pt x="0" y="0"/>
                </a:moveTo>
                <a:lnTo>
                  <a:pt x="2091645" y="0"/>
                </a:lnTo>
                <a:lnTo>
                  <a:pt x="2091645" y="3084195"/>
                </a:lnTo>
                <a:lnTo>
                  <a:pt x="0" y="30841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8447255" y="4566509"/>
            <a:ext cx="7646601" cy="4323714"/>
          </a:xfrm>
          <a:prstGeom prst="rect">
            <a:avLst/>
          </a:prstGeom>
        </p:spPr>
        <p:txBody>
          <a:bodyPr anchor="t" rtlCol="false" tIns="0" lIns="0" bIns="0" rIns="0">
            <a:spAutoFit/>
          </a:bodyPr>
          <a:lstStyle/>
          <a:p>
            <a:pPr algn="just">
              <a:lnSpc>
                <a:spcPts val="2660"/>
              </a:lnSpc>
            </a:pPr>
            <a:r>
              <a:rPr lang="en-US" sz="1900" b="true">
                <a:solidFill>
                  <a:srgbClr val="000000"/>
                </a:solidFill>
                <a:latin typeface="Touvlo Bold"/>
                <a:ea typeface="Touvlo Bold"/>
                <a:cs typeface="Touvlo Bold"/>
                <a:sym typeface="Touvlo Bold"/>
              </a:rPr>
              <a:t>Remote Work &amp; Health Impact 2025</a:t>
            </a:r>
            <a:r>
              <a:rPr lang="en-US" sz="1900">
                <a:solidFill>
                  <a:srgbClr val="000000"/>
                </a:solidFill>
                <a:latin typeface="Touvlo"/>
                <a:ea typeface="Touvlo"/>
                <a:cs typeface="Touvlo"/>
                <a:sym typeface="Touvlo"/>
              </a:rPr>
              <a:t> is a data analysis project focused on understanding how different work arrangements—onsite, hybrid, and remote—affect employees' well-being.</a:t>
            </a:r>
          </a:p>
          <a:p>
            <a:pPr algn="just">
              <a:lnSpc>
                <a:spcPts val="2660"/>
              </a:lnSpc>
            </a:pPr>
            <a:r>
              <a:rPr lang="en-US" sz="1900">
                <a:solidFill>
                  <a:srgbClr val="000000"/>
                </a:solidFill>
                <a:latin typeface="Touvlo"/>
                <a:ea typeface="Touvlo"/>
                <a:cs typeface="Touvlo"/>
                <a:sym typeface="Touvlo"/>
              </a:rPr>
              <a:t>This project leverages survey data from 3,157 respondents across various industries, providing insights into work–life balance, mental health indicators, burnout levels, and working hours.</a:t>
            </a:r>
          </a:p>
          <a:p>
            <a:pPr algn="just">
              <a:lnSpc>
                <a:spcPts val="2660"/>
              </a:lnSpc>
            </a:pPr>
            <a:r>
              <a:rPr lang="en-US" sz="1900">
                <a:solidFill>
                  <a:srgbClr val="000000"/>
                </a:solidFill>
                <a:latin typeface="Touvlo"/>
                <a:ea typeface="Touvlo"/>
                <a:cs typeface="Touvlo"/>
                <a:sym typeface="Touvlo"/>
              </a:rPr>
              <a:t>Using Power BI, I conducted comprehensive data exploration and visualization to uncover patterns and correlations that can inform better workplace strategies.</a:t>
            </a:r>
          </a:p>
          <a:p>
            <a:pPr algn="just">
              <a:lnSpc>
                <a:spcPts val="2660"/>
              </a:lnSpc>
            </a:pPr>
            <a:r>
              <a:rPr lang="en-US" sz="1900">
                <a:solidFill>
                  <a:srgbClr val="000000"/>
                </a:solidFill>
                <a:latin typeface="Touvlo"/>
                <a:ea typeface="Touvlo"/>
                <a:cs typeface="Touvlo"/>
                <a:sym typeface="Touvlo"/>
              </a:rPr>
              <a:t>The purpose of this project is to demonstrate my ability to translate complex data into actionable insights, supporting data-driven decisions in HR and organizational development.</a:t>
            </a:r>
          </a:p>
        </p:txBody>
      </p:sp>
      <p:sp>
        <p:nvSpPr>
          <p:cNvPr name="TextBox 20" id="20"/>
          <p:cNvSpPr txBox="true"/>
          <p:nvPr/>
        </p:nvSpPr>
        <p:spPr>
          <a:xfrm rot="0">
            <a:off x="8201509" y="1858739"/>
            <a:ext cx="8138094" cy="923925"/>
          </a:xfrm>
          <a:prstGeom prst="rect">
            <a:avLst/>
          </a:prstGeom>
        </p:spPr>
        <p:txBody>
          <a:bodyPr anchor="t" rtlCol="false" tIns="0" lIns="0" bIns="0" rIns="0">
            <a:spAutoFit/>
          </a:bodyPr>
          <a:lstStyle/>
          <a:p>
            <a:pPr algn="ctr">
              <a:lnSpc>
                <a:spcPts val="7200"/>
              </a:lnSpc>
            </a:pPr>
            <a:r>
              <a:rPr lang="en-US" sz="6000" b="true">
                <a:solidFill>
                  <a:srgbClr val="000000"/>
                </a:solidFill>
                <a:latin typeface="Bricolage Grotesque Bold"/>
                <a:ea typeface="Bricolage Grotesque Bold"/>
                <a:cs typeface="Bricolage Grotesque Bold"/>
                <a:sym typeface="Bricolage Grotesque Bold"/>
              </a:rPr>
              <a:t>About Project</a:t>
            </a:r>
          </a:p>
        </p:txBody>
      </p:sp>
      <p:sp>
        <p:nvSpPr>
          <p:cNvPr name="Freeform 21" id="21"/>
          <p:cNvSpPr/>
          <p:nvPr/>
        </p:nvSpPr>
        <p:spPr>
          <a:xfrm flipH="false" flipV="false" rot="0">
            <a:off x="3147258" y="6003021"/>
            <a:ext cx="1278334" cy="1216876"/>
          </a:xfrm>
          <a:custGeom>
            <a:avLst/>
            <a:gdLst/>
            <a:ahLst/>
            <a:cxnLst/>
            <a:rect r="r" b="b" t="t" l="l"/>
            <a:pathLst>
              <a:path h="1216876" w="1278334">
                <a:moveTo>
                  <a:pt x="0" y="0"/>
                </a:moveTo>
                <a:lnTo>
                  <a:pt x="1278335" y="0"/>
                </a:lnTo>
                <a:lnTo>
                  <a:pt x="1278335" y="1216876"/>
                </a:lnTo>
                <a:lnTo>
                  <a:pt x="0" y="1216876"/>
                </a:lnTo>
                <a:lnTo>
                  <a:pt x="0" y="0"/>
                </a:lnTo>
                <a:close/>
              </a:path>
            </a:pathLst>
          </a:custGeom>
          <a:blipFill>
            <a:blip r:embed="rId10">
              <a:extLst>
                <a:ext uri="{96DAC541-7B7A-43D3-8B79-37D633B846F1}">
                  <asvg:svgBlip xmlns:asvg="http://schemas.microsoft.com/office/drawing/2016/SVG/main" r:embed="rId11"/>
                </a:ext>
              </a:extLst>
            </a:blip>
            <a:stretch>
              <a:fillRect l="-50347" t="-52358" r="-52276" b="-75851"/>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sp>
        <p:nvSpPr>
          <p:cNvPr name="Freeform 2" id="2"/>
          <p:cNvSpPr/>
          <p:nvPr/>
        </p:nvSpPr>
        <p:spPr>
          <a:xfrm flipH="false" flipV="false" rot="0">
            <a:off x="1834091" y="3567230"/>
            <a:ext cx="6469435" cy="3540545"/>
          </a:xfrm>
          <a:custGeom>
            <a:avLst/>
            <a:gdLst/>
            <a:ahLst/>
            <a:cxnLst/>
            <a:rect r="r" b="b" t="t" l="l"/>
            <a:pathLst>
              <a:path h="3540545" w="6469435">
                <a:moveTo>
                  <a:pt x="0" y="0"/>
                </a:moveTo>
                <a:lnTo>
                  <a:pt x="6469434" y="0"/>
                </a:lnTo>
                <a:lnTo>
                  <a:pt x="6469434" y="3540545"/>
                </a:lnTo>
                <a:lnTo>
                  <a:pt x="0" y="3540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26918" y="4145176"/>
            <a:ext cx="4874282" cy="3597095"/>
            <a:chOff x="0" y="0"/>
            <a:chExt cx="1283761" cy="947383"/>
          </a:xfrm>
        </p:grpSpPr>
        <p:sp>
          <p:nvSpPr>
            <p:cNvPr name="Freeform 4" id="4"/>
            <p:cNvSpPr/>
            <p:nvPr/>
          </p:nvSpPr>
          <p:spPr>
            <a:xfrm flipH="false" flipV="false" rot="0">
              <a:off x="0" y="0"/>
              <a:ext cx="1283761" cy="947383"/>
            </a:xfrm>
            <a:custGeom>
              <a:avLst/>
              <a:gdLst/>
              <a:ahLst/>
              <a:cxnLst/>
              <a:rect r="r" b="b" t="t" l="l"/>
              <a:pathLst>
                <a:path h="947383" w="1283761">
                  <a:moveTo>
                    <a:pt x="31766" y="0"/>
                  </a:moveTo>
                  <a:lnTo>
                    <a:pt x="1251995" y="0"/>
                  </a:lnTo>
                  <a:cubicBezTo>
                    <a:pt x="1260420" y="0"/>
                    <a:pt x="1268500" y="3347"/>
                    <a:pt x="1274457" y="9304"/>
                  </a:cubicBezTo>
                  <a:cubicBezTo>
                    <a:pt x="1280415" y="15262"/>
                    <a:pt x="1283761" y="23341"/>
                    <a:pt x="1283761" y="31766"/>
                  </a:cubicBezTo>
                  <a:lnTo>
                    <a:pt x="1283761" y="915617"/>
                  </a:lnTo>
                  <a:cubicBezTo>
                    <a:pt x="1283761" y="933161"/>
                    <a:pt x="1269539" y="947383"/>
                    <a:pt x="1251995" y="947383"/>
                  </a:cubicBezTo>
                  <a:lnTo>
                    <a:pt x="31766" y="947383"/>
                  </a:lnTo>
                  <a:cubicBezTo>
                    <a:pt x="14222" y="947383"/>
                    <a:pt x="0" y="933161"/>
                    <a:pt x="0" y="915617"/>
                  </a:cubicBezTo>
                  <a:lnTo>
                    <a:pt x="0" y="31766"/>
                  </a:lnTo>
                  <a:cubicBezTo>
                    <a:pt x="0" y="14222"/>
                    <a:pt x="14222" y="0"/>
                    <a:pt x="31766" y="0"/>
                  </a:cubicBezTo>
                  <a:close/>
                </a:path>
              </a:pathLst>
            </a:custGeom>
            <a:solidFill>
              <a:srgbClr val="FDF6D8"/>
            </a:solidFill>
            <a:ln w="38100" cap="sq">
              <a:solidFill>
                <a:srgbClr val="000000"/>
              </a:solidFill>
              <a:prstDash val="solid"/>
              <a:miter/>
            </a:ln>
          </p:spPr>
        </p:sp>
        <p:sp>
          <p:nvSpPr>
            <p:cNvPr name="TextBox 5" id="5"/>
            <p:cNvSpPr txBox="true"/>
            <p:nvPr/>
          </p:nvSpPr>
          <p:spPr>
            <a:xfrm>
              <a:off x="0" y="-57150"/>
              <a:ext cx="1283761" cy="1004533"/>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6" id="6"/>
          <p:cNvGrpSpPr/>
          <p:nvPr/>
        </p:nvGrpSpPr>
        <p:grpSpPr>
          <a:xfrm rot="0">
            <a:off x="2071898" y="790977"/>
            <a:ext cx="14642858" cy="1922421"/>
            <a:chOff x="0" y="0"/>
            <a:chExt cx="3856555" cy="506317"/>
          </a:xfrm>
        </p:grpSpPr>
        <p:sp>
          <p:nvSpPr>
            <p:cNvPr name="Freeform 7" id="7"/>
            <p:cNvSpPr/>
            <p:nvPr/>
          </p:nvSpPr>
          <p:spPr>
            <a:xfrm flipH="false" flipV="false" rot="0">
              <a:off x="0" y="0"/>
              <a:ext cx="3856555" cy="506317"/>
            </a:xfrm>
            <a:custGeom>
              <a:avLst/>
              <a:gdLst/>
              <a:ahLst/>
              <a:cxnLst/>
              <a:rect r="r" b="b" t="t" l="l"/>
              <a:pathLst>
                <a:path h="506317" w="3856555">
                  <a:moveTo>
                    <a:pt x="10574" y="0"/>
                  </a:moveTo>
                  <a:lnTo>
                    <a:pt x="3845981" y="0"/>
                  </a:lnTo>
                  <a:cubicBezTo>
                    <a:pt x="3851821" y="0"/>
                    <a:pt x="3856555" y="4734"/>
                    <a:pt x="3856555" y="10574"/>
                  </a:cubicBezTo>
                  <a:lnTo>
                    <a:pt x="3856555" y="495742"/>
                  </a:lnTo>
                  <a:cubicBezTo>
                    <a:pt x="3856555" y="498547"/>
                    <a:pt x="3855441" y="501236"/>
                    <a:pt x="3853458" y="503219"/>
                  </a:cubicBezTo>
                  <a:cubicBezTo>
                    <a:pt x="3851475" y="505202"/>
                    <a:pt x="3848786" y="506317"/>
                    <a:pt x="3845981" y="506317"/>
                  </a:cubicBezTo>
                  <a:lnTo>
                    <a:pt x="10574" y="506317"/>
                  </a:lnTo>
                  <a:cubicBezTo>
                    <a:pt x="7770" y="506317"/>
                    <a:pt x="5080" y="505202"/>
                    <a:pt x="3097" y="503219"/>
                  </a:cubicBezTo>
                  <a:cubicBezTo>
                    <a:pt x="1114" y="501236"/>
                    <a:pt x="0" y="498547"/>
                    <a:pt x="0" y="495742"/>
                  </a:cubicBezTo>
                  <a:lnTo>
                    <a:pt x="0" y="10574"/>
                  </a:lnTo>
                  <a:cubicBezTo>
                    <a:pt x="0" y="7770"/>
                    <a:pt x="1114" y="5080"/>
                    <a:pt x="3097" y="3097"/>
                  </a:cubicBezTo>
                  <a:cubicBezTo>
                    <a:pt x="5080" y="1114"/>
                    <a:pt x="7770" y="0"/>
                    <a:pt x="10574" y="0"/>
                  </a:cubicBezTo>
                  <a:close/>
                </a:path>
              </a:pathLst>
            </a:custGeom>
            <a:solidFill>
              <a:srgbClr val="000000"/>
            </a:solidFill>
            <a:ln w="38100" cap="sq">
              <a:solidFill>
                <a:srgbClr val="000000"/>
              </a:solidFill>
              <a:prstDash val="solid"/>
              <a:miter/>
            </a:ln>
          </p:spPr>
        </p:sp>
        <p:sp>
          <p:nvSpPr>
            <p:cNvPr name="TextBox 8" id="8"/>
            <p:cNvSpPr txBox="true"/>
            <p:nvPr/>
          </p:nvSpPr>
          <p:spPr>
            <a:xfrm>
              <a:off x="0" y="-57150"/>
              <a:ext cx="3856555" cy="563467"/>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9" id="9"/>
          <p:cNvGrpSpPr/>
          <p:nvPr/>
        </p:nvGrpSpPr>
        <p:grpSpPr>
          <a:xfrm rot="0">
            <a:off x="1834091" y="541114"/>
            <a:ext cx="14619819" cy="1889571"/>
            <a:chOff x="0" y="0"/>
            <a:chExt cx="3850487" cy="497665"/>
          </a:xfrm>
        </p:grpSpPr>
        <p:sp>
          <p:nvSpPr>
            <p:cNvPr name="Freeform 10" id="10"/>
            <p:cNvSpPr/>
            <p:nvPr/>
          </p:nvSpPr>
          <p:spPr>
            <a:xfrm flipH="false" flipV="false" rot="0">
              <a:off x="0" y="0"/>
              <a:ext cx="3850487" cy="497665"/>
            </a:xfrm>
            <a:custGeom>
              <a:avLst/>
              <a:gdLst/>
              <a:ahLst/>
              <a:cxnLst/>
              <a:rect r="r" b="b" t="t" l="l"/>
              <a:pathLst>
                <a:path h="497665" w="3850487">
                  <a:moveTo>
                    <a:pt x="10591" y="0"/>
                  </a:moveTo>
                  <a:lnTo>
                    <a:pt x="3839896" y="0"/>
                  </a:lnTo>
                  <a:cubicBezTo>
                    <a:pt x="3845745" y="0"/>
                    <a:pt x="3850487" y="4742"/>
                    <a:pt x="3850487" y="10591"/>
                  </a:cubicBezTo>
                  <a:lnTo>
                    <a:pt x="3850487" y="487074"/>
                  </a:lnTo>
                  <a:cubicBezTo>
                    <a:pt x="3850487" y="492923"/>
                    <a:pt x="3845745" y="497665"/>
                    <a:pt x="3839896" y="497665"/>
                  </a:cubicBezTo>
                  <a:lnTo>
                    <a:pt x="10591" y="497665"/>
                  </a:lnTo>
                  <a:cubicBezTo>
                    <a:pt x="4742" y="497665"/>
                    <a:pt x="0" y="492923"/>
                    <a:pt x="0" y="487074"/>
                  </a:cubicBezTo>
                  <a:lnTo>
                    <a:pt x="0" y="10591"/>
                  </a:lnTo>
                  <a:cubicBezTo>
                    <a:pt x="0" y="4742"/>
                    <a:pt x="4742" y="0"/>
                    <a:pt x="10591" y="0"/>
                  </a:cubicBezTo>
                  <a:close/>
                </a:path>
              </a:pathLst>
            </a:custGeom>
            <a:solidFill>
              <a:srgbClr val="FFFFFF"/>
            </a:solidFill>
            <a:ln w="38100" cap="sq">
              <a:solidFill>
                <a:srgbClr val="000000"/>
              </a:solidFill>
              <a:prstDash val="solid"/>
              <a:miter/>
            </a:ln>
          </p:spPr>
        </p:sp>
        <p:sp>
          <p:nvSpPr>
            <p:cNvPr name="TextBox 11" id="11"/>
            <p:cNvSpPr txBox="true"/>
            <p:nvPr/>
          </p:nvSpPr>
          <p:spPr>
            <a:xfrm>
              <a:off x="0" y="-57150"/>
              <a:ext cx="3850487" cy="554815"/>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12" id="12"/>
          <p:cNvSpPr/>
          <p:nvPr/>
        </p:nvSpPr>
        <p:spPr>
          <a:xfrm flipH="false" flipV="false" rot="0">
            <a:off x="2626740" y="4761559"/>
            <a:ext cx="4474639" cy="2364329"/>
          </a:xfrm>
          <a:custGeom>
            <a:avLst/>
            <a:gdLst/>
            <a:ahLst/>
            <a:cxnLst/>
            <a:rect r="r" b="b" t="t" l="l"/>
            <a:pathLst>
              <a:path h="2364329" w="4474639">
                <a:moveTo>
                  <a:pt x="0" y="0"/>
                </a:moveTo>
                <a:lnTo>
                  <a:pt x="4474639" y="0"/>
                </a:lnTo>
                <a:lnTo>
                  <a:pt x="4474639" y="2364329"/>
                </a:lnTo>
                <a:lnTo>
                  <a:pt x="0" y="2364329"/>
                </a:lnTo>
                <a:lnTo>
                  <a:pt x="0" y="0"/>
                </a:lnTo>
                <a:close/>
              </a:path>
            </a:pathLst>
          </a:custGeom>
          <a:blipFill>
            <a:blip r:embed="rId4"/>
            <a:stretch>
              <a:fillRect l="0" t="0" r="0" b="0"/>
            </a:stretch>
          </a:blipFill>
        </p:spPr>
      </p:sp>
      <p:sp>
        <p:nvSpPr>
          <p:cNvPr name="TextBox 13" id="13"/>
          <p:cNvSpPr txBox="true"/>
          <p:nvPr/>
        </p:nvSpPr>
        <p:spPr>
          <a:xfrm rot="0">
            <a:off x="9393327" y="3380969"/>
            <a:ext cx="7321429" cy="4813299"/>
          </a:xfrm>
          <a:prstGeom prst="rect">
            <a:avLst/>
          </a:prstGeom>
        </p:spPr>
        <p:txBody>
          <a:bodyPr anchor="t" rtlCol="false" tIns="0" lIns="0" bIns="0" rIns="0">
            <a:spAutoFit/>
          </a:bodyPr>
          <a:lstStyle/>
          <a:p>
            <a:pPr algn="just">
              <a:lnSpc>
                <a:spcPts val="3500"/>
              </a:lnSpc>
            </a:pPr>
            <a:r>
              <a:rPr lang="en-US" sz="2500">
                <a:solidFill>
                  <a:srgbClr val="000000"/>
                </a:solidFill>
                <a:latin typeface="Touvlo"/>
                <a:ea typeface="Touvlo"/>
                <a:cs typeface="Touvlo"/>
                <a:sym typeface="Touvlo"/>
              </a:rPr>
              <a:t>This pie chart presents the distribution of work arrangements among all respondents. The majority still work onsite, followed by those in hybrid and remote setups. This breakdown provides a clear context for understanding how different working environments might influence employees’ mental health, work–life balance, and burnout levels, which will be explored in the next sections.</a:t>
            </a:r>
          </a:p>
          <a:p>
            <a:pPr algn="just">
              <a:lnSpc>
                <a:spcPts val="3500"/>
              </a:lnSpc>
            </a:pPr>
          </a:p>
        </p:txBody>
      </p:sp>
      <p:sp>
        <p:nvSpPr>
          <p:cNvPr name="TextBox 14" id="14"/>
          <p:cNvSpPr txBox="true"/>
          <p:nvPr/>
        </p:nvSpPr>
        <p:spPr>
          <a:xfrm rot="0">
            <a:off x="2071898" y="1019175"/>
            <a:ext cx="14144204" cy="923925"/>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Bricolage Grotesque Bold"/>
                <a:ea typeface="Bricolage Grotesque Bold"/>
                <a:cs typeface="Bricolage Grotesque Bold"/>
                <a:sym typeface="Bricolage Grotesque Bold"/>
              </a:rPr>
              <a:t>Work</a:t>
            </a:r>
            <a:r>
              <a:rPr lang="en-US" b="true" sz="6000" strike="noStrike" u="none">
                <a:solidFill>
                  <a:srgbClr val="000000"/>
                </a:solidFill>
                <a:latin typeface="Bricolage Grotesque Bold"/>
                <a:ea typeface="Bricolage Grotesque Bold"/>
                <a:cs typeface="Bricolage Grotesque Bold"/>
                <a:sym typeface="Bricolage Grotesque Bold"/>
              </a:rPr>
              <a:t> Arrangement Distribution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E9CB"/>
        </a:solidFill>
      </p:bgPr>
    </p:bg>
    <p:spTree>
      <p:nvGrpSpPr>
        <p:cNvPr id="1" name=""/>
        <p:cNvGrpSpPr/>
        <p:nvPr/>
      </p:nvGrpSpPr>
      <p:grpSpPr>
        <a:xfrm>
          <a:off x="0" y="0"/>
          <a:ext cx="0" cy="0"/>
          <a:chOff x="0" y="0"/>
          <a:chExt cx="0" cy="0"/>
        </a:xfrm>
      </p:grpSpPr>
      <p:grpSp>
        <p:nvGrpSpPr>
          <p:cNvPr name="Group 2" id="2"/>
          <p:cNvGrpSpPr/>
          <p:nvPr/>
        </p:nvGrpSpPr>
        <p:grpSpPr>
          <a:xfrm rot="0">
            <a:off x="5849593" y="4748355"/>
            <a:ext cx="6588815" cy="4509945"/>
            <a:chOff x="0" y="0"/>
            <a:chExt cx="1735326" cy="1187804"/>
          </a:xfrm>
        </p:grpSpPr>
        <p:sp>
          <p:nvSpPr>
            <p:cNvPr name="Freeform 3" id="3"/>
            <p:cNvSpPr/>
            <p:nvPr/>
          </p:nvSpPr>
          <p:spPr>
            <a:xfrm flipH="false" flipV="false" rot="0">
              <a:off x="0" y="0"/>
              <a:ext cx="1735326" cy="1187804"/>
            </a:xfrm>
            <a:custGeom>
              <a:avLst/>
              <a:gdLst/>
              <a:ahLst/>
              <a:cxnLst/>
              <a:rect r="r" b="b" t="t" l="l"/>
              <a:pathLst>
                <a:path h="1187804" w="1735326">
                  <a:moveTo>
                    <a:pt x="23500" y="0"/>
                  </a:moveTo>
                  <a:lnTo>
                    <a:pt x="1711826" y="0"/>
                  </a:lnTo>
                  <a:cubicBezTo>
                    <a:pt x="1724804" y="0"/>
                    <a:pt x="1735326" y="10521"/>
                    <a:pt x="1735326" y="23500"/>
                  </a:cubicBezTo>
                  <a:lnTo>
                    <a:pt x="1735326" y="1164304"/>
                  </a:lnTo>
                  <a:cubicBezTo>
                    <a:pt x="1735326" y="1170537"/>
                    <a:pt x="1732850" y="1176514"/>
                    <a:pt x="1728443" y="1180921"/>
                  </a:cubicBezTo>
                  <a:cubicBezTo>
                    <a:pt x="1724035" y="1185329"/>
                    <a:pt x="1718058" y="1187804"/>
                    <a:pt x="1711826" y="1187804"/>
                  </a:cubicBezTo>
                  <a:lnTo>
                    <a:pt x="23500" y="1187804"/>
                  </a:lnTo>
                  <a:cubicBezTo>
                    <a:pt x="17268" y="1187804"/>
                    <a:pt x="11290" y="1185329"/>
                    <a:pt x="6883" y="1180921"/>
                  </a:cubicBezTo>
                  <a:cubicBezTo>
                    <a:pt x="2476" y="1176514"/>
                    <a:pt x="0" y="1170537"/>
                    <a:pt x="0" y="1164304"/>
                  </a:cubicBezTo>
                  <a:lnTo>
                    <a:pt x="0" y="23500"/>
                  </a:lnTo>
                  <a:cubicBezTo>
                    <a:pt x="0" y="17268"/>
                    <a:pt x="2476" y="11290"/>
                    <a:pt x="6883" y="6883"/>
                  </a:cubicBezTo>
                  <a:cubicBezTo>
                    <a:pt x="11290" y="2476"/>
                    <a:pt x="17268" y="0"/>
                    <a:pt x="23500" y="0"/>
                  </a:cubicBezTo>
                  <a:close/>
                </a:path>
              </a:pathLst>
            </a:custGeom>
            <a:solidFill>
              <a:srgbClr val="FFFFFF"/>
            </a:solidFill>
            <a:ln w="38100" cap="sq">
              <a:solidFill>
                <a:srgbClr val="000000"/>
              </a:solidFill>
              <a:prstDash val="solid"/>
              <a:miter/>
            </a:ln>
          </p:spPr>
        </p:sp>
        <p:sp>
          <p:nvSpPr>
            <p:cNvPr name="TextBox 4" id="4"/>
            <p:cNvSpPr txBox="true"/>
            <p:nvPr/>
          </p:nvSpPr>
          <p:spPr>
            <a:xfrm>
              <a:off x="0" y="-57150"/>
              <a:ext cx="1735326" cy="1244954"/>
            </a:xfrm>
            <a:prstGeom prst="rect">
              <a:avLst/>
            </a:prstGeom>
          </p:spPr>
          <p:txBody>
            <a:bodyPr anchor="ctr" rtlCol="false" tIns="50800" lIns="50800" bIns="50800" rIns="50800"/>
            <a:lstStyle/>
            <a:p>
              <a:pPr algn="ctr">
                <a:lnSpc>
                  <a:spcPts val="3500"/>
                </a:lnSpc>
              </a:pPr>
            </a:p>
          </p:txBody>
        </p:sp>
      </p:grpSp>
      <p:grpSp>
        <p:nvGrpSpPr>
          <p:cNvPr name="Group 5" id="5"/>
          <p:cNvGrpSpPr/>
          <p:nvPr/>
        </p:nvGrpSpPr>
        <p:grpSpPr>
          <a:xfrm rot="0">
            <a:off x="2071898" y="790977"/>
            <a:ext cx="14642858" cy="1922421"/>
            <a:chOff x="0" y="0"/>
            <a:chExt cx="3856555" cy="506317"/>
          </a:xfrm>
        </p:grpSpPr>
        <p:sp>
          <p:nvSpPr>
            <p:cNvPr name="Freeform 6" id="6"/>
            <p:cNvSpPr/>
            <p:nvPr/>
          </p:nvSpPr>
          <p:spPr>
            <a:xfrm flipH="false" flipV="false" rot="0">
              <a:off x="0" y="0"/>
              <a:ext cx="3856555" cy="506317"/>
            </a:xfrm>
            <a:custGeom>
              <a:avLst/>
              <a:gdLst/>
              <a:ahLst/>
              <a:cxnLst/>
              <a:rect r="r" b="b" t="t" l="l"/>
              <a:pathLst>
                <a:path h="506317" w="3856555">
                  <a:moveTo>
                    <a:pt x="10574" y="0"/>
                  </a:moveTo>
                  <a:lnTo>
                    <a:pt x="3845981" y="0"/>
                  </a:lnTo>
                  <a:cubicBezTo>
                    <a:pt x="3851821" y="0"/>
                    <a:pt x="3856555" y="4734"/>
                    <a:pt x="3856555" y="10574"/>
                  </a:cubicBezTo>
                  <a:lnTo>
                    <a:pt x="3856555" y="495742"/>
                  </a:lnTo>
                  <a:cubicBezTo>
                    <a:pt x="3856555" y="498547"/>
                    <a:pt x="3855441" y="501236"/>
                    <a:pt x="3853458" y="503219"/>
                  </a:cubicBezTo>
                  <a:cubicBezTo>
                    <a:pt x="3851475" y="505202"/>
                    <a:pt x="3848786" y="506317"/>
                    <a:pt x="3845981" y="506317"/>
                  </a:cubicBezTo>
                  <a:lnTo>
                    <a:pt x="10574" y="506317"/>
                  </a:lnTo>
                  <a:cubicBezTo>
                    <a:pt x="7770" y="506317"/>
                    <a:pt x="5080" y="505202"/>
                    <a:pt x="3097" y="503219"/>
                  </a:cubicBezTo>
                  <a:cubicBezTo>
                    <a:pt x="1114" y="501236"/>
                    <a:pt x="0" y="498547"/>
                    <a:pt x="0" y="495742"/>
                  </a:cubicBezTo>
                  <a:lnTo>
                    <a:pt x="0" y="10574"/>
                  </a:lnTo>
                  <a:cubicBezTo>
                    <a:pt x="0" y="7770"/>
                    <a:pt x="1114" y="5080"/>
                    <a:pt x="3097" y="3097"/>
                  </a:cubicBezTo>
                  <a:cubicBezTo>
                    <a:pt x="5080" y="1114"/>
                    <a:pt x="7770" y="0"/>
                    <a:pt x="10574" y="0"/>
                  </a:cubicBezTo>
                  <a:close/>
                </a:path>
              </a:pathLst>
            </a:custGeom>
            <a:solidFill>
              <a:srgbClr val="000000"/>
            </a:solidFill>
            <a:ln w="38100" cap="sq">
              <a:solidFill>
                <a:srgbClr val="000000"/>
              </a:solidFill>
              <a:prstDash val="solid"/>
              <a:miter/>
            </a:ln>
          </p:spPr>
        </p:sp>
        <p:sp>
          <p:nvSpPr>
            <p:cNvPr name="TextBox 7" id="7"/>
            <p:cNvSpPr txBox="true"/>
            <p:nvPr/>
          </p:nvSpPr>
          <p:spPr>
            <a:xfrm>
              <a:off x="0" y="-57150"/>
              <a:ext cx="3856555" cy="563467"/>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8" id="8"/>
          <p:cNvGrpSpPr/>
          <p:nvPr/>
        </p:nvGrpSpPr>
        <p:grpSpPr>
          <a:xfrm rot="0">
            <a:off x="1834091" y="541114"/>
            <a:ext cx="14619819" cy="1889571"/>
            <a:chOff x="0" y="0"/>
            <a:chExt cx="3850487" cy="497665"/>
          </a:xfrm>
        </p:grpSpPr>
        <p:sp>
          <p:nvSpPr>
            <p:cNvPr name="Freeform 9" id="9"/>
            <p:cNvSpPr/>
            <p:nvPr/>
          </p:nvSpPr>
          <p:spPr>
            <a:xfrm flipH="false" flipV="false" rot="0">
              <a:off x="0" y="0"/>
              <a:ext cx="3850487" cy="497665"/>
            </a:xfrm>
            <a:custGeom>
              <a:avLst/>
              <a:gdLst/>
              <a:ahLst/>
              <a:cxnLst/>
              <a:rect r="r" b="b" t="t" l="l"/>
              <a:pathLst>
                <a:path h="497665" w="3850487">
                  <a:moveTo>
                    <a:pt x="10591" y="0"/>
                  </a:moveTo>
                  <a:lnTo>
                    <a:pt x="3839896" y="0"/>
                  </a:lnTo>
                  <a:cubicBezTo>
                    <a:pt x="3845745" y="0"/>
                    <a:pt x="3850487" y="4742"/>
                    <a:pt x="3850487" y="10591"/>
                  </a:cubicBezTo>
                  <a:lnTo>
                    <a:pt x="3850487" y="487074"/>
                  </a:lnTo>
                  <a:cubicBezTo>
                    <a:pt x="3850487" y="492923"/>
                    <a:pt x="3845745" y="497665"/>
                    <a:pt x="3839896" y="497665"/>
                  </a:cubicBezTo>
                  <a:lnTo>
                    <a:pt x="10591" y="497665"/>
                  </a:lnTo>
                  <a:cubicBezTo>
                    <a:pt x="4742" y="497665"/>
                    <a:pt x="0" y="492923"/>
                    <a:pt x="0" y="487074"/>
                  </a:cubicBezTo>
                  <a:lnTo>
                    <a:pt x="0" y="10591"/>
                  </a:lnTo>
                  <a:cubicBezTo>
                    <a:pt x="0" y="4742"/>
                    <a:pt x="4742" y="0"/>
                    <a:pt x="10591"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57150"/>
              <a:ext cx="3850487" cy="554815"/>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11" id="11"/>
          <p:cNvSpPr/>
          <p:nvPr/>
        </p:nvSpPr>
        <p:spPr>
          <a:xfrm flipH="false" flipV="false" rot="0">
            <a:off x="6171046" y="5441340"/>
            <a:ext cx="5945909" cy="3123975"/>
          </a:xfrm>
          <a:custGeom>
            <a:avLst/>
            <a:gdLst/>
            <a:ahLst/>
            <a:cxnLst/>
            <a:rect r="r" b="b" t="t" l="l"/>
            <a:pathLst>
              <a:path h="3123975" w="5945909">
                <a:moveTo>
                  <a:pt x="0" y="0"/>
                </a:moveTo>
                <a:lnTo>
                  <a:pt x="5945908" y="0"/>
                </a:lnTo>
                <a:lnTo>
                  <a:pt x="5945908" y="3123975"/>
                </a:lnTo>
                <a:lnTo>
                  <a:pt x="0" y="3123975"/>
                </a:lnTo>
                <a:lnTo>
                  <a:pt x="0" y="0"/>
                </a:lnTo>
                <a:close/>
              </a:path>
            </a:pathLst>
          </a:custGeom>
          <a:blipFill>
            <a:blip r:embed="rId2"/>
            <a:stretch>
              <a:fillRect l="0" t="0" r="0" b="0"/>
            </a:stretch>
          </a:blipFill>
        </p:spPr>
      </p:sp>
      <p:sp>
        <p:nvSpPr>
          <p:cNvPr name="TextBox 12" id="12"/>
          <p:cNvSpPr txBox="true"/>
          <p:nvPr/>
        </p:nvSpPr>
        <p:spPr>
          <a:xfrm rot="0">
            <a:off x="1352260" y="3152391"/>
            <a:ext cx="15583480" cy="1012190"/>
          </a:xfrm>
          <a:prstGeom prst="rect">
            <a:avLst/>
          </a:prstGeom>
        </p:spPr>
        <p:txBody>
          <a:bodyPr anchor="t" rtlCol="false" tIns="0" lIns="0" bIns="0" rIns="0">
            <a:spAutoFit/>
          </a:bodyPr>
          <a:lstStyle/>
          <a:p>
            <a:pPr algn="ctr">
              <a:lnSpc>
                <a:spcPts val="4060"/>
              </a:lnSpc>
            </a:pPr>
            <a:r>
              <a:rPr lang="en-US" sz="2900">
                <a:solidFill>
                  <a:srgbClr val="000000"/>
                </a:solidFill>
                <a:latin typeface="Touvlo"/>
                <a:ea typeface="Touvlo"/>
                <a:cs typeface="Touvlo"/>
                <a:sym typeface="Touvlo"/>
              </a:rPr>
              <a:t>Onsite shows the highest work–life balance sco</a:t>
            </a:r>
            <a:r>
              <a:rPr lang="en-US" sz="2900">
                <a:solidFill>
                  <a:srgbClr val="000000"/>
                </a:solidFill>
                <a:latin typeface="Touvlo"/>
                <a:ea typeface="Touvlo"/>
                <a:cs typeface="Touvlo"/>
                <a:sym typeface="Touvlo"/>
              </a:rPr>
              <a:t>r</a:t>
            </a:r>
            <a:r>
              <a:rPr lang="en-US" sz="2900">
                <a:solidFill>
                  <a:srgbClr val="000000"/>
                </a:solidFill>
                <a:latin typeface="Touvlo"/>
                <a:ea typeface="Touvlo"/>
                <a:cs typeface="Touvlo"/>
                <a:sym typeface="Touvlo"/>
              </a:rPr>
              <a:t>e, followed by hybrid and remote. The small gap suggests that other factors may also influence overall balance.</a:t>
            </a:r>
          </a:p>
        </p:txBody>
      </p:sp>
      <p:sp>
        <p:nvSpPr>
          <p:cNvPr name="TextBox 13" id="13"/>
          <p:cNvSpPr txBox="true"/>
          <p:nvPr/>
        </p:nvSpPr>
        <p:spPr>
          <a:xfrm rot="0">
            <a:off x="2071898" y="1028700"/>
            <a:ext cx="14144204" cy="847725"/>
          </a:xfrm>
          <a:prstGeom prst="rect">
            <a:avLst/>
          </a:prstGeom>
        </p:spPr>
        <p:txBody>
          <a:bodyPr anchor="t" rtlCol="false" tIns="0" lIns="0" bIns="0" rIns="0">
            <a:spAutoFit/>
          </a:bodyPr>
          <a:lstStyle/>
          <a:p>
            <a:pPr algn="ctr" marL="0" indent="0" lvl="0">
              <a:lnSpc>
                <a:spcPts val="6720"/>
              </a:lnSpc>
              <a:spcBef>
                <a:spcPct val="0"/>
              </a:spcBef>
            </a:pPr>
            <a:r>
              <a:rPr lang="en-US" b="true" sz="5600">
                <a:solidFill>
                  <a:srgbClr val="000000"/>
                </a:solidFill>
                <a:latin typeface="Bricolage Grotesque Bold"/>
                <a:ea typeface="Bricolage Grotesque Bold"/>
                <a:cs typeface="Bricolage Grotesque Bold"/>
                <a:sym typeface="Bricolage Grotesque Bold"/>
              </a:rPr>
              <a:t>Work–Life </a:t>
            </a:r>
            <a:r>
              <a:rPr lang="en-US" b="true" sz="5600" strike="noStrike" u="none">
                <a:solidFill>
                  <a:srgbClr val="000000"/>
                </a:solidFill>
                <a:latin typeface="Bricolage Grotesque Bold"/>
                <a:ea typeface="Bricolage Grotesque Bold"/>
                <a:cs typeface="Bricolage Grotesque Bold"/>
                <a:sym typeface="Bricolage Grotesque Bold"/>
              </a:rPr>
              <a:t>Balance Across Work Models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6D8"/>
        </a:solidFill>
      </p:bgPr>
    </p:bg>
    <p:spTree>
      <p:nvGrpSpPr>
        <p:cNvPr id="1" name=""/>
        <p:cNvGrpSpPr/>
        <p:nvPr/>
      </p:nvGrpSpPr>
      <p:grpSpPr>
        <a:xfrm>
          <a:off x="0" y="0"/>
          <a:ext cx="0" cy="0"/>
          <a:chOff x="0" y="0"/>
          <a:chExt cx="0" cy="0"/>
        </a:xfrm>
      </p:grpSpPr>
      <p:grpSp>
        <p:nvGrpSpPr>
          <p:cNvPr name="Group 2" id="2"/>
          <p:cNvGrpSpPr/>
          <p:nvPr/>
        </p:nvGrpSpPr>
        <p:grpSpPr>
          <a:xfrm rot="0">
            <a:off x="-497386" y="-514350"/>
            <a:ext cx="19282771" cy="2957655"/>
            <a:chOff x="0" y="0"/>
            <a:chExt cx="5078590" cy="778971"/>
          </a:xfrm>
        </p:grpSpPr>
        <p:sp>
          <p:nvSpPr>
            <p:cNvPr name="Freeform 3" id="3"/>
            <p:cNvSpPr/>
            <p:nvPr/>
          </p:nvSpPr>
          <p:spPr>
            <a:xfrm flipH="false" flipV="false" rot="0">
              <a:off x="0" y="0"/>
              <a:ext cx="5078590" cy="778971"/>
            </a:xfrm>
            <a:custGeom>
              <a:avLst/>
              <a:gdLst/>
              <a:ahLst/>
              <a:cxnLst/>
              <a:rect r="r" b="b" t="t" l="l"/>
              <a:pathLst>
                <a:path h="778971" w="5078590">
                  <a:moveTo>
                    <a:pt x="0" y="0"/>
                  </a:moveTo>
                  <a:lnTo>
                    <a:pt x="5078590" y="0"/>
                  </a:lnTo>
                  <a:lnTo>
                    <a:pt x="5078590" y="778971"/>
                  </a:lnTo>
                  <a:lnTo>
                    <a:pt x="0" y="778971"/>
                  </a:lnTo>
                  <a:close/>
                </a:path>
              </a:pathLst>
            </a:custGeom>
            <a:solidFill>
              <a:srgbClr val="FFFFFF"/>
            </a:solidFill>
            <a:ln w="38100" cap="sq">
              <a:solidFill>
                <a:srgbClr val="000000"/>
              </a:solidFill>
              <a:prstDash val="solid"/>
              <a:miter/>
            </a:ln>
          </p:spPr>
        </p:sp>
        <p:sp>
          <p:nvSpPr>
            <p:cNvPr name="TextBox 4" id="4"/>
            <p:cNvSpPr txBox="true"/>
            <p:nvPr/>
          </p:nvSpPr>
          <p:spPr>
            <a:xfrm>
              <a:off x="0" y="-57150"/>
              <a:ext cx="5078590" cy="836121"/>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5" id="5"/>
          <p:cNvSpPr/>
          <p:nvPr/>
        </p:nvSpPr>
        <p:spPr>
          <a:xfrm flipH="false" flipV="false" rot="0">
            <a:off x="-1354336" y="8132864"/>
            <a:ext cx="6469435" cy="3540545"/>
          </a:xfrm>
          <a:custGeom>
            <a:avLst/>
            <a:gdLst/>
            <a:ahLst/>
            <a:cxnLst/>
            <a:rect r="r" b="b" t="t" l="l"/>
            <a:pathLst>
              <a:path h="3540545" w="6469435">
                <a:moveTo>
                  <a:pt x="0" y="0"/>
                </a:moveTo>
                <a:lnTo>
                  <a:pt x="6469434" y="0"/>
                </a:lnTo>
                <a:lnTo>
                  <a:pt x="6469434" y="3540545"/>
                </a:lnTo>
                <a:lnTo>
                  <a:pt x="0" y="3540545"/>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00919" y="3071111"/>
            <a:ext cx="7628360" cy="6187189"/>
            <a:chOff x="0" y="0"/>
            <a:chExt cx="2009115" cy="1629548"/>
          </a:xfrm>
        </p:grpSpPr>
        <p:sp>
          <p:nvSpPr>
            <p:cNvPr name="Freeform 7" id="7"/>
            <p:cNvSpPr/>
            <p:nvPr/>
          </p:nvSpPr>
          <p:spPr>
            <a:xfrm flipH="false" flipV="false" rot="0">
              <a:off x="0" y="0"/>
              <a:ext cx="2009115" cy="1629548"/>
            </a:xfrm>
            <a:custGeom>
              <a:avLst/>
              <a:gdLst/>
              <a:ahLst/>
              <a:cxnLst/>
              <a:rect r="r" b="b" t="t" l="l"/>
              <a:pathLst>
                <a:path h="1629548" w="2009115">
                  <a:moveTo>
                    <a:pt x="20298" y="0"/>
                  </a:moveTo>
                  <a:lnTo>
                    <a:pt x="1988818" y="0"/>
                  </a:lnTo>
                  <a:cubicBezTo>
                    <a:pt x="2000028" y="0"/>
                    <a:pt x="2009115" y="9088"/>
                    <a:pt x="2009115" y="20298"/>
                  </a:cubicBezTo>
                  <a:lnTo>
                    <a:pt x="2009115" y="1609250"/>
                  </a:lnTo>
                  <a:cubicBezTo>
                    <a:pt x="2009115" y="1614633"/>
                    <a:pt x="2006977" y="1619796"/>
                    <a:pt x="2003170" y="1623603"/>
                  </a:cubicBezTo>
                  <a:cubicBezTo>
                    <a:pt x="1999364" y="1627409"/>
                    <a:pt x="1994201" y="1629548"/>
                    <a:pt x="1988818" y="1629548"/>
                  </a:cubicBezTo>
                  <a:lnTo>
                    <a:pt x="20298" y="1629548"/>
                  </a:lnTo>
                  <a:cubicBezTo>
                    <a:pt x="14914" y="1629548"/>
                    <a:pt x="9752" y="1627409"/>
                    <a:pt x="5945" y="1623603"/>
                  </a:cubicBezTo>
                  <a:cubicBezTo>
                    <a:pt x="2139" y="1619796"/>
                    <a:pt x="0" y="1614633"/>
                    <a:pt x="0" y="1609250"/>
                  </a:cubicBezTo>
                  <a:lnTo>
                    <a:pt x="0" y="20298"/>
                  </a:lnTo>
                  <a:cubicBezTo>
                    <a:pt x="0" y="14914"/>
                    <a:pt x="2139" y="9752"/>
                    <a:pt x="5945" y="5945"/>
                  </a:cubicBezTo>
                  <a:cubicBezTo>
                    <a:pt x="9752" y="2139"/>
                    <a:pt x="14914" y="0"/>
                    <a:pt x="20298" y="0"/>
                  </a:cubicBezTo>
                  <a:close/>
                </a:path>
              </a:pathLst>
            </a:custGeom>
            <a:solidFill>
              <a:srgbClr val="FFFFFF"/>
            </a:solidFill>
            <a:ln w="38100" cap="sq">
              <a:solidFill>
                <a:srgbClr val="000000"/>
              </a:solidFill>
              <a:prstDash val="solid"/>
              <a:miter/>
            </a:ln>
          </p:spPr>
        </p:sp>
        <p:sp>
          <p:nvSpPr>
            <p:cNvPr name="TextBox 8" id="8"/>
            <p:cNvSpPr txBox="true"/>
            <p:nvPr/>
          </p:nvSpPr>
          <p:spPr>
            <a:xfrm>
              <a:off x="0" y="-57150"/>
              <a:ext cx="2009115" cy="1686698"/>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9" id="9"/>
          <p:cNvSpPr/>
          <p:nvPr/>
        </p:nvSpPr>
        <p:spPr>
          <a:xfrm flipH="false" flipV="false" rot="-2175840">
            <a:off x="649225" y="8363828"/>
            <a:ext cx="1571707" cy="2709840"/>
          </a:xfrm>
          <a:custGeom>
            <a:avLst/>
            <a:gdLst/>
            <a:ahLst/>
            <a:cxnLst/>
            <a:rect r="r" b="b" t="t" l="l"/>
            <a:pathLst>
              <a:path h="2709840" w="1571707">
                <a:moveTo>
                  <a:pt x="0" y="0"/>
                </a:moveTo>
                <a:lnTo>
                  <a:pt x="1571707" y="0"/>
                </a:lnTo>
                <a:lnTo>
                  <a:pt x="1571707" y="2709841"/>
                </a:lnTo>
                <a:lnTo>
                  <a:pt x="0" y="27098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90650" y="4282142"/>
            <a:ext cx="7048897" cy="3719656"/>
          </a:xfrm>
          <a:custGeom>
            <a:avLst/>
            <a:gdLst/>
            <a:ahLst/>
            <a:cxnLst/>
            <a:rect r="r" b="b" t="t" l="l"/>
            <a:pathLst>
              <a:path h="3719656" w="7048897">
                <a:moveTo>
                  <a:pt x="0" y="0"/>
                </a:moveTo>
                <a:lnTo>
                  <a:pt x="7048897" y="0"/>
                </a:lnTo>
                <a:lnTo>
                  <a:pt x="7048897" y="3719656"/>
                </a:lnTo>
                <a:lnTo>
                  <a:pt x="0" y="3719656"/>
                </a:lnTo>
                <a:lnTo>
                  <a:pt x="0" y="0"/>
                </a:lnTo>
                <a:close/>
              </a:path>
            </a:pathLst>
          </a:custGeom>
          <a:blipFill>
            <a:blip r:embed="rId6"/>
            <a:stretch>
              <a:fillRect l="-503" t="0" r="-503" b="0"/>
            </a:stretch>
          </a:blipFill>
        </p:spPr>
      </p:sp>
      <p:sp>
        <p:nvSpPr>
          <p:cNvPr name="TextBox 11" id="11"/>
          <p:cNvSpPr txBox="true"/>
          <p:nvPr/>
        </p:nvSpPr>
        <p:spPr>
          <a:xfrm rot="0">
            <a:off x="1028700" y="1061831"/>
            <a:ext cx="16657268" cy="733425"/>
          </a:xfrm>
          <a:prstGeom prst="rect">
            <a:avLst/>
          </a:prstGeom>
        </p:spPr>
        <p:txBody>
          <a:bodyPr anchor="t" rtlCol="false" tIns="0" lIns="0" bIns="0" rIns="0">
            <a:spAutoFit/>
          </a:bodyPr>
          <a:lstStyle/>
          <a:p>
            <a:pPr algn="ctr" marL="0" indent="0" lvl="0">
              <a:lnSpc>
                <a:spcPts val="5759"/>
              </a:lnSpc>
              <a:spcBef>
                <a:spcPct val="0"/>
              </a:spcBef>
            </a:pPr>
            <a:r>
              <a:rPr lang="en-US" b="true" sz="4800">
                <a:solidFill>
                  <a:srgbClr val="000000"/>
                </a:solidFill>
                <a:latin typeface="Bricolage Grotesque Bold"/>
                <a:ea typeface="Bricolage Grotesque Bold"/>
                <a:cs typeface="Bricolage Grotesque Bold"/>
                <a:sym typeface="Bricolage Grotesque Bold"/>
              </a:rPr>
              <a:t>Burnout Levels by Gender</a:t>
            </a:r>
          </a:p>
        </p:txBody>
      </p:sp>
      <p:sp>
        <p:nvSpPr>
          <p:cNvPr name="TextBox 12" id="12"/>
          <p:cNvSpPr txBox="true"/>
          <p:nvPr/>
        </p:nvSpPr>
        <p:spPr>
          <a:xfrm rot="0">
            <a:off x="10197186" y="3725291"/>
            <a:ext cx="6753704" cy="4813299"/>
          </a:xfrm>
          <a:prstGeom prst="rect">
            <a:avLst/>
          </a:prstGeom>
        </p:spPr>
        <p:txBody>
          <a:bodyPr anchor="t" rtlCol="false" tIns="0" lIns="0" bIns="0" rIns="0">
            <a:spAutoFit/>
          </a:bodyPr>
          <a:lstStyle/>
          <a:p>
            <a:pPr algn="just" marL="0" indent="0" lvl="0">
              <a:lnSpc>
                <a:spcPts val="3500"/>
              </a:lnSpc>
            </a:pPr>
            <a:r>
              <a:rPr lang="en-US" sz="2500">
                <a:solidFill>
                  <a:srgbClr val="000000"/>
                </a:solidFill>
                <a:latin typeface="Touvlo"/>
                <a:ea typeface="Touvlo"/>
                <a:cs typeface="Touvlo"/>
                <a:sym typeface="Touvlo"/>
              </a:rPr>
              <a:t>Looking at burnout levels by gender, we see that both </a:t>
            </a:r>
            <a:r>
              <a:rPr lang="en-US" sz="2500" strike="noStrike" u="none">
                <a:solidFill>
                  <a:srgbClr val="000000"/>
                </a:solidFill>
                <a:latin typeface="Touvlo"/>
                <a:ea typeface="Touvlo"/>
                <a:cs typeface="Touvlo"/>
                <a:sym typeface="Touvlo"/>
              </a:rPr>
              <a:t>male and female respondents most commonly report medium burnout. High and low levels are less frequent but still present. Interestingly, other gender identities report fewer cases, which might be due to lower representation or reluctance to disclose. This highlights how burnout is a shared experience, but its expression and reporting can vary based on personal and social factors.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6D8"/>
        </a:solidFill>
      </p:bgPr>
    </p:bg>
    <p:spTree>
      <p:nvGrpSpPr>
        <p:cNvPr id="1" name=""/>
        <p:cNvGrpSpPr/>
        <p:nvPr/>
      </p:nvGrpSpPr>
      <p:grpSpPr>
        <a:xfrm>
          <a:off x="0" y="0"/>
          <a:ext cx="0" cy="0"/>
          <a:chOff x="0" y="0"/>
          <a:chExt cx="0" cy="0"/>
        </a:xfrm>
      </p:grpSpPr>
      <p:grpSp>
        <p:nvGrpSpPr>
          <p:cNvPr name="Group 2" id="2"/>
          <p:cNvGrpSpPr/>
          <p:nvPr/>
        </p:nvGrpSpPr>
        <p:grpSpPr>
          <a:xfrm rot="0">
            <a:off x="9532200" y="4846480"/>
            <a:ext cx="7485053" cy="4627078"/>
            <a:chOff x="0" y="0"/>
            <a:chExt cx="1971372" cy="1218654"/>
          </a:xfrm>
        </p:grpSpPr>
        <p:sp>
          <p:nvSpPr>
            <p:cNvPr name="Freeform 3" id="3"/>
            <p:cNvSpPr/>
            <p:nvPr/>
          </p:nvSpPr>
          <p:spPr>
            <a:xfrm flipH="false" flipV="false" rot="0">
              <a:off x="0" y="0"/>
              <a:ext cx="1971372" cy="1218654"/>
            </a:xfrm>
            <a:custGeom>
              <a:avLst/>
              <a:gdLst/>
              <a:ahLst/>
              <a:cxnLst/>
              <a:rect r="r" b="b" t="t" l="l"/>
              <a:pathLst>
                <a:path h="1218654" w="1971372">
                  <a:moveTo>
                    <a:pt x="20686" y="0"/>
                  </a:moveTo>
                  <a:lnTo>
                    <a:pt x="1950686" y="0"/>
                  </a:lnTo>
                  <a:cubicBezTo>
                    <a:pt x="1962110" y="0"/>
                    <a:pt x="1971372" y="9262"/>
                    <a:pt x="1971372" y="20686"/>
                  </a:cubicBezTo>
                  <a:lnTo>
                    <a:pt x="1971372" y="1197968"/>
                  </a:lnTo>
                  <a:cubicBezTo>
                    <a:pt x="1971372" y="1209393"/>
                    <a:pt x="1962110" y="1218654"/>
                    <a:pt x="1950686" y="1218654"/>
                  </a:cubicBezTo>
                  <a:lnTo>
                    <a:pt x="20686" y="1218654"/>
                  </a:lnTo>
                  <a:cubicBezTo>
                    <a:pt x="9262" y="1218654"/>
                    <a:pt x="0" y="1209393"/>
                    <a:pt x="0" y="1197968"/>
                  </a:cubicBezTo>
                  <a:lnTo>
                    <a:pt x="0" y="20686"/>
                  </a:lnTo>
                  <a:cubicBezTo>
                    <a:pt x="0" y="9262"/>
                    <a:pt x="9262" y="0"/>
                    <a:pt x="20686" y="0"/>
                  </a:cubicBezTo>
                  <a:close/>
                </a:path>
              </a:pathLst>
            </a:custGeom>
            <a:solidFill>
              <a:srgbClr val="FFFFFF"/>
            </a:solidFill>
            <a:ln w="38100" cap="sq">
              <a:solidFill>
                <a:srgbClr val="000000"/>
              </a:solidFill>
              <a:prstDash val="solid"/>
              <a:miter/>
            </a:ln>
          </p:spPr>
        </p:sp>
        <p:sp>
          <p:nvSpPr>
            <p:cNvPr name="TextBox 4" id="4"/>
            <p:cNvSpPr txBox="true"/>
            <p:nvPr/>
          </p:nvSpPr>
          <p:spPr>
            <a:xfrm>
              <a:off x="0" y="-57150"/>
              <a:ext cx="1971372" cy="1275804"/>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5" id="5"/>
          <p:cNvGrpSpPr/>
          <p:nvPr/>
        </p:nvGrpSpPr>
        <p:grpSpPr>
          <a:xfrm rot="0">
            <a:off x="9532200" y="1795233"/>
            <a:ext cx="7485053" cy="2465589"/>
            <a:chOff x="0" y="0"/>
            <a:chExt cx="1971372" cy="649373"/>
          </a:xfrm>
        </p:grpSpPr>
        <p:sp>
          <p:nvSpPr>
            <p:cNvPr name="Freeform 6" id="6"/>
            <p:cNvSpPr/>
            <p:nvPr/>
          </p:nvSpPr>
          <p:spPr>
            <a:xfrm flipH="false" flipV="false" rot="0">
              <a:off x="0" y="0"/>
              <a:ext cx="1971372" cy="649373"/>
            </a:xfrm>
            <a:custGeom>
              <a:avLst/>
              <a:gdLst/>
              <a:ahLst/>
              <a:cxnLst/>
              <a:rect r="r" b="b" t="t" l="l"/>
              <a:pathLst>
                <a:path h="649373" w="1971372">
                  <a:moveTo>
                    <a:pt x="20686" y="0"/>
                  </a:moveTo>
                  <a:lnTo>
                    <a:pt x="1950686" y="0"/>
                  </a:lnTo>
                  <a:cubicBezTo>
                    <a:pt x="1962110" y="0"/>
                    <a:pt x="1971372" y="9262"/>
                    <a:pt x="1971372" y="20686"/>
                  </a:cubicBezTo>
                  <a:lnTo>
                    <a:pt x="1971372" y="628687"/>
                  </a:lnTo>
                  <a:cubicBezTo>
                    <a:pt x="1971372" y="640112"/>
                    <a:pt x="1962110" y="649373"/>
                    <a:pt x="1950686" y="649373"/>
                  </a:cubicBezTo>
                  <a:lnTo>
                    <a:pt x="20686" y="649373"/>
                  </a:lnTo>
                  <a:cubicBezTo>
                    <a:pt x="15200" y="649373"/>
                    <a:pt x="9938" y="647194"/>
                    <a:pt x="6059" y="643314"/>
                  </a:cubicBezTo>
                  <a:cubicBezTo>
                    <a:pt x="2179" y="639435"/>
                    <a:pt x="0" y="634173"/>
                    <a:pt x="0" y="628687"/>
                  </a:cubicBezTo>
                  <a:lnTo>
                    <a:pt x="0" y="20686"/>
                  </a:lnTo>
                  <a:cubicBezTo>
                    <a:pt x="0" y="9262"/>
                    <a:pt x="9262" y="0"/>
                    <a:pt x="20686" y="0"/>
                  </a:cubicBezTo>
                  <a:close/>
                </a:path>
              </a:pathLst>
            </a:custGeom>
            <a:solidFill>
              <a:srgbClr val="DBE9CB"/>
            </a:solidFill>
            <a:ln w="38100" cap="sq">
              <a:solidFill>
                <a:srgbClr val="000000"/>
              </a:solidFill>
              <a:prstDash val="solid"/>
              <a:miter/>
            </a:ln>
          </p:spPr>
        </p:sp>
        <p:sp>
          <p:nvSpPr>
            <p:cNvPr name="TextBox 7" id="7"/>
            <p:cNvSpPr txBox="true"/>
            <p:nvPr/>
          </p:nvSpPr>
          <p:spPr>
            <a:xfrm>
              <a:off x="0" y="-57150"/>
              <a:ext cx="1971372" cy="706523"/>
            </a:xfrm>
            <a:prstGeom prst="rect">
              <a:avLst/>
            </a:prstGeom>
          </p:spPr>
          <p:txBody>
            <a:bodyPr anchor="ctr" rtlCol="false" tIns="50800" lIns="50800" bIns="50800" rIns="50800"/>
            <a:lstStyle/>
            <a:p>
              <a:pPr algn="ctr" marL="0" indent="0" lvl="0">
                <a:lnSpc>
                  <a:spcPts val="3920"/>
                </a:lnSpc>
                <a:spcBef>
                  <a:spcPct val="0"/>
                </a:spcBef>
              </a:pPr>
            </a:p>
          </p:txBody>
        </p:sp>
      </p:grpSp>
      <p:sp>
        <p:nvSpPr>
          <p:cNvPr name="TextBox 8" id="8"/>
          <p:cNvSpPr txBox="true"/>
          <p:nvPr/>
        </p:nvSpPr>
        <p:spPr>
          <a:xfrm rot="0">
            <a:off x="10050630" y="2359373"/>
            <a:ext cx="6464724" cy="1261110"/>
          </a:xfrm>
          <a:prstGeom prst="rect">
            <a:avLst/>
          </a:prstGeom>
        </p:spPr>
        <p:txBody>
          <a:bodyPr anchor="t" rtlCol="false" tIns="0" lIns="0" bIns="0" rIns="0">
            <a:spAutoFit/>
          </a:bodyPr>
          <a:lstStyle/>
          <a:p>
            <a:pPr algn="l" marL="0" indent="0" lvl="0">
              <a:lnSpc>
                <a:spcPts val="5040"/>
              </a:lnSpc>
              <a:spcBef>
                <a:spcPct val="0"/>
              </a:spcBef>
            </a:pPr>
            <a:r>
              <a:rPr lang="en-US" b="true" sz="3600">
                <a:solidFill>
                  <a:srgbClr val="000000"/>
                </a:solidFill>
                <a:latin typeface="Bricolage Grotesque Bold"/>
                <a:ea typeface="Bricolage Grotesque Bold"/>
                <a:cs typeface="Bricolage Grotesque Bold"/>
                <a:sym typeface="Bricolage Grotesque Bold"/>
              </a:rPr>
              <a:t>Ment</a:t>
            </a:r>
            <a:r>
              <a:rPr lang="en-US" b="true" sz="3600" strike="noStrike" u="none">
                <a:solidFill>
                  <a:srgbClr val="000000"/>
                </a:solidFill>
                <a:latin typeface="Bricolage Grotesque Bold"/>
                <a:ea typeface="Bricolage Grotesque Bold"/>
                <a:cs typeface="Bricolage Grotesque Bold"/>
                <a:sym typeface="Bricolage Grotesque Bold"/>
              </a:rPr>
              <a:t>al Health Impact by Work Arrangement.</a:t>
            </a:r>
          </a:p>
        </p:txBody>
      </p:sp>
      <p:sp>
        <p:nvSpPr>
          <p:cNvPr name="Freeform 9" id="9"/>
          <p:cNvSpPr/>
          <p:nvPr/>
        </p:nvSpPr>
        <p:spPr>
          <a:xfrm flipH="false" flipV="false" rot="2485862">
            <a:off x="16456511" y="392408"/>
            <a:ext cx="1121483" cy="2570066"/>
          </a:xfrm>
          <a:custGeom>
            <a:avLst/>
            <a:gdLst/>
            <a:ahLst/>
            <a:cxnLst/>
            <a:rect r="r" b="b" t="t" l="l"/>
            <a:pathLst>
              <a:path h="2570066" w="1121483">
                <a:moveTo>
                  <a:pt x="0" y="0"/>
                </a:moveTo>
                <a:lnTo>
                  <a:pt x="1121483" y="0"/>
                </a:lnTo>
                <a:lnTo>
                  <a:pt x="1121483" y="2570066"/>
                </a:lnTo>
                <a:lnTo>
                  <a:pt x="0" y="25700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0" id="10"/>
          <p:cNvSpPr/>
          <p:nvPr/>
        </p:nvSpPr>
        <p:spPr>
          <a:xfrm flipH="false" flipV="false" rot="0">
            <a:off x="-881176" y="6252856"/>
            <a:ext cx="6469435" cy="3540545"/>
          </a:xfrm>
          <a:custGeom>
            <a:avLst/>
            <a:gdLst/>
            <a:ahLst/>
            <a:cxnLst/>
            <a:rect r="r" b="b" t="t" l="l"/>
            <a:pathLst>
              <a:path h="3540545" w="6469435">
                <a:moveTo>
                  <a:pt x="0" y="0"/>
                </a:moveTo>
                <a:lnTo>
                  <a:pt x="6469434" y="0"/>
                </a:lnTo>
                <a:lnTo>
                  <a:pt x="6469434" y="3540545"/>
                </a:lnTo>
                <a:lnTo>
                  <a:pt x="0" y="3540545"/>
                </a:lnTo>
                <a:lnTo>
                  <a:pt x="0" y="0"/>
                </a:lnTo>
                <a:close/>
              </a:path>
            </a:pathLst>
          </a:custGeom>
          <a:blipFill>
            <a:blip r:embed="rId4">
              <a:alphaModFix amt="70000"/>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028700" y="1900776"/>
            <a:ext cx="7628360" cy="4352080"/>
            <a:chOff x="0" y="0"/>
            <a:chExt cx="2009115" cy="1146227"/>
          </a:xfrm>
        </p:grpSpPr>
        <p:sp>
          <p:nvSpPr>
            <p:cNvPr name="Freeform 12" id="12"/>
            <p:cNvSpPr/>
            <p:nvPr/>
          </p:nvSpPr>
          <p:spPr>
            <a:xfrm flipH="false" flipV="false" rot="0">
              <a:off x="0" y="0"/>
              <a:ext cx="2009115" cy="1146227"/>
            </a:xfrm>
            <a:custGeom>
              <a:avLst/>
              <a:gdLst/>
              <a:ahLst/>
              <a:cxnLst/>
              <a:rect r="r" b="b" t="t" l="l"/>
              <a:pathLst>
                <a:path h="1146227" w="2009115">
                  <a:moveTo>
                    <a:pt x="20298" y="0"/>
                  </a:moveTo>
                  <a:lnTo>
                    <a:pt x="1988818" y="0"/>
                  </a:lnTo>
                  <a:cubicBezTo>
                    <a:pt x="2000028" y="0"/>
                    <a:pt x="2009115" y="9088"/>
                    <a:pt x="2009115" y="20298"/>
                  </a:cubicBezTo>
                  <a:lnTo>
                    <a:pt x="2009115" y="1125929"/>
                  </a:lnTo>
                  <a:cubicBezTo>
                    <a:pt x="2009115" y="1131312"/>
                    <a:pt x="2006977" y="1136475"/>
                    <a:pt x="2003170" y="1140282"/>
                  </a:cubicBezTo>
                  <a:cubicBezTo>
                    <a:pt x="1999364" y="1144088"/>
                    <a:pt x="1994201" y="1146227"/>
                    <a:pt x="1988818" y="1146227"/>
                  </a:cubicBezTo>
                  <a:lnTo>
                    <a:pt x="20298" y="1146227"/>
                  </a:lnTo>
                  <a:cubicBezTo>
                    <a:pt x="14914" y="1146227"/>
                    <a:pt x="9752" y="1144088"/>
                    <a:pt x="5945" y="1140282"/>
                  </a:cubicBezTo>
                  <a:cubicBezTo>
                    <a:pt x="2139" y="1136475"/>
                    <a:pt x="0" y="1131312"/>
                    <a:pt x="0" y="1125929"/>
                  </a:cubicBezTo>
                  <a:lnTo>
                    <a:pt x="0" y="20298"/>
                  </a:lnTo>
                  <a:cubicBezTo>
                    <a:pt x="0" y="14914"/>
                    <a:pt x="2139" y="9752"/>
                    <a:pt x="5945" y="5945"/>
                  </a:cubicBezTo>
                  <a:cubicBezTo>
                    <a:pt x="9752" y="2139"/>
                    <a:pt x="14914" y="0"/>
                    <a:pt x="20298"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57150"/>
              <a:ext cx="2009115" cy="1203377"/>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14" id="14"/>
          <p:cNvSpPr/>
          <p:nvPr/>
        </p:nvSpPr>
        <p:spPr>
          <a:xfrm flipH="false" flipV="false" rot="-2175840">
            <a:off x="649225" y="5833350"/>
            <a:ext cx="1571707" cy="2709840"/>
          </a:xfrm>
          <a:custGeom>
            <a:avLst/>
            <a:gdLst/>
            <a:ahLst/>
            <a:cxnLst/>
            <a:rect r="r" b="b" t="t" l="l"/>
            <a:pathLst>
              <a:path h="2709840" w="1571707">
                <a:moveTo>
                  <a:pt x="0" y="0"/>
                </a:moveTo>
                <a:lnTo>
                  <a:pt x="1571707" y="0"/>
                </a:lnTo>
                <a:lnTo>
                  <a:pt x="1571707" y="2709840"/>
                </a:lnTo>
                <a:lnTo>
                  <a:pt x="0" y="2709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249659" y="2522672"/>
            <a:ext cx="7730879" cy="3108288"/>
          </a:xfrm>
          <a:custGeom>
            <a:avLst/>
            <a:gdLst/>
            <a:ahLst/>
            <a:cxnLst/>
            <a:rect r="r" b="b" t="t" l="l"/>
            <a:pathLst>
              <a:path h="3108288" w="7730879">
                <a:moveTo>
                  <a:pt x="0" y="0"/>
                </a:moveTo>
                <a:lnTo>
                  <a:pt x="7730879" y="0"/>
                </a:lnTo>
                <a:lnTo>
                  <a:pt x="7730879" y="3108288"/>
                </a:lnTo>
                <a:lnTo>
                  <a:pt x="0" y="3108288"/>
                </a:lnTo>
                <a:lnTo>
                  <a:pt x="0" y="0"/>
                </a:lnTo>
                <a:close/>
              </a:path>
            </a:pathLst>
          </a:custGeom>
          <a:blipFill>
            <a:blip r:embed="rId8"/>
            <a:stretch>
              <a:fillRect l="0" t="0" r="0" b="-11839"/>
            </a:stretch>
          </a:blipFill>
        </p:spPr>
      </p:sp>
      <p:sp>
        <p:nvSpPr>
          <p:cNvPr name="TextBox 16" id="16"/>
          <p:cNvSpPr txBox="true"/>
          <p:nvPr/>
        </p:nvSpPr>
        <p:spPr>
          <a:xfrm rot="0">
            <a:off x="9921537" y="5199456"/>
            <a:ext cx="6706378" cy="3873500"/>
          </a:xfrm>
          <a:prstGeom prst="rect">
            <a:avLst/>
          </a:prstGeom>
        </p:spPr>
        <p:txBody>
          <a:bodyPr anchor="t" rtlCol="false" tIns="0" lIns="0" bIns="0" rIns="0">
            <a:spAutoFit/>
          </a:bodyPr>
          <a:lstStyle/>
          <a:p>
            <a:pPr algn="just">
              <a:lnSpc>
                <a:spcPts val="2800"/>
              </a:lnSpc>
            </a:pPr>
            <a:r>
              <a:rPr lang="en-US" sz="2000">
                <a:solidFill>
                  <a:srgbClr val="000000"/>
                </a:solidFill>
                <a:latin typeface="Touvlo"/>
                <a:ea typeface="Touvlo"/>
                <a:cs typeface="Touvlo"/>
                <a:sym typeface="Touvlo"/>
              </a:rPr>
              <a:t>This chart shows how d</a:t>
            </a:r>
            <a:r>
              <a:rPr lang="en-US" sz="2000" strike="noStrike" u="none">
                <a:solidFill>
                  <a:srgbClr val="000000"/>
                </a:solidFill>
                <a:latin typeface="Touvlo"/>
                <a:ea typeface="Touvlo"/>
                <a:cs typeface="Touvlo"/>
                <a:sym typeface="Touvlo"/>
              </a:rPr>
              <a:t>ifferent work arrangements relate to mental health impacts. Interestingly, onsite workers report the highest rates of depression, anxiety, and burnout symptoms. Remote workers, while often perceived as having more flexibility, also show signs of emotional fatigue, though slightly less. Hybrid workers tend to report the lowest impact overall. These findings suggest that work setting alone doesn’t determine mental well-being — support systems, workload, and work culture also play a major role.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6D8"/>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16898" y="6609093"/>
            <a:ext cx="4897158" cy="4735221"/>
          </a:xfrm>
          <a:custGeom>
            <a:avLst/>
            <a:gdLst/>
            <a:ahLst/>
            <a:cxnLst/>
            <a:rect r="r" b="b" t="t" l="l"/>
            <a:pathLst>
              <a:path h="4735221" w="4897158">
                <a:moveTo>
                  <a:pt x="0" y="0"/>
                </a:moveTo>
                <a:lnTo>
                  <a:pt x="4897158" y="0"/>
                </a:lnTo>
                <a:lnTo>
                  <a:pt x="4897158" y="4735220"/>
                </a:lnTo>
                <a:lnTo>
                  <a:pt x="0" y="4735220"/>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3419" r="0" b="0"/>
            </a:stretch>
          </a:blipFill>
          <a:ln cap="sq">
            <a:noFill/>
            <a:prstDash val="solid"/>
            <a:miter/>
          </a:ln>
        </p:spPr>
      </p:sp>
      <p:grpSp>
        <p:nvGrpSpPr>
          <p:cNvPr name="Group 3" id="3"/>
          <p:cNvGrpSpPr/>
          <p:nvPr/>
        </p:nvGrpSpPr>
        <p:grpSpPr>
          <a:xfrm rot="0">
            <a:off x="1531681" y="2955954"/>
            <a:ext cx="7195983" cy="5298415"/>
            <a:chOff x="0" y="0"/>
            <a:chExt cx="1895238" cy="1395467"/>
          </a:xfrm>
        </p:grpSpPr>
        <p:sp>
          <p:nvSpPr>
            <p:cNvPr name="Freeform 4" id="4"/>
            <p:cNvSpPr/>
            <p:nvPr/>
          </p:nvSpPr>
          <p:spPr>
            <a:xfrm flipH="false" flipV="false" rot="0">
              <a:off x="0" y="0"/>
              <a:ext cx="1895238" cy="1395467"/>
            </a:xfrm>
            <a:custGeom>
              <a:avLst/>
              <a:gdLst/>
              <a:ahLst/>
              <a:cxnLst/>
              <a:rect r="r" b="b" t="t" l="l"/>
              <a:pathLst>
                <a:path h="1395467" w="1895238">
                  <a:moveTo>
                    <a:pt x="21517" y="0"/>
                  </a:moveTo>
                  <a:lnTo>
                    <a:pt x="1873721" y="0"/>
                  </a:lnTo>
                  <a:cubicBezTo>
                    <a:pt x="1879428" y="0"/>
                    <a:pt x="1884901" y="2267"/>
                    <a:pt x="1888936" y="6302"/>
                  </a:cubicBezTo>
                  <a:cubicBezTo>
                    <a:pt x="1892971" y="10338"/>
                    <a:pt x="1895238" y="15811"/>
                    <a:pt x="1895238" y="21517"/>
                  </a:cubicBezTo>
                  <a:lnTo>
                    <a:pt x="1895238" y="1373950"/>
                  </a:lnTo>
                  <a:cubicBezTo>
                    <a:pt x="1895238" y="1379657"/>
                    <a:pt x="1892971" y="1385130"/>
                    <a:pt x="1888936" y="1389165"/>
                  </a:cubicBezTo>
                  <a:cubicBezTo>
                    <a:pt x="1884901" y="1393200"/>
                    <a:pt x="1879428" y="1395467"/>
                    <a:pt x="1873721" y="1395467"/>
                  </a:cubicBezTo>
                  <a:lnTo>
                    <a:pt x="21517" y="1395467"/>
                  </a:lnTo>
                  <a:cubicBezTo>
                    <a:pt x="15811" y="1395467"/>
                    <a:pt x="10338" y="1393200"/>
                    <a:pt x="6302" y="1389165"/>
                  </a:cubicBezTo>
                  <a:cubicBezTo>
                    <a:pt x="2267" y="1385130"/>
                    <a:pt x="0" y="1379657"/>
                    <a:pt x="0" y="1373950"/>
                  </a:cubicBezTo>
                  <a:lnTo>
                    <a:pt x="0" y="21517"/>
                  </a:lnTo>
                  <a:cubicBezTo>
                    <a:pt x="0" y="15811"/>
                    <a:pt x="2267" y="10338"/>
                    <a:pt x="6302" y="6302"/>
                  </a:cubicBezTo>
                  <a:cubicBezTo>
                    <a:pt x="10338" y="2267"/>
                    <a:pt x="15811" y="0"/>
                    <a:pt x="21517" y="0"/>
                  </a:cubicBezTo>
                  <a:close/>
                </a:path>
              </a:pathLst>
            </a:custGeom>
            <a:solidFill>
              <a:srgbClr val="FFFFFF"/>
            </a:solidFill>
            <a:ln w="38100" cap="sq">
              <a:solidFill>
                <a:srgbClr val="000000"/>
              </a:solidFill>
              <a:prstDash val="solid"/>
              <a:miter/>
            </a:ln>
          </p:spPr>
        </p:sp>
        <p:sp>
          <p:nvSpPr>
            <p:cNvPr name="TextBox 5" id="5"/>
            <p:cNvSpPr txBox="true"/>
            <p:nvPr/>
          </p:nvSpPr>
          <p:spPr>
            <a:xfrm>
              <a:off x="0" y="-57150"/>
              <a:ext cx="1895238" cy="1452617"/>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6" id="6"/>
          <p:cNvGrpSpPr/>
          <p:nvPr/>
        </p:nvGrpSpPr>
        <p:grpSpPr>
          <a:xfrm rot="0">
            <a:off x="-497386" y="-514350"/>
            <a:ext cx="19282771" cy="2957655"/>
            <a:chOff x="0" y="0"/>
            <a:chExt cx="5078590" cy="778971"/>
          </a:xfrm>
        </p:grpSpPr>
        <p:sp>
          <p:nvSpPr>
            <p:cNvPr name="Freeform 7" id="7"/>
            <p:cNvSpPr/>
            <p:nvPr/>
          </p:nvSpPr>
          <p:spPr>
            <a:xfrm flipH="false" flipV="false" rot="0">
              <a:off x="0" y="0"/>
              <a:ext cx="5078590" cy="778971"/>
            </a:xfrm>
            <a:custGeom>
              <a:avLst/>
              <a:gdLst/>
              <a:ahLst/>
              <a:cxnLst/>
              <a:rect r="r" b="b" t="t" l="l"/>
              <a:pathLst>
                <a:path h="778971" w="5078590">
                  <a:moveTo>
                    <a:pt x="0" y="0"/>
                  </a:moveTo>
                  <a:lnTo>
                    <a:pt x="5078590" y="0"/>
                  </a:lnTo>
                  <a:lnTo>
                    <a:pt x="5078590" y="778971"/>
                  </a:lnTo>
                  <a:lnTo>
                    <a:pt x="0" y="778971"/>
                  </a:lnTo>
                  <a:close/>
                </a:path>
              </a:pathLst>
            </a:custGeom>
            <a:solidFill>
              <a:srgbClr val="FFFFFF"/>
            </a:solidFill>
            <a:ln w="38100" cap="sq">
              <a:solidFill>
                <a:srgbClr val="000000"/>
              </a:solidFill>
              <a:prstDash val="solid"/>
              <a:miter/>
            </a:ln>
          </p:spPr>
        </p:sp>
        <p:sp>
          <p:nvSpPr>
            <p:cNvPr name="TextBox 8" id="8"/>
            <p:cNvSpPr txBox="true"/>
            <p:nvPr/>
          </p:nvSpPr>
          <p:spPr>
            <a:xfrm>
              <a:off x="0" y="-57150"/>
              <a:ext cx="5078590" cy="836121"/>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TextBox 9" id="9"/>
          <p:cNvSpPr txBox="true"/>
          <p:nvPr/>
        </p:nvSpPr>
        <p:spPr>
          <a:xfrm rot="0">
            <a:off x="10874619" y="3302299"/>
            <a:ext cx="5596762" cy="5467985"/>
          </a:xfrm>
          <a:prstGeom prst="rect">
            <a:avLst/>
          </a:prstGeom>
        </p:spPr>
        <p:txBody>
          <a:bodyPr anchor="t" rtlCol="false" tIns="0" lIns="0" bIns="0" rIns="0">
            <a:spAutoFit/>
          </a:bodyPr>
          <a:lstStyle/>
          <a:p>
            <a:pPr algn="just" marL="0" indent="0" lvl="0">
              <a:lnSpc>
                <a:spcPts val="3640"/>
              </a:lnSpc>
            </a:pPr>
            <a:r>
              <a:rPr lang="en-US" sz="2600">
                <a:solidFill>
                  <a:srgbClr val="000000"/>
                </a:solidFill>
                <a:latin typeface="Touvlo"/>
                <a:ea typeface="Touvlo"/>
                <a:cs typeface="Touvlo"/>
                <a:sym typeface="Touvlo"/>
              </a:rPr>
              <a:t>Despite assumptions that remote or hybrid workers might work less, the data shows only a slight difference. Onsite employees average slightly more hours per week than those working remotely or in hybrid setups. Though minimal, this gap suggests that flexibility may allow for better time allocation and work-life balance, without significantly reducing productivity.</a:t>
            </a:r>
          </a:p>
        </p:txBody>
      </p:sp>
      <p:sp>
        <p:nvSpPr>
          <p:cNvPr name="TextBox 10" id="10"/>
          <p:cNvSpPr txBox="true"/>
          <p:nvPr/>
        </p:nvSpPr>
        <p:spPr>
          <a:xfrm rot="0">
            <a:off x="1028700" y="1061831"/>
            <a:ext cx="16657268" cy="733425"/>
          </a:xfrm>
          <a:prstGeom prst="rect">
            <a:avLst/>
          </a:prstGeom>
        </p:spPr>
        <p:txBody>
          <a:bodyPr anchor="t" rtlCol="false" tIns="0" lIns="0" bIns="0" rIns="0">
            <a:spAutoFit/>
          </a:bodyPr>
          <a:lstStyle/>
          <a:p>
            <a:pPr algn="ctr">
              <a:lnSpc>
                <a:spcPts val="5759"/>
              </a:lnSpc>
            </a:pPr>
            <a:r>
              <a:rPr lang="en-US" b="true" sz="4800">
                <a:solidFill>
                  <a:srgbClr val="000000"/>
                </a:solidFill>
                <a:latin typeface="Bricolage Grotesque Bold"/>
                <a:ea typeface="Bricolage Grotesque Bold"/>
                <a:cs typeface="Bricolage Grotesque Bold"/>
                <a:sym typeface="Bricolage Grotesque Bold"/>
              </a:rPr>
              <a:t>Average Working Hours by Work Arrangement</a:t>
            </a:r>
          </a:p>
        </p:txBody>
      </p:sp>
      <p:sp>
        <p:nvSpPr>
          <p:cNvPr name="Freeform 11" id="11"/>
          <p:cNvSpPr/>
          <p:nvPr/>
        </p:nvSpPr>
        <p:spPr>
          <a:xfrm flipH="false" flipV="false" rot="0">
            <a:off x="545884" y="2622227"/>
            <a:ext cx="1971595" cy="1455396"/>
          </a:xfrm>
          <a:custGeom>
            <a:avLst/>
            <a:gdLst/>
            <a:ahLst/>
            <a:cxnLst/>
            <a:rect r="r" b="b" t="t" l="l"/>
            <a:pathLst>
              <a:path h="1455396" w="1971595">
                <a:moveTo>
                  <a:pt x="0" y="0"/>
                </a:moveTo>
                <a:lnTo>
                  <a:pt x="1971595" y="0"/>
                </a:lnTo>
                <a:lnTo>
                  <a:pt x="1971595" y="1455395"/>
                </a:lnTo>
                <a:lnTo>
                  <a:pt x="0" y="1455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0">
            <a:off x="1815607" y="3835660"/>
            <a:ext cx="6628131" cy="3539002"/>
          </a:xfrm>
          <a:custGeom>
            <a:avLst/>
            <a:gdLst/>
            <a:ahLst/>
            <a:cxnLst/>
            <a:rect r="r" b="b" t="t" l="l"/>
            <a:pathLst>
              <a:path h="3539002" w="6628131">
                <a:moveTo>
                  <a:pt x="0" y="0"/>
                </a:moveTo>
                <a:lnTo>
                  <a:pt x="6628131" y="0"/>
                </a:lnTo>
                <a:lnTo>
                  <a:pt x="6628131" y="3539002"/>
                </a:lnTo>
                <a:lnTo>
                  <a:pt x="0" y="3539002"/>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7E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096986" y="2443305"/>
            <a:ext cx="4897158" cy="2944334"/>
          </a:xfrm>
          <a:custGeom>
            <a:avLst/>
            <a:gdLst/>
            <a:ahLst/>
            <a:cxnLst/>
            <a:rect r="r" b="b" t="t" l="l"/>
            <a:pathLst>
              <a:path h="2944334" w="4897158">
                <a:moveTo>
                  <a:pt x="0" y="0"/>
                </a:moveTo>
                <a:lnTo>
                  <a:pt x="4897157" y="0"/>
                </a:lnTo>
                <a:lnTo>
                  <a:pt x="4897157" y="2944334"/>
                </a:lnTo>
                <a:lnTo>
                  <a:pt x="0" y="294433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66324" r="0" b="0"/>
            </a:stretch>
          </a:blipFill>
          <a:ln cap="sq">
            <a:noFill/>
            <a:prstDash val="solid"/>
            <a:miter/>
          </a:ln>
        </p:spPr>
      </p:sp>
      <p:grpSp>
        <p:nvGrpSpPr>
          <p:cNvPr name="Group 3" id="3"/>
          <p:cNvGrpSpPr/>
          <p:nvPr/>
        </p:nvGrpSpPr>
        <p:grpSpPr>
          <a:xfrm rot="0">
            <a:off x="1351592" y="3023486"/>
            <a:ext cx="7628360" cy="5681200"/>
            <a:chOff x="0" y="0"/>
            <a:chExt cx="2009115" cy="1496283"/>
          </a:xfrm>
        </p:grpSpPr>
        <p:sp>
          <p:nvSpPr>
            <p:cNvPr name="Freeform 4" id="4"/>
            <p:cNvSpPr/>
            <p:nvPr/>
          </p:nvSpPr>
          <p:spPr>
            <a:xfrm flipH="false" flipV="false" rot="0">
              <a:off x="0" y="0"/>
              <a:ext cx="2009115" cy="1496283"/>
            </a:xfrm>
            <a:custGeom>
              <a:avLst/>
              <a:gdLst/>
              <a:ahLst/>
              <a:cxnLst/>
              <a:rect r="r" b="b" t="t" l="l"/>
              <a:pathLst>
                <a:path h="1496283" w="2009115">
                  <a:moveTo>
                    <a:pt x="20298" y="0"/>
                  </a:moveTo>
                  <a:lnTo>
                    <a:pt x="1988818" y="0"/>
                  </a:lnTo>
                  <a:cubicBezTo>
                    <a:pt x="2000028" y="0"/>
                    <a:pt x="2009115" y="9088"/>
                    <a:pt x="2009115" y="20298"/>
                  </a:cubicBezTo>
                  <a:lnTo>
                    <a:pt x="2009115" y="1475985"/>
                  </a:lnTo>
                  <a:cubicBezTo>
                    <a:pt x="2009115" y="1481369"/>
                    <a:pt x="2006977" y="1486532"/>
                    <a:pt x="2003170" y="1490338"/>
                  </a:cubicBezTo>
                  <a:cubicBezTo>
                    <a:pt x="1999364" y="1494145"/>
                    <a:pt x="1994201" y="1496283"/>
                    <a:pt x="1988818" y="1496283"/>
                  </a:cubicBezTo>
                  <a:lnTo>
                    <a:pt x="20298" y="1496283"/>
                  </a:lnTo>
                  <a:cubicBezTo>
                    <a:pt x="9088" y="1496283"/>
                    <a:pt x="0" y="1487196"/>
                    <a:pt x="0" y="1475985"/>
                  </a:cubicBezTo>
                  <a:lnTo>
                    <a:pt x="0" y="20298"/>
                  </a:lnTo>
                  <a:cubicBezTo>
                    <a:pt x="0" y="14914"/>
                    <a:pt x="2139" y="9752"/>
                    <a:pt x="5945" y="5945"/>
                  </a:cubicBezTo>
                  <a:cubicBezTo>
                    <a:pt x="9752" y="2139"/>
                    <a:pt x="14914" y="0"/>
                    <a:pt x="20298" y="0"/>
                  </a:cubicBezTo>
                  <a:close/>
                </a:path>
              </a:pathLst>
            </a:custGeom>
            <a:solidFill>
              <a:srgbClr val="FFFFFF"/>
            </a:solidFill>
            <a:ln w="38100" cap="sq">
              <a:solidFill>
                <a:srgbClr val="000000"/>
              </a:solidFill>
              <a:prstDash val="solid"/>
              <a:miter/>
            </a:ln>
          </p:spPr>
        </p:sp>
        <p:sp>
          <p:nvSpPr>
            <p:cNvPr name="TextBox 5" id="5"/>
            <p:cNvSpPr txBox="true"/>
            <p:nvPr/>
          </p:nvSpPr>
          <p:spPr>
            <a:xfrm>
              <a:off x="0" y="-57150"/>
              <a:ext cx="2009115" cy="1553433"/>
            </a:xfrm>
            <a:prstGeom prst="rect">
              <a:avLst/>
            </a:prstGeom>
          </p:spPr>
          <p:txBody>
            <a:bodyPr anchor="ctr" rtlCol="false" tIns="50800" lIns="50800" bIns="50800" rIns="50800"/>
            <a:lstStyle/>
            <a:p>
              <a:pPr algn="ctr" marL="0" indent="0" lvl="0">
                <a:lnSpc>
                  <a:spcPts val="3500"/>
                </a:lnSpc>
                <a:spcBef>
                  <a:spcPct val="0"/>
                </a:spcBef>
              </a:pPr>
            </a:p>
          </p:txBody>
        </p:sp>
      </p:grpSp>
      <p:grpSp>
        <p:nvGrpSpPr>
          <p:cNvPr name="Group 6" id="6"/>
          <p:cNvGrpSpPr/>
          <p:nvPr/>
        </p:nvGrpSpPr>
        <p:grpSpPr>
          <a:xfrm rot="0">
            <a:off x="-497386" y="-514350"/>
            <a:ext cx="19282771" cy="2957655"/>
            <a:chOff x="0" y="0"/>
            <a:chExt cx="5078590" cy="778971"/>
          </a:xfrm>
        </p:grpSpPr>
        <p:sp>
          <p:nvSpPr>
            <p:cNvPr name="Freeform 7" id="7"/>
            <p:cNvSpPr/>
            <p:nvPr/>
          </p:nvSpPr>
          <p:spPr>
            <a:xfrm flipH="false" flipV="false" rot="0">
              <a:off x="0" y="0"/>
              <a:ext cx="5078590" cy="778971"/>
            </a:xfrm>
            <a:custGeom>
              <a:avLst/>
              <a:gdLst/>
              <a:ahLst/>
              <a:cxnLst/>
              <a:rect r="r" b="b" t="t" l="l"/>
              <a:pathLst>
                <a:path h="778971" w="5078590">
                  <a:moveTo>
                    <a:pt x="0" y="0"/>
                  </a:moveTo>
                  <a:lnTo>
                    <a:pt x="5078590" y="0"/>
                  </a:lnTo>
                  <a:lnTo>
                    <a:pt x="5078590" y="778971"/>
                  </a:lnTo>
                  <a:lnTo>
                    <a:pt x="0" y="778971"/>
                  </a:lnTo>
                  <a:close/>
                </a:path>
              </a:pathLst>
            </a:custGeom>
            <a:solidFill>
              <a:srgbClr val="FFFFFF"/>
            </a:solidFill>
            <a:ln w="38100" cap="sq">
              <a:solidFill>
                <a:srgbClr val="000000"/>
              </a:solidFill>
              <a:prstDash val="solid"/>
              <a:miter/>
            </a:ln>
          </p:spPr>
        </p:sp>
        <p:sp>
          <p:nvSpPr>
            <p:cNvPr name="TextBox 8" id="8"/>
            <p:cNvSpPr txBox="true"/>
            <p:nvPr/>
          </p:nvSpPr>
          <p:spPr>
            <a:xfrm>
              <a:off x="0" y="-57150"/>
              <a:ext cx="5078590" cy="836121"/>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TextBox 9" id="9"/>
          <p:cNvSpPr txBox="true"/>
          <p:nvPr/>
        </p:nvSpPr>
        <p:spPr>
          <a:xfrm rot="0">
            <a:off x="10448506" y="3334881"/>
            <a:ext cx="6343336" cy="5010785"/>
          </a:xfrm>
          <a:prstGeom prst="rect">
            <a:avLst/>
          </a:prstGeom>
        </p:spPr>
        <p:txBody>
          <a:bodyPr anchor="t" rtlCol="false" tIns="0" lIns="0" bIns="0" rIns="0">
            <a:spAutoFit/>
          </a:bodyPr>
          <a:lstStyle/>
          <a:p>
            <a:pPr algn="just" marL="0" indent="0" lvl="0">
              <a:lnSpc>
                <a:spcPts val="3640"/>
              </a:lnSpc>
            </a:pPr>
            <a:r>
              <a:rPr lang="en-US" sz="2600">
                <a:solidFill>
                  <a:srgbClr val="000000"/>
                </a:solidFill>
                <a:latin typeface="Touvlo"/>
                <a:ea typeface="Touvlo"/>
                <a:cs typeface="Touvlo"/>
                <a:sym typeface="Touvlo"/>
              </a:rPr>
              <a:t>The data shows a clear connection between burnout and feelings of social isolation. Individuals experiencing high burnout levels reported the highest average isolation scores. In contrast, those with medium and low burnout level</a:t>
            </a:r>
            <a:r>
              <a:rPr lang="en-US" sz="2600" u="none">
                <a:solidFill>
                  <a:srgbClr val="000000"/>
                </a:solidFill>
                <a:latin typeface="Touvlo"/>
                <a:ea typeface="Touvlo"/>
                <a:cs typeface="Touvlo"/>
                <a:sym typeface="Touvlo"/>
              </a:rPr>
              <a:t>s</a:t>
            </a:r>
            <a:r>
              <a:rPr lang="en-US" sz="2600">
                <a:solidFill>
                  <a:srgbClr val="000000"/>
                </a:solidFill>
                <a:latin typeface="Touvlo"/>
                <a:ea typeface="Touvlo"/>
                <a:cs typeface="Touvlo"/>
                <a:sym typeface="Touvlo"/>
              </a:rPr>
              <a:t> f</a:t>
            </a:r>
            <a:r>
              <a:rPr lang="en-US" sz="2600" u="none">
                <a:solidFill>
                  <a:srgbClr val="000000"/>
                </a:solidFill>
                <a:latin typeface="Touvlo"/>
                <a:ea typeface="Touvlo"/>
                <a:cs typeface="Touvlo"/>
                <a:sym typeface="Touvlo"/>
              </a:rPr>
              <a:t>e</a:t>
            </a:r>
            <a:r>
              <a:rPr lang="en-US" sz="2600">
                <a:solidFill>
                  <a:srgbClr val="000000"/>
                </a:solidFill>
                <a:latin typeface="Touvlo"/>
                <a:ea typeface="Touvlo"/>
                <a:cs typeface="Touvlo"/>
                <a:sym typeface="Touvlo"/>
              </a:rPr>
              <a:t>l</a:t>
            </a:r>
            <a:r>
              <a:rPr lang="en-US" sz="2600" u="none">
                <a:solidFill>
                  <a:srgbClr val="000000"/>
                </a:solidFill>
                <a:latin typeface="Touvlo"/>
                <a:ea typeface="Touvlo"/>
                <a:cs typeface="Touvlo"/>
                <a:sym typeface="Touvlo"/>
              </a:rPr>
              <a:t>t </a:t>
            </a:r>
            <a:r>
              <a:rPr lang="en-US" sz="2600">
                <a:solidFill>
                  <a:srgbClr val="000000"/>
                </a:solidFill>
                <a:latin typeface="Touvlo"/>
                <a:ea typeface="Touvlo"/>
                <a:cs typeface="Touvlo"/>
                <a:sym typeface="Touvlo"/>
              </a:rPr>
              <a:t>less isol</a:t>
            </a:r>
            <a:r>
              <a:rPr lang="en-US" sz="2600" u="none">
                <a:solidFill>
                  <a:srgbClr val="000000"/>
                </a:solidFill>
                <a:latin typeface="Touvlo"/>
                <a:ea typeface="Touvlo"/>
                <a:cs typeface="Touvlo"/>
                <a:sym typeface="Touvlo"/>
              </a:rPr>
              <a:t>at</a:t>
            </a:r>
            <a:r>
              <a:rPr lang="en-US" sz="2600">
                <a:solidFill>
                  <a:srgbClr val="000000"/>
                </a:solidFill>
                <a:latin typeface="Touvlo"/>
                <a:ea typeface="Touvlo"/>
                <a:cs typeface="Touvlo"/>
                <a:sym typeface="Touvlo"/>
              </a:rPr>
              <a:t>ed.</a:t>
            </a:r>
            <a:r>
              <a:rPr lang="en-US" sz="2600" u="none">
                <a:solidFill>
                  <a:srgbClr val="000000"/>
                </a:solidFill>
                <a:latin typeface="Touvlo"/>
                <a:ea typeface="Touvlo"/>
                <a:cs typeface="Touvlo"/>
                <a:sym typeface="Touvlo"/>
              </a:rPr>
              <a:t> </a:t>
            </a:r>
            <a:r>
              <a:rPr lang="en-US" sz="2600">
                <a:solidFill>
                  <a:srgbClr val="000000"/>
                </a:solidFill>
                <a:latin typeface="Touvlo"/>
                <a:ea typeface="Touvlo"/>
                <a:cs typeface="Touvlo"/>
                <a:sym typeface="Touvlo"/>
              </a:rPr>
              <a:t>This </a:t>
            </a:r>
            <a:r>
              <a:rPr lang="en-US" sz="2600" u="none">
                <a:solidFill>
                  <a:srgbClr val="000000"/>
                </a:solidFill>
                <a:latin typeface="Touvlo"/>
                <a:ea typeface="Touvlo"/>
                <a:cs typeface="Touvlo"/>
                <a:sym typeface="Touvlo"/>
              </a:rPr>
              <a:t>in</a:t>
            </a:r>
            <a:r>
              <a:rPr lang="en-US" sz="2600">
                <a:solidFill>
                  <a:srgbClr val="000000"/>
                </a:solidFill>
                <a:latin typeface="Touvlo"/>
                <a:ea typeface="Touvlo"/>
                <a:cs typeface="Touvlo"/>
                <a:sym typeface="Touvlo"/>
              </a:rPr>
              <a:t>si</a:t>
            </a:r>
            <a:r>
              <a:rPr lang="en-US" sz="2600" u="none">
                <a:solidFill>
                  <a:srgbClr val="000000"/>
                </a:solidFill>
                <a:latin typeface="Touvlo"/>
                <a:ea typeface="Touvlo"/>
                <a:cs typeface="Touvlo"/>
                <a:sym typeface="Touvlo"/>
              </a:rPr>
              <a:t>g</a:t>
            </a:r>
            <a:r>
              <a:rPr lang="en-US" sz="2600">
                <a:solidFill>
                  <a:srgbClr val="000000"/>
                </a:solidFill>
                <a:latin typeface="Touvlo"/>
                <a:ea typeface="Touvlo"/>
                <a:cs typeface="Touvlo"/>
                <a:sym typeface="Touvlo"/>
              </a:rPr>
              <a:t>ht</a:t>
            </a:r>
            <a:r>
              <a:rPr lang="en-US" sz="2600" u="none">
                <a:solidFill>
                  <a:srgbClr val="000000"/>
                </a:solidFill>
                <a:latin typeface="Touvlo"/>
                <a:ea typeface="Touvlo"/>
                <a:cs typeface="Touvlo"/>
                <a:sym typeface="Touvlo"/>
              </a:rPr>
              <a:t> </a:t>
            </a:r>
            <a:r>
              <a:rPr lang="en-US" sz="2600">
                <a:solidFill>
                  <a:srgbClr val="000000"/>
                </a:solidFill>
                <a:latin typeface="Touvlo"/>
                <a:ea typeface="Touvlo"/>
                <a:cs typeface="Touvlo"/>
                <a:sym typeface="Touvlo"/>
              </a:rPr>
              <a:t>high</a:t>
            </a:r>
            <a:r>
              <a:rPr lang="en-US" sz="2600" u="none">
                <a:solidFill>
                  <a:srgbClr val="000000"/>
                </a:solidFill>
                <a:latin typeface="Touvlo"/>
                <a:ea typeface="Touvlo"/>
                <a:cs typeface="Touvlo"/>
                <a:sym typeface="Touvlo"/>
              </a:rPr>
              <a:t>li</a:t>
            </a:r>
            <a:r>
              <a:rPr lang="en-US" sz="2600">
                <a:solidFill>
                  <a:srgbClr val="000000"/>
                </a:solidFill>
                <a:latin typeface="Touvlo"/>
                <a:ea typeface="Touvlo"/>
                <a:cs typeface="Touvlo"/>
                <a:sym typeface="Touvlo"/>
              </a:rPr>
              <a:t>ghts how me</a:t>
            </a:r>
            <a:r>
              <a:rPr lang="en-US" sz="2600" u="none">
                <a:solidFill>
                  <a:srgbClr val="000000"/>
                </a:solidFill>
                <a:latin typeface="Touvlo"/>
                <a:ea typeface="Touvlo"/>
                <a:cs typeface="Touvlo"/>
                <a:sym typeface="Touvlo"/>
              </a:rPr>
              <a:t>n</a:t>
            </a:r>
            <a:r>
              <a:rPr lang="en-US" sz="2600">
                <a:solidFill>
                  <a:srgbClr val="000000"/>
                </a:solidFill>
                <a:latin typeface="Touvlo"/>
                <a:ea typeface="Touvlo"/>
                <a:cs typeface="Touvlo"/>
                <a:sym typeface="Touvlo"/>
              </a:rPr>
              <a:t>tal fati</a:t>
            </a:r>
            <a:r>
              <a:rPr lang="en-US" sz="2600" u="none">
                <a:solidFill>
                  <a:srgbClr val="000000"/>
                </a:solidFill>
                <a:latin typeface="Touvlo"/>
                <a:ea typeface="Touvlo"/>
                <a:cs typeface="Touvlo"/>
                <a:sym typeface="Touvlo"/>
              </a:rPr>
              <a:t>g</a:t>
            </a:r>
            <a:r>
              <a:rPr lang="en-US" sz="2600">
                <a:solidFill>
                  <a:srgbClr val="000000"/>
                </a:solidFill>
                <a:latin typeface="Touvlo"/>
                <a:ea typeface="Touvlo"/>
                <a:cs typeface="Touvlo"/>
                <a:sym typeface="Touvlo"/>
              </a:rPr>
              <a:t>ue and emotion</a:t>
            </a:r>
            <a:r>
              <a:rPr lang="en-US" sz="2600" u="none">
                <a:solidFill>
                  <a:srgbClr val="000000"/>
                </a:solidFill>
                <a:latin typeface="Touvlo"/>
                <a:ea typeface="Touvlo"/>
                <a:cs typeface="Touvlo"/>
                <a:sym typeface="Touvlo"/>
              </a:rPr>
              <a:t>a</a:t>
            </a:r>
            <a:r>
              <a:rPr lang="en-US" sz="2600">
                <a:solidFill>
                  <a:srgbClr val="000000"/>
                </a:solidFill>
                <a:latin typeface="Touvlo"/>
                <a:ea typeface="Touvlo"/>
                <a:cs typeface="Touvlo"/>
                <a:sym typeface="Touvlo"/>
              </a:rPr>
              <a:t>l exh</a:t>
            </a:r>
            <a:r>
              <a:rPr lang="en-US" sz="2600" u="none">
                <a:solidFill>
                  <a:srgbClr val="000000"/>
                </a:solidFill>
                <a:latin typeface="Touvlo"/>
                <a:ea typeface="Touvlo"/>
                <a:cs typeface="Touvlo"/>
                <a:sym typeface="Touvlo"/>
              </a:rPr>
              <a:t>a</a:t>
            </a:r>
            <a:r>
              <a:rPr lang="en-US" sz="2600">
                <a:solidFill>
                  <a:srgbClr val="000000"/>
                </a:solidFill>
                <a:latin typeface="Touvlo"/>
                <a:ea typeface="Touvlo"/>
                <a:cs typeface="Touvlo"/>
                <a:sym typeface="Touvlo"/>
              </a:rPr>
              <a:t>ustio</a:t>
            </a:r>
            <a:r>
              <a:rPr lang="en-US" sz="2600" u="none">
                <a:solidFill>
                  <a:srgbClr val="000000"/>
                </a:solidFill>
                <a:latin typeface="Touvlo"/>
                <a:ea typeface="Touvlo"/>
                <a:cs typeface="Touvlo"/>
                <a:sym typeface="Touvlo"/>
              </a:rPr>
              <a:t>n</a:t>
            </a:r>
            <a:r>
              <a:rPr lang="en-US" sz="2600">
                <a:solidFill>
                  <a:srgbClr val="000000"/>
                </a:solidFill>
                <a:latin typeface="Touvlo"/>
                <a:ea typeface="Touvlo"/>
                <a:cs typeface="Touvlo"/>
                <a:sym typeface="Touvlo"/>
              </a:rPr>
              <a:t> can intensify the sense of disconnection at work, especially in remote or hybrid settings.</a:t>
            </a:r>
          </a:p>
        </p:txBody>
      </p:sp>
      <p:sp>
        <p:nvSpPr>
          <p:cNvPr name="Freeform 10" id="10"/>
          <p:cNvSpPr/>
          <p:nvPr/>
        </p:nvSpPr>
        <p:spPr>
          <a:xfrm flipH="false" flipV="false" rot="2238546">
            <a:off x="7606542" y="7708441"/>
            <a:ext cx="1571707" cy="2709840"/>
          </a:xfrm>
          <a:custGeom>
            <a:avLst/>
            <a:gdLst/>
            <a:ahLst/>
            <a:cxnLst/>
            <a:rect r="r" b="b" t="t" l="l"/>
            <a:pathLst>
              <a:path h="2709840" w="1571707">
                <a:moveTo>
                  <a:pt x="0" y="0"/>
                </a:moveTo>
                <a:lnTo>
                  <a:pt x="1571708" y="0"/>
                </a:lnTo>
                <a:lnTo>
                  <a:pt x="1571708" y="2709840"/>
                </a:lnTo>
                <a:lnTo>
                  <a:pt x="0" y="2709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a:off x="5528501" y="5883136"/>
            <a:ext cx="4310183" cy="0"/>
          </a:xfrm>
          <a:prstGeom prst="line">
            <a:avLst/>
          </a:prstGeom>
          <a:ln cap="flat" w="38100">
            <a:solidFill>
              <a:srgbClr val="000000"/>
            </a:solidFill>
            <a:prstDash val="solid"/>
            <a:headEnd type="none" len="sm" w="sm"/>
            <a:tailEnd type="triangle" len="med" w="lg"/>
          </a:ln>
        </p:spPr>
      </p:sp>
      <p:sp>
        <p:nvSpPr>
          <p:cNvPr name="Freeform 12" id="12"/>
          <p:cNvSpPr/>
          <p:nvPr/>
        </p:nvSpPr>
        <p:spPr>
          <a:xfrm flipH="false" flipV="false" rot="0">
            <a:off x="1427396" y="4068427"/>
            <a:ext cx="7476753" cy="3591318"/>
          </a:xfrm>
          <a:custGeom>
            <a:avLst/>
            <a:gdLst/>
            <a:ahLst/>
            <a:cxnLst/>
            <a:rect r="r" b="b" t="t" l="l"/>
            <a:pathLst>
              <a:path h="3591318" w="7476753">
                <a:moveTo>
                  <a:pt x="0" y="0"/>
                </a:moveTo>
                <a:lnTo>
                  <a:pt x="7476753" y="0"/>
                </a:lnTo>
                <a:lnTo>
                  <a:pt x="7476753" y="3591318"/>
                </a:lnTo>
                <a:lnTo>
                  <a:pt x="0" y="3591318"/>
                </a:lnTo>
                <a:lnTo>
                  <a:pt x="0" y="0"/>
                </a:lnTo>
                <a:close/>
              </a:path>
            </a:pathLst>
          </a:custGeom>
          <a:blipFill>
            <a:blip r:embed="rId6"/>
            <a:stretch>
              <a:fillRect l="0" t="0" r="0" b="0"/>
            </a:stretch>
          </a:blipFill>
        </p:spPr>
      </p:sp>
      <p:sp>
        <p:nvSpPr>
          <p:cNvPr name="TextBox 13" id="13"/>
          <p:cNvSpPr txBox="true"/>
          <p:nvPr/>
        </p:nvSpPr>
        <p:spPr>
          <a:xfrm rot="0">
            <a:off x="1028700" y="1061831"/>
            <a:ext cx="16657268" cy="733425"/>
          </a:xfrm>
          <a:prstGeom prst="rect">
            <a:avLst/>
          </a:prstGeom>
        </p:spPr>
        <p:txBody>
          <a:bodyPr anchor="t" rtlCol="false" tIns="0" lIns="0" bIns="0" rIns="0">
            <a:spAutoFit/>
          </a:bodyPr>
          <a:lstStyle/>
          <a:p>
            <a:pPr algn="ctr" marL="0" indent="0" lvl="0">
              <a:lnSpc>
                <a:spcPts val="5759"/>
              </a:lnSpc>
              <a:spcBef>
                <a:spcPct val="0"/>
              </a:spcBef>
            </a:pPr>
            <a:r>
              <a:rPr lang="en-US" b="true" sz="4800">
                <a:solidFill>
                  <a:srgbClr val="000000"/>
                </a:solidFill>
                <a:latin typeface="Bricolage Grotesque Bold"/>
                <a:ea typeface="Bricolage Grotesque Bold"/>
                <a:cs typeface="Bricolage Grotesque Bold"/>
                <a:sym typeface="Bricolage Grotesque Bold"/>
              </a:rPr>
              <a:t>Social Isolation by Burnout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DAGsBVdIknQ</dc:identifier>
  <dcterms:modified xsi:type="dcterms:W3CDTF">2011-08-01T06:04:30Z</dcterms:modified>
  <cp:revision>1</cp:revision>
  <dc:title>Menyajikan dan Menginterpretasi Data</dc:title>
</cp:coreProperties>
</file>