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2"/>
  </p:notesMasterIdLst>
  <p:sldIdLst>
    <p:sldId id="256" r:id="rId2"/>
    <p:sldId id="286" r:id="rId3"/>
    <p:sldId id="289" r:id="rId4"/>
    <p:sldId id="287" r:id="rId5"/>
    <p:sldId id="290" r:id="rId6"/>
    <p:sldId id="288" r:id="rId7"/>
    <p:sldId id="292" r:id="rId8"/>
    <p:sldId id="293" r:id="rId9"/>
    <p:sldId id="294" r:id="rId10"/>
    <p:sldId id="295" r:id="rId11"/>
    <p:sldId id="296" r:id="rId12"/>
    <p:sldId id="357" r:id="rId13"/>
    <p:sldId id="297" r:id="rId14"/>
    <p:sldId id="302" r:id="rId15"/>
    <p:sldId id="303" r:id="rId16"/>
    <p:sldId id="304" r:id="rId17"/>
    <p:sldId id="305" r:id="rId18"/>
    <p:sldId id="306" r:id="rId19"/>
    <p:sldId id="307" r:id="rId20"/>
    <p:sldId id="358" r:id="rId21"/>
    <p:sldId id="301" r:id="rId22"/>
    <p:sldId id="310" r:id="rId23"/>
    <p:sldId id="308" r:id="rId24"/>
    <p:sldId id="341" r:id="rId25"/>
    <p:sldId id="356" r:id="rId26"/>
    <p:sldId id="355" r:id="rId27"/>
    <p:sldId id="359" r:id="rId28"/>
    <p:sldId id="342" r:id="rId29"/>
    <p:sldId id="343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298" r:id="rId39"/>
    <p:sldId id="368" r:id="rId40"/>
    <p:sldId id="369" r:id="rId41"/>
    <p:sldId id="370" r:id="rId42"/>
    <p:sldId id="371" r:id="rId43"/>
    <p:sldId id="374" r:id="rId44"/>
    <p:sldId id="375" r:id="rId45"/>
    <p:sldId id="299" r:id="rId46"/>
    <p:sldId id="372" r:id="rId47"/>
    <p:sldId id="376" r:id="rId48"/>
    <p:sldId id="300" r:id="rId49"/>
    <p:sldId id="266" r:id="rId50"/>
    <p:sldId id="338" r:id="rId51"/>
    <p:sldId id="339" r:id="rId52"/>
    <p:sldId id="340" r:id="rId53"/>
    <p:sldId id="345" r:id="rId54"/>
    <p:sldId id="346" r:id="rId55"/>
    <p:sldId id="349" r:id="rId56"/>
    <p:sldId id="352" r:id="rId57"/>
    <p:sldId id="350" r:id="rId58"/>
    <p:sldId id="351" r:id="rId59"/>
    <p:sldId id="353" r:id="rId60"/>
    <p:sldId id="354" r:id="rId6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Cambria Math" panose="02040503050406030204" pitchFamily="18" charset="0"/>
      <p:regular r:id="rId68"/>
    </p:embeddedFont>
    <p:embeddedFont>
      <p:font typeface="Oswald" panose="020B0604020202020204" charset="0"/>
      <p:regular r:id="rId69"/>
      <p:bold r:id="rId70"/>
    </p:embeddedFont>
    <p:embeddedFont>
      <p:font typeface="Roboto Condensed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1D1EC"/>
    <a:srgbClr val="4BB5D9"/>
    <a:srgbClr val="3796BF"/>
    <a:srgbClr val="A9C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17FBF-0BAB-47CE-AB42-EC5A7D509498}">
  <a:tblStyle styleId="{27317FBF-0BAB-47CE-AB42-EC5A7D509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8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slide" Target="slide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slide" Target="slide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278175" y="1575410"/>
            <a:ext cx="7830240" cy="1699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US" sz="2400" b="1" i="0" u="none" strike="noStrike" baseline="0" dirty="0">
                <a:solidFill>
                  <a:schemeClr val="bg1"/>
                </a:solidFill>
              </a:rPr>
              <a:t>ANALISIS FAKTOR </a:t>
            </a:r>
            <a:r>
              <a:rPr lang="en-US" sz="2400" b="1" i="1" u="none" strike="noStrike" baseline="0" dirty="0">
                <a:solidFill>
                  <a:schemeClr val="bg1"/>
                </a:solidFill>
              </a:rPr>
              <a:t>ROBUSTNESS </a:t>
            </a:r>
            <a:r>
              <a:rPr lang="en-US" sz="2400" b="1" i="0" u="none" strike="noStrike" baseline="0" dirty="0">
                <a:solidFill>
                  <a:schemeClr val="bg1"/>
                </a:solidFill>
              </a:rPr>
              <a:t>DAN </a:t>
            </a:r>
            <a:r>
              <a:rPr lang="en-US" sz="2400" b="1" i="1" u="none" strike="noStrike" baseline="0" dirty="0">
                <a:solidFill>
                  <a:schemeClr val="bg1"/>
                </a:solidFill>
              </a:rPr>
              <a:t>FIDELITY </a:t>
            </a:r>
            <a:r>
              <a:rPr lang="en-US" sz="2400" b="1" i="0" u="none" strike="noStrike" baseline="0" dirty="0">
                <a:solidFill>
                  <a:schemeClr val="bg1"/>
                </a:solidFill>
              </a:rPr>
              <a:t>PADA METODE </a:t>
            </a:r>
            <a:r>
              <a:rPr lang="en-US" sz="2400" b="1" i="1" u="none" strike="noStrike" baseline="0" dirty="0">
                <a:solidFill>
                  <a:schemeClr val="bg1"/>
                </a:solidFill>
              </a:rPr>
              <a:t>LEAST SIGNIFICANT BIT</a:t>
            </a:r>
            <a:r>
              <a:rPr lang="en-US" sz="2400" b="1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2400" b="1" i="1" u="none" strike="noStrike" baseline="0" dirty="0">
                <a:solidFill>
                  <a:schemeClr val="bg1"/>
                </a:solidFill>
              </a:rPr>
              <a:t>DISCRETE COSINES TRANSFORM</a:t>
            </a:r>
            <a:r>
              <a:rPr lang="en-US" sz="2400" b="1" i="0" u="none" strike="noStrike" baseline="0" dirty="0">
                <a:solidFill>
                  <a:schemeClr val="bg1"/>
                </a:solidFill>
              </a:rPr>
              <a:t>, DAN </a:t>
            </a:r>
            <a:r>
              <a:rPr lang="en-US" sz="2400" b="1" i="1" u="none" strike="noStrike" baseline="0" dirty="0">
                <a:solidFill>
                  <a:schemeClr val="bg1"/>
                </a:solidFill>
              </a:rPr>
              <a:t>DISCRETE HAAR WAVELET TRANSFORM </a:t>
            </a:r>
            <a:r>
              <a:rPr lang="en-US" sz="2400" b="1" i="0" u="none" strike="noStrike" baseline="0" dirty="0">
                <a:solidFill>
                  <a:schemeClr val="bg1"/>
                </a:solidFill>
              </a:rPr>
              <a:t>DALAM IMPLEMENTASI STEGANOGRAFI PADA CITRA DIGITAL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23D97-7165-4972-8176-08A8108450AB}"/>
              </a:ext>
            </a:extLst>
          </p:cNvPr>
          <p:cNvSpPr txBox="1"/>
          <p:nvPr/>
        </p:nvSpPr>
        <p:spPr>
          <a:xfrm>
            <a:off x="352538" y="3395832"/>
            <a:ext cx="250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Oswald" panose="020B0604020202020204" charset="0"/>
              </a:rPr>
              <a:t>Ardian Tri Kusuma</a:t>
            </a:r>
          </a:p>
          <a:p>
            <a:r>
              <a:rPr lang="en-US" sz="1800" dirty="0">
                <a:solidFill>
                  <a:schemeClr val="bg1"/>
                </a:solidFill>
                <a:latin typeface="Oswald" panose="020B0604020202020204" charset="0"/>
              </a:rPr>
              <a:t>123160035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C8089-D557-46A5-B09A-510D31257AA0}"/>
              </a:ext>
            </a:extLst>
          </p:cNvPr>
          <p:cNvCxnSpPr/>
          <p:nvPr/>
        </p:nvCxnSpPr>
        <p:spPr>
          <a:xfrm>
            <a:off x="399359" y="3296679"/>
            <a:ext cx="46022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F57ACA-1EDF-4019-BF7B-B83ECC82BF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56" y="171450"/>
            <a:ext cx="1048645" cy="1032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231" y="248482"/>
            <a:ext cx="3596319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4F9-7B46-4F35-B009-0CF22217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6" y="1087064"/>
            <a:ext cx="7378448" cy="34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8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8FD9-E99D-414A-ADCF-1523E6752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848" y="2119920"/>
            <a:ext cx="3952303" cy="90366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53D6-E450-4795-991F-CE709E3DD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91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6F1F3-C94E-401B-A1A5-68DB79CB12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9E1BD5-526D-4C8A-BF3B-8C14634CA5F8}"/>
              </a:ext>
            </a:extLst>
          </p:cNvPr>
          <p:cNvSpPr txBox="1">
            <a:spLocks/>
          </p:cNvSpPr>
          <p:nvPr/>
        </p:nvSpPr>
        <p:spPr>
          <a:xfrm>
            <a:off x="2359961" y="2031510"/>
            <a:ext cx="4424077" cy="10804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Oswald" panose="020B0604020202020204" charset="0"/>
              </a:rPr>
              <a:t>Alur </a:t>
            </a:r>
            <a:r>
              <a:rPr lang="en-US" sz="3600" b="1" dirty="0" err="1">
                <a:solidFill>
                  <a:schemeClr val="bg1"/>
                </a:solidFill>
                <a:latin typeface="Oswald" panose="020B0604020202020204" charset="0"/>
              </a:rPr>
              <a:t>Penyisipan</a:t>
            </a:r>
            <a:r>
              <a:rPr lang="en-US" sz="3600" b="1" dirty="0">
                <a:solidFill>
                  <a:schemeClr val="bg1"/>
                </a:solidFill>
                <a:latin typeface="Oswald" panose="020B0604020202020204" charset="0"/>
              </a:rPr>
              <a:t> LSB</a:t>
            </a:r>
          </a:p>
        </p:txBody>
      </p:sp>
    </p:spTree>
    <p:extLst>
      <p:ext uri="{BB962C8B-B14F-4D97-AF65-F5344CB8AC3E}">
        <p14:creationId xmlns:p14="http://schemas.microsoft.com/office/powerpoint/2010/main" val="334711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637" y="248482"/>
            <a:ext cx="3331914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Penyisipan</a:t>
            </a:r>
            <a:r>
              <a:rPr lang="en-US" dirty="0">
                <a:solidFill>
                  <a:schemeClr val="tx1"/>
                </a:solidFill>
              </a:rPr>
              <a:t> 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88BDC-78B0-401A-AA5C-4ABAAE0655BF}"/>
                  </a:ext>
                </a:extLst>
              </p:cNvPr>
              <p:cNvSpPr txBox="1"/>
              <p:nvPr/>
            </p:nvSpPr>
            <p:spPr>
              <a:xfrm>
                <a:off x="1680072" y="999334"/>
                <a:ext cx="5783856" cy="959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154,135,97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174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96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,135,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203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169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,135,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65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207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209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136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79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254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104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240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46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205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105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99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,97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95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07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148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99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149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,35,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56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09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88BDC-78B0-401A-AA5C-4ABAAE065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072" y="999334"/>
                <a:ext cx="5783856" cy="959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blipFill>
                <a:blip r:embed="rId5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B9EF71-7DD0-4367-97C1-F4456EBA9D01}"/>
              </a:ext>
            </a:extLst>
          </p:cNvPr>
          <p:cNvCxnSpPr/>
          <p:nvPr/>
        </p:nvCxnSpPr>
        <p:spPr>
          <a:xfrm>
            <a:off x="4572000" y="2203373"/>
            <a:ext cx="0" cy="110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D06EA-420C-424F-B950-89FA41C7F2C6}"/>
              </a:ext>
            </a:extLst>
          </p:cNvPr>
          <p:cNvCxnSpPr>
            <a:cxnSpLocks/>
          </p:cNvCxnSpPr>
          <p:nvPr/>
        </p:nvCxnSpPr>
        <p:spPr>
          <a:xfrm flipH="1">
            <a:off x="2148290" y="2203373"/>
            <a:ext cx="2423710" cy="36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8D6970-0E7E-4092-858B-8A37E68A889F}"/>
              </a:ext>
            </a:extLst>
          </p:cNvPr>
          <p:cNvCxnSpPr>
            <a:cxnSpLocks/>
          </p:cNvCxnSpPr>
          <p:nvPr/>
        </p:nvCxnSpPr>
        <p:spPr>
          <a:xfrm>
            <a:off x="4572000" y="2191850"/>
            <a:ext cx="2313542" cy="35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7F6190-AD2B-41AA-9535-EDADAE5B3462}"/>
              </a:ext>
            </a:extLst>
          </p:cNvPr>
          <p:cNvSpPr txBox="1"/>
          <p:nvPr/>
        </p:nvSpPr>
        <p:spPr>
          <a:xfrm>
            <a:off x="4158868" y="1928196"/>
            <a:ext cx="1569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cv2.split()</a:t>
            </a:r>
          </a:p>
        </p:txBody>
      </p:sp>
    </p:spTree>
    <p:extLst>
      <p:ext uri="{BB962C8B-B14F-4D97-AF65-F5344CB8AC3E}">
        <p14:creationId xmlns:p14="http://schemas.microsoft.com/office/powerpoint/2010/main" val="45332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A94FD42-B3AA-4071-B94A-EB2ED56B17C6}"/>
              </a:ext>
            </a:extLst>
          </p:cNvPr>
          <p:cNvSpPr txBox="1"/>
          <p:nvPr/>
        </p:nvSpPr>
        <p:spPr>
          <a:xfrm>
            <a:off x="429658" y="1090670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Pesan</a:t>
            </a:r>
            <a:r>
              <a:rPr lang="en-US" dirty="0"/>
              <a:t> = OK!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B872E6-A185-4BC6-9E4D-138A9F31469D}"/>
              </a:ext>
            </a:extLst>
          </p:cNvPr>
          <p:cNvCxnSpPr/>
          <p:nvPr/>
        </p:nvCxnSpPr>
        <p:spPr>
          <a:xfrm>
            <a:off x="1762699" y="1244558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32106-A395-41DD-BE61-05B7CEDF933B}"/>
              </a:ext>
            </a:extLst>
          </p:cNvPr>
          <p:cNvSpPr txBox="1"/>
          <p:nvPr/>
        </p:nvSpPr>
        <p:spPr>
          <a:xfrm>
            <a:off x="2843037" y="109066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79 75 33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4F79E-16C2-4074-808C-254C80F2CA86}"/>
              </a:ext>
            </a:extLst>
          </p:cNvPr>
          <p:cNvCxnSpPr/>
          <p:nvPr/>
        </p:nvCxnSpPr>
        <p:spPr>
          <a:xfrm>
            <a:off x="3869678" y="1244557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9ABCB9-4FEA-4ED8-8EE4-2057C8C12804}"/>
              </a:ext>
            </a:extLst>
          </p:cNvPr>
          <p:cNvSpPr txBox="1"/>
          <p:nvPr/>
        </p:nvSpPr>
        <p:spPr>
          <a:xfrm>
            <a:off x="4903971" y="1090668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01001111 01001011 00100001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09B78-4B28-4F08-9B22-F8EF47C2990A}"/>
              </a:ext>
            </a:extLst>
          </p:cNvPr>
          <p:cNvSpPr/>
          <p:nvPr/>
        </p:nvSpPr>
        <p:spPr>
          <a:xfrm>
            <a:off x="977577" y="2356580"/>
            <a:ext cx="2077022" cy="127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E5E47-9178-4DFE-BB69-377FE312CF5E}"/>
              </a:ext>
            </a:extLst>
          </p:cNvPr>
          <p:cNvSpPr/>
          <p:nvPr/>
        </p:nvSpPr>
        <p:spPr>
          <a:xfrm>
            <a:off x="3413634" y="3495134"/>
            <a:ext cx="2077022" cy="555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B441B-2C10-47BA-B4FE-49917859899A}"/>
              </a:ext>
            </a:extLst>
          </p:cNvPr>
          <p:cNvSpPr txBox="1"/>
          <p:nvPr/>
        </p:nvSpPr>
        <p:spPr>
          <a:xfrm>
            <a:off x="1833153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ASCII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98EF9-4E48-4AC6-BB85-5F23FA6F122F}"/>
              </a:ext>
            </a:extLst>
          </p:cNvPr>
          <p:cNvSpPr txBox="1"/>
          <p:nvPr/>
        </p:nvSpPr>
        <p:spPr>
          <a:xfrm>
            <a:off x="4017955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Biner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E5E08E-688B-4C79-921F-AFB446162D28}"/>
              </a:ext>
            </a:extLst>
          </p:cNvPr>
          <p:cNvSpPr txBox="1">
            <a:spLocks/>
          </p:cNvSpPr>
          <p:nvPr/>
        </p:nvSpPr>
        <p:spPr>
          <a:xfrm>
            <a:off x="5640637" y="248482"/>
            <a:ext cx="333191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Alur Penyisipan LSB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A94FD42-B3AA-4071-B94A-EB2ED56B17C6}"/>
              </a:ext>
            </a:extLst>
          </p:cNvPr>
          <p:cNvSpPr txBox="1"/>
          <p:nvPr/>
        </p:nvSpPr>
        <p:spPr>
          <a:xfrm>
            <a:off x="429658" y="1090670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Pesan</a:t>
            </a:r>
            <a:r>
              <a:rPr lang="en-US" dirty="0"/>
              <a:t> = OK!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B872E6-A185-4BC6-9E4D-138A9F31469D}"/>
              </a:ext>
            </a:extLst>
          </p:cNvPr>
          <p:cNvCxnSpPr/>
          <p:nvPr/>
        </p:nvCxnSpPr>
        <p:spPr>
          <a:xfrm>
            <a:off x="1762699" y="1244558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32106-A395-41DD-BE61-05B7CEDF933B}"/>
              </a:ext>
            </a:extLst>
          </p:cNvPr>
          <p:cNvSpPr txBox="1"/>
          <p:nvPr/>
        </p:nvSpPr>
        <p:spPr>
          <a:xfrm>
            <a:off x="2843037" y="109066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79 75 33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4F79E-16C2-4074-808C-254C80F2CA86}"/>
              </a:ext>
            </a:extLst>
          </p:cNvPr>
          <p:cNvCxnSpPr/>
          <p:nvPr/>
        </p:nvCxnSpPr>
        <p:spPr>
          <a:xfrm>
            <a:off x="3869678" y="1244557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9ABCB9-4FEA-4ED8-8EE4-2057C8C12804}"/>
              </a:ext>
            </a:extLst>
          </p:cNvPr>
          <p:cNvSpPr txBox="1"/>
          <p:nvPr/>
        </p:nvSpPr>
        <p:spPr>
          <a:xfrm>
            <a:off x="4903971" y="1090668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01001111 01001011 00100001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09B78-4B28-4F08-9B22-F8EF47C2990A}"/>
              </a:ext>
            </a:extLst>
          </p:cNvPr>
          <p:cNvSpPr/>
          <p:nvPr/>
        </p:nvSpPr>
        <p:spPr>
          <a:xfrm>
            <a:off x="977577" y="2356580"/>
            <a:ext cx="2077022" cy="127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E5E47-9178-4DFE-BB69-377FE312CF5E}"/>
              </a:ext>
            </a:extLst>
          </p:cNvPr>
          <p:cNvSpPr/>
          <p:nvPr/>
        </p:nvSpPr>
        <p:spPr>
          <a:xfrm>
            <a:off x="3413634" y="3495134"/>
            <a:ext cx="2077022" cy="555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78BF-85C3-4765-837A-1F5CF76739E6}"/>
              </a:ext>
            </a:extLst>
          </p:cNvPr>
          <p:cNvSpPr txBox="1"/>
          <p:nvPr/>
        </p:nvSpPr>
        <p:spPr>
          <a:xfrm>
            <a:off x="487699" y="181968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10011010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F28C1-79B8-4DF2-BCDB-7DE5711F36D6}"/>
              </a:ext>
            </a:extLst>
          </p:cNvPr>
          <p:cNvCxnSpPr/>
          <p:nvPr/>
        </p:nvCxnSpPr>
        <p:spPr>
          <a:xfrm flipH="1" flipV="1">
            <a:off x="1032547" y="2127463"/>
            <a:ext cx="245410" cy="42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4B1B4-0A22-407B-A0D5-8062E047840C}"/>
              </a:ext>
            </a:extLst>
          </p:cNvPr>
          <p:cNvSpPr txBox="1"/>
          <p:nvPr/>
        </p:nvSpPr>
        <p:spPr>
          <a:xfrm>
            <a:off x="1522424" y="181968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10010110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BF683-C6D2-4D98-A597-F3EA4F2CC193}"/>
              </a:ext>
            </a:extLst>
          </p:cNvPr>
          <p:cNvCxnSpPr>
            <a:cxnSpLocks/>
          </p:cNvCxnSpPr>
          <p:nvPr/>
        </p:nvCxnSpPr>
        <p:spPr>
          <a:xfrm flipV="1">
            <a:off x="1822805" y="2127463"/>
            <a:ext cx="28029" cy="4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798341-958D-4D13-AA31-F1A8FBB2C223}"/>
              </a:ext>
            </a:extLst>
          </p:cNvPr>
          <p:cNvSpPr txBox="1"/>
          <p:nvPr/>
        </p:nvSpPr>
        <p:spPr>
          <a:xfrm>
            <a:off x="1833153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ASCII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C560A8-A017-4136-A27D-DAA27AF0AB9E}"/>
              </a:ext>
            </a:extLst>
          </p:cNvPr>
          <p:cNvSpPr txBox="1"/>
          <p:nvPr/>
        </p:nvSpPr>
        <p:spPr>
          <a:xfrm>
            <a:off x="4017955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Biner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125A1C5-B958-4D55-B9D8-DE059E30961E}"/>
              </a:ext>
            </a:extLst>
          </p:cNvPr>
          <p:cNvSpPr txBox="1">
            <a:spLocks/>
          </p:cNvSpPr>
          <p:nvPr/>
        </p:nvSpPr>
        <p:spPr>
          <a:xfrm>
            <a:off x="5640637" y="248482"/>
            <a:ext cx="333191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Alur Penyisipan LSB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3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03" y="248482"/>
            <a:ext cx="3353948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Penyisipan</a:t>
            </a:r>
            <a:r>
              <a:rPr lang="en-US" dirty="0">
                <a:solidFill>
                  <a:schemeClr val="tx1"/>
                </a:solidFill>
              </a:rPr>
              <a:t> 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A94FD42-B3AA-4071-B94A-EB2ED56B17C6}"/>
              </a:ext>
            </a:extLst>
          </p:cNvPr>
          <p:cNvSpPr txBox="1"/>
          <p:nvPr/>
        </p:nvSpPr>
        <p:spPr>
          <a:xfrm>
            <a:off x="429658" y="1090670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Pesan</a:t>
            </a:r>
            <a:r>
              <a:rPr lang="en-US" dirty="0"/>
              <a:t> = OK!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B872E6-A185-4BC6-9E4D-138A9F31469D}"/>
              </a:ext>
            </a:extLst>
          </p:cNvPr>
          <p:cNvCxnSpPr/>
          <p:nvPr/>
        </p:nvCxnSpPr>
        <p:spPr>
          <a:xfrm>
            <a:off x="1762699" y="1244558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32106-A395-41DD-BE61-05B7CEDF933B}"/>
              </a:ext>
            </a:extLst>
          </p:cNvPr>
          <p:cNvSpPr txBox="1"/>
          <p:nvPr/>
        </p:nvSpPr>
        <p:spPr>
          <a:xfrm>
            <a:off x="2843037" y="109066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79 75 33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4F79E-16C2-4074-808C-254C80F2CA86}"/>
              </a:ext>
            </a:extLst>
          </p:cNvPr>
          <p:cNvCxnSpPr/>
          <p:nvPr/>
        </p:nvCxnSpPr>
        <p:spPr>
          <a:xfrm>
            <a:off x="3869678" y="1244557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9ABCB9-4FEA-4ED8-8EE4-2057C8C12804}"/>
              </a:ext>
            </a:extLst>
          </p:cNvPr>
          <p:cNvSpPr txBox="1"/>
          <p:nvPr/>
        </p:nvSpPr>
        <p:spPr>
          <a:xfrm>
            <a:off x="4903971" y="1090668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01001111 01001011 00100001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09B78-4B28-4F08-9B22-F8EF47C2990A}"/>
              </a:ext>
            </a:extLst>
          </p:cNvPr>
          <p:cNvSpPr/>
          <p:nvPr/>
        </p:nvSpPr>
        <p:spPr>
          <a:xfrm>
            <a:off x="977577" y="2356580"/>
            <a:ext cx="2077022" cy="127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E5E47-9178-4DFE-BB69-377FE312CF5E}"/>
              </a:ext>
            </a:extLst>
          </p:cNvPr>
          <p:cNvSpPr/>
          <p:nvPr/>
        </p:nvSpPr>
        <p:spPr>
          <a:xfrm>
            <a:off x="3413634" y="3495134"/>
            <a:ext cx="2077022" cy="555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78BF-85C3-4765-837A-1F5CF76739E6}"/>
              </a:ext>
            </a:extLst>
          </p:cNvPr>
          <p:cNvSpPr txBox="1"/>
          <p:nvPr/>
        </p:nvSpPr>
        <p:spPr>
          <a:xfrm>
            <a:off x="487699" y="181968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10011010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F28C1-79B8-4DF2-BCDB-7DE5711F36D6}"/>
              </a:ext>
            </a:extLst>
          </p:cNvPr>
          <p:cNvCxnSpPr/>
          <p:nvPr/>
        </p:nvCxnSpPr>
        <p:spPr>
          <a:xfrm flipH="1" flipV="1">
            <a:off x="1032547" y="2127463"/>
            <a:ext cx="245410" cy="42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4B1B4-0A22-407B-A0D5-8062E047840C}"/>
              </a:ext>
            </a:extLst>
          </p:cNvPr>
          <p:cNvSpPr txBox="1"/>
          <p:nvPr/>
        </p:nvSpPr>
        <p:spPr>
          <a:xfrm>
            <a:off x="1522424" y="181968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10010110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BF683-C6D2-4D98-A597-F3EA4F2CC193}"/>
              </a:ext>
            </a:extLst>
          </p:cNvPr>
          <p:cNvCxnSpPr>
            <a:cxnSpLocks/>
          </p:cNvCxnSpPr>
          <p:nvPr/>
        </p:nvCxnSpPr>
        <p:spPr>
          <a:xfrm flipV="1">
            <a:off x="1822805" y="2127463"/>
            <a:ext cx="28029" cy="4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9056C3-4474-4162-ACC8-6E79AFEC1B0A}"/>
              </a:ext>
            </a:extLst>
          </p:cNvPr>
          <p:cNvCxnSpPr>
            <a:cxnSpLocks/>
          </p:cNvCxnSpPr>
          <p:nvPr/>
        </p:nvCxnSpPr>
        <p:spPr>
          <a:xfrm flipH="1">
            <a:off x="1391254" y="1263650"/>
            <a:ext cx="3599846" cy="65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B04453-D17D-48BF-9910-4724104F89F1}"/>
              </a:ext>
            </a:extLst>
          </p:cNvPr>
          <p:cNvCxnSpPr>
            <a:cxnSpLocks/>
          </p:cNvCxnSpPr>
          <p:nvPr/>
        </p:nvCxnSpPr>
        <p:spPr>
          <a:xfrm flipH="1">
            <a:off x="2440107" y="1331047"/>
            <a:ext cx="2681903" cy="64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682E0B-5959-4976-BEA4-FDB91CEF12C5}"/>
              </a:ext>
            </a:extLst>
          </p:cNvPr>
          <p:cNvSpPr txBox="1"/>
          <p:nvPr/>
        </p:nvSpPr>
        <p:spPr>
          <a:xfrm>
            <a:off x="2206184" y="19980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10101001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B7F63-931B-4172-9138-E74CCEEA7324}"/>
              </a:ext>
            </a:extLst>
          </p:cNvPr>
          <p:cNvCxnSpPr/>
          <p:nvPr/>
        </p:nvCxnSpPr>
        <p:spPr>
          <a:xfrm flipV="1">
            <a:off x="2311400" y="2305780"/>
            <a:ext cx="128707" cy="2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84D894-8DFC-4754-BC4E-5353E34D0AF0}"/>
              </a:ext>
            </a:extLst>
          </p:cNvPr>
          <p:cNvCxnSpPr/>
          <p:nvPr/>
        </p:nvCxnSpPr>
        <p:spPr>
          <a:xfrm flipH="1">
            <a:off x="3054599" y="1331047"/>
            <a:ext cx="2184151" cy="796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A360C5-A59E-480D-893D-68DEF4CACA24}"/>
              </a:ext>
            </a:extLst>
          </p:cNvPr>
          <p:cNvSpPr txBox="1"/>
          <p:nvPr/>
        </p:nvSpPr>
        <p:spPr>
          <a:xfrm>
            <a:off x="3142843" y="2051208"/>
            <a:ext cx="42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dst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5BECD3-4BFC-4C95-B364-11E9CB5286F6}"/>
              </a:ext>
            </a:extLst>
          </p:cNvPr>
          <p:cNvSpPr txBox="1"/>
          <p:nvPr/>
        </p:nvSpPr>
        <p:spPr>
          <a:xfrm>
            <a:off x="1833153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ASCII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5DA96-A66D-4546-BAB9-CCAA7B9DE4BA}"/>
              </a:ext>
            </a:extLst>
          </p:cNvPr>
          <p:cNvSpPr txBox="1"/>
          <p:nvPr/>
        </p:nvSpPr>
        <p:spPr>
          <a:xfrm>
            <a:off x="4017955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Biner</a:t>
            </a:r>
          </a:p>
        </p:txBody>
      </p:sp>
    </p:spTree>
    <p:extLst>
      <p:ext uri="{BB962C8B-B14F-4D97-AF65-F5344CB8AC3E}">
        <p14:creationId xmlns:p14="http://schemas.microsoft.com/office/powerpoint/2010/main" val="305477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553" y="248482"/>
            <a:ext cx="3386998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Penyisipan</a:t>
            </a:r>
            <a:r>
              <a:rPr lang="en-US" dirty="0">
                <a:solidFill>
                  <a:schemeClr val="tx1"/>
                </a:solidFill>
              </a:rPr>
              <a:t> 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82" y="2548703"/>
                <a:ext cx="4577508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04" y="3508623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6" y="2548703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A94FD42-B3AA-4071-B94A-EB2ED56B17C6}"/>
              </a:ext>
            </a:extLst>
          </p:cNvPr>
          <p:cNvSpPr txBox="1"/>
          <p:nvPr/>
        </p:nvSpPr>
        <p:spPr>
          <a:xfrm>
            <a:off x="429658" y="1090670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Pesan</a:t>
            </a:r>
            <a:r>
              <a:rPr lang="en-US" dirty="0"/>
              <a:t> = OK!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B872E6-A185-4BC6-9E4D-138A9F31469D}"/>
              </a:ext>
            </a:extLst>
          </p:cNvPr>
          <p:cNvCxnSpPr/>
          <p:nvPr/>
        </p:nvCxnSpPr>
        <p:spPr>
          <a:xfrm>
            <a:off x="1762699" y="1244558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32106-A395-41DD-BE61-05B7CEDF933B}"/>
              </a:ext>
            </a:extLst>
          </p:cNvPr>
          <p:cNvSpPr txBox="1"/>
          <p:nvPr/>
        </p:nvSpPr>
        <p:spPr>
          <a:xfrm>
            <a:off x="2843037" y="109066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79 75 33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4F79E-16C2-4074-808C-254C80F2CA86}"/>
              </a:ext>
            </a:extLst>
          </p:cNvPr>
          <p:cNvCxnSpPr/>
          <p:nvPr/>
        </p:nvCxnSpPr>
        <p:spPr>
          <a:xfrm>
            <a:off x="3869678" y="1244557"/>
            <a:ext cx="90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9ABCB9-4FEA-4ED8-8EE4-2057C8C12804}"/>
              </a:ext>
            </a:extLst>
          </p:cNvPr>
          <p:cNvSpPr txBox="1"/>
          <p:nvPr/>
        </p:nvSpPr>
        <p:spPr>
          <a:xfrm>
            <a:off x="4903971" y="1090668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01001111 01001011 00100001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09B78-4B28-4F08-9B22-F8EF47C2990A}"/>
              </a:ext>
            </a:extLst>
          </p:cNvPr>
          <p:cNvSpPr/>
          <p:nvPr/>
        </p:nvSpPr>
        <p:spPr>
          <a:xfrm>
            <a:off x="977577" y="2356580"/>
            <a:ext cx="2077022" cy="127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E5E47-9178-4DFE-BB69-377FE312CF5E}"/>
              </a:ext>
            </a:extLst>
          </p:cNvPr>
          <p:cNvSpPr/>
          <p:nvPr/>
        </p:nvSpPr>
        <p:spPr>
          <a:xfrm>
            <a:off x="3413634" y="3495134"/>
            <a:ext cx="2077022" cy="555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78BF-85C3-4765-837A-1F5CF76739E6}"/>
              </a:ext>
            </a:extLst>
          </p:cNvPr>
          <p:cNvSpPr txBox="1"/>
          <p:nvPr/>
        </p:nvSpPr>
        <p:spPr>
          <a:xfrm>
            <a:off x="487699" y="181968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10011010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F28C1-79B8-4DF2-BCDB-7DE5711F36D6}"/>
              </a:ext>
            </a:extLst>
          </p:cNvPr>
          <p:cNvCxnSpPr/>
          <p:nvPr/>
        </p:nvCxnSpPr>
        <p:spPr>
          <a:xfrm flipH="1" flipV="1">
            <a:off x="1032547" y="2127463"/>
            <a:ext cx="245410" cy="42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4B1B4-0A22-407B-A0D5-8062E047840C}"/>
              </a:ext>
            </a:extLst>
          </p:cNvPr>
          <p:cNvSpPr txBox="1"/>
          <p:nvPr/>
        </p:nvSpPr>
        <p:spPr>
          <a:xfrm>
            <a:off x="1522424" y="181968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10010111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BF683-C6D2-4D98-A597-F3EA4F2CC193}"/>
              </a:ext>
            </a:extLst>
          </p:cNvPr>
          <p:cNvCxnSpPr>
            <a:cxnSpLocks/>
          </p:cNvCxnSpPr>
          <p:nvPr/>
        </p:nvCxnSpPr>
        <p:spPr>
          <a:xfrm flipV="1">
            <a:off x="1822805" y="2127463"/>
            <a:ext cx="28029" cy="4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9056C3-4474-4162-ACC8-6E79AFEC1B0A}"/>
              </a:ext>
            </a:extLst>
          </p:cNvPr>
          <p:cNvCxnSpPr>
            <a:cxnSpLocks/>
          </p:cNvCxnSpPr>
          <p:nvPr/>
        </p:nvCxnSpPr>
        <p:spPr>
          <a:xfrm flipH="1">
            <a:off x="1391254" y="1263650"/>
            <a:ext cx="3599846" cy="65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B04453-D17D-48BF-9910-4724104F89F1}"/>
              </a:ext>
            </a:extLst>
          </p:cNvPr>
          <p:cNvCxnSpPr>
            <a:cxnSpLocks/>
          </p:cNvCxnSpPr>
          <p:nvPr/>
        </p:nvCxnSpPr>
        <p:spPr>
          <a:xfrm flipH="1">
            <a:off x="2440107" y="1331047"/>
            <a:ext cx="2681903" cy="64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682E0B-5959-4976-BEA4-FDB91CEF12C5}"/>
              </a:ext>
            </a:extLst>
          </p:cNvPr>
          <p:cNvSpPr txBox="1"/>
          <p:nvPr/>
        </p:nvSpPr>
        <p:spPr>
          <a:xfrm>
            <a:off x="2206184" y="19980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10101000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B7F63-931B-4172-9138-E74CCEEA7324}"/>
              </a:ext>
            </a:extLst>
          </p:cNvPr>
          <p:cNvCxnSpPr/>
          <p:nvPr/>
        </p:nvCxnSpPr>
        <p:spPr>
          <a:xfrm flipV="1">
            <a:off x="2311400" y="2305780"/>
            <a:ext cx="128707" cy="2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84D894-8DFC-4754-BC4E-5353E34D0AF0}"/>
              </a:ext>
            </a:extLst>
          </p:cNvPr>
          <p:cNvCxnSpPr/>
          <p:nvPr/>
        </p:nvCxnSpPr>
        <p:spPr>
          <a:xfrm flipH="1">
            <a:off x="3054599" y="1331047"/>
            <a:ext cx="2184151" cy="796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A51AEC-53F8-48D8-B2C5-108132E1C8F2}"/>
              </a:ext>
            </a:extLst>
          </p:cNvPr>
          <p:cNvSpPr txBox="1"/>
          <p:nvPr/>
        </p:nvSpPr>
        <p:spPr>
          <a:xfrm>
            <a:off x="3142843" y="2051208"/>
            <a:ext cx="42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dst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217E5-B738-43A6-A99D-2AF5D3DD08FF}"/>
              </a:ext>
            </a:extLst>
          </p:cNvPr>
          <p:cNvSpPr txBox="1"/>
          <p:nvPr/>
        </p:nvSpPr>
        <p:spPr>
          <a:xfrm>
            <a:off x="1833153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ASCII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95592-4476-407A-B195-5F7C00E21CB4}"/>
              </a:ext>
            </a:extLst>
          </p:cNvPr>
          <p:cNvSpPr txBox="1"/>
          <p:nvPr/>
        </p:nvSpPr>
        <p:spPr>
          <a:xfrm>
            <a:off x="4017955" y="101372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Konversi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Biner</a:t>
            </a:r>
          </a:p>
        </p:txBody>
      </p:sp>
    </p:spTree>
    <p:extLst>
      <p:ext uri="{BB962C8B-B14F-4D97-AF65-F5344CB8AC3E}">
        <p14:creationId xmlns:p14="http://schemas.microsoft.com/office/powerpoint/2010/main" val="379287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619" y="248482"/>
            <a:ext cx="3342931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Penyisipan</a:t>
            </a:r>
            <a:r>
              <a:rPr lang="en-US" dirty="0">
                <a:solidFill>
                  <a:schemeClr val="tx1"/>
                </a:solidFill>
              </a:rPr>
              <a:t> 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4048699" y="1378547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99" y="1378547"/>
                <a:ext cx="4577508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4847077" y="2492301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77" y="2492301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4972863" y="3606056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63" y="3606056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8F964C7-4CA6-4022-9D7C-AB59B1DC383E}"/>
              </a:ext>
            </a:extLst>
          </p:cNvPr>
          <p:cNvSpPr/>
          <p:nvPr/>
        </p:nvSpPr>
        <p:spPr>
          <a:xfrm>
            <a:off x="4505899" y="782198"/>
            <a:ext cx="66102" cy="399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7F6D89-5219-41A6-8B02-1A3C7BD8FEBB}"/>
                  </a:ext>
                </a:extLst>
              </p:cNvPr>
              <p:cNvSpPr txBox="1"/>
              <p:nvPr/>
            </p:nvSpPr>
            <p:spPr>
              <a:xfrm>
                <a:off x="686365" y="1359603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7F6D89-5219-41A6-8B02-1A3C7BD8F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5" y="1359603"/>
                <a:ext cx="4577508" cy="886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5A869A-600F-4FA8-AB17-3EFD54A36BAF}"/>
                  </a:ext>
                </a:extLst>
              </p:cNvPr>
              <p:cNvSpPr txBox="1"/>
              <p:nvPr/>
            </p:nvSpPr>
            <p:spPr>
              <a:xfrm>
                <a:off x="1443946" y="2511071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5A869A-600F-4FA8-AB17-3EFD54A3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46" y="2511071"/>
                <a:ext cx="4577508" cy="886012"/>
              </a:xfrm>
              <a:prstGeom prst="rect">
                <a:avLst/>
              </a:prstGeom>
              <a:blipFill>
                <a:blip r:embed="rId6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B019B4-ABA4-4EA5-AD38-A5462082823A}"/>
                  </a:ext>
                </a:extLst>
              </p:cNvPr>
              <p:cNvSpPr txBox="1"/>
              <p:nvPr/>
            </p:nvSpPr>
            <p:spPr>
              <a:xfrm>
                <a:off x="1618198" y="3606055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B019B4-ABA4-4EA5-AD38-A54620828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198" y="3606055"/>
                <a:ext cx="4577508" cy="886012"/>
              </a:xfrm>
              <a:prstGeom prst="rect">
                <a:avLst/>
              </a:prstGeom>
              <a:blipFill>
                <a:blip r:embed="rId7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711275-6236-4FF1-8533-E387A1DCC2B9}"/>
              </a:ext>
            </a:extLst>
          </p:cNvPr>
          <p:cNvSpPr txBox="1"/>
          <p:nvPr/>
        </p:nvSpPr>
        <p:spPr>
          <a:xfrm>
            <a:off x="3121770" y="701569"/>
            <a:ext cx="14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Oswald" panose="020B0604020202020204" charset="0"/>
              </a:rPr>
              <a:t>Sebelum</a:t>
            </a:r>
            <a:r>
              <a:rPr lang="en-US" sz="1800" dirty="0">
                <a:latin typeface="Oswald" panose="020B0604020202020204" charset="0"/>
              </a:rPr>
              <a:t> </a:t>
            </a:r>
            <a:r>
              <a:rPr lang="en-US" sz="1800" dirty="0" err="1">
                <a:latin typeface="Oswald" panose="020B0604020202020204" charset="0"/>
              </a:rPr>
              <a:t>Sisip</a:t>
            </a:r>
            <a:endParaRPr lang="en-US" sz="1800" dirty="0">
              <a:latin typeface="Oswal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7477A-5DA5-4E04-BD22-20DB5D15371D}"/>
              </a:ext>
            </a:extLst>
          </p:cNvPr>
          <p:cNvSpPr txBox="1"/>
          <p:nvPr/>
        </p:nvSpPr>
        <p:spPr>
          <a:xfrm>
            <a:off x="4658867" y="724815"/>
            <a:ext cx="14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Oswald" panose="020B0604020202020204" charset="0"/>
              </a:rPr>
              <a:t>Sesudah</a:t>
            </a:r>
            <a:r>
              <a:rPr lang="en-US" sz="1800" dirty="0">
                <a:latin typeface="Oswald" panose="020B0604020202020204" charset="0"/>
              </a:rPr>
              <a:t> </a:t>
            </a:r>
            <a:r>
              <a:rPr lang="en-US" sz="1800" dirty="0" err="1">
                <a:latin typeface="Oswald" panose="020B0604020202020204" charset="0"/>
              </a:rPr>
              <a:t>Sisip</a:t>
            </a:r>
            <a:endParaRPr lang="en-US" sz="1800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5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19" y="248482"/>
            <a:ext cx="3409032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Penyisipan</a:t>
            </a:r>
            <a:r>
              <a:rPr lang="en-US" dirty="0">
                <a:solidFill>
                  <a:schemeClr val="tx1"/>
                </a:solidFill>
              </a:rPr>
              <a:t> 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/>
              <p:nvPr/>
            </p:nvSpPr>
            <p:spPr>
              <a:xfrm>
                <a:off x="-402115" y="1386992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866B5E-B0AC-4D7A-8F41-0CBB048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115" y="1386992"/>
                <a:ext cx="4577508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/>
              <p:nvPr/>
            </p:nvSpPr>
            <p:spPr>
              <a:xfrm>
                <a:off x="2492568" y="817737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Green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174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F284F-127D-4035-BED8-D53310B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68" y="817737"/>
                <a:ext cx="4577508" cy="8860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/>
              <p:nvPr/>
            </p:nvSpPr>
            <p:spPr>
              <a:xfrm>
                <a:off x="5127099" y="1386992"/>
                <a:ext cx="4577508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836967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lue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019EA-E1B1-4A9A-B8E5-F81E8E60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99" y="1386992"/>
                <a:ext cx="4577508" cy="886012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F15B8-101B-48F8-9EB9-603C00D6E690}"/>
                  </a:ext>
                </a:extLst>
              </p:cNvPr>
              <p:cNvSpPr txBox="1"/>
              <p:nvPr/>
            </p:nvSpPr>
            <p:spPr>
              <a:xfrm>
                <a:off x="1536852" y="3644073"/>
                <a:ext cx="5783856" cy="959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154,135,97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174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97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,13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203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168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,135,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206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209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137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79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254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104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240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47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205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105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,97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07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148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149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125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,35,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56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09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40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F15B8-101B-48F8-9EB9-603C00D6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52" y="3644073"/>
                <a:ext cx="5783856" cy="959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C44F8B-0F00-4E8F-9FE0-E0D479198F1D}"/>
              </a:ext>
            </a:extLst>
          </p:cNvPr>
          <p:cNvCxnSpPr>
            <a:cxnSpLocks/>
          </p:cNvCxnSpPr>
          <p:nvPr/>
        </p:nvCxnSpPr>
        <p:spPr>
          <a:xfrm>
            <a:off x="4428780" y="2020906"/>
            <a:ext cx="0" cy="110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959E24-0B12-4F4C-A776-12C19CC9580C}"/>
              </a:ext>
            </a:extLst>
          </p:cNvPr>
          <p:cNvCxnSpPr>
            <a:cxnSpLocks/>
          </p:cNvCxnSpPr>
          <p:nvPr/>
        </p:nvCxnSpPr>
        <p:spPr>
          <a:xfrm>
            <a:off x="2492568" y="2340350"/>
            <a:ext cx="1936212" cy="78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3C9A03-F4A6-45A6-A117-8C148D4A6ADE}"/>
              </a:ext>
            </a:extLst>
          </p:cNvPr>
          <p:cNvCxnSpPr>
            <a:cxnSpLocks/>
          </p:cNvCxnSpPr>
          <p:nvPr/>
        </p:nvCxnSpPr>
        <p:spPr>
          <a:xfrm flipH="1">
            <a:off x="4428781" y="2340350"/>
            <a:ext cx="2104221" cy="78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4DDC7A-B52C-409B-A39A-04A57FFBC98B}"/>
              </a:ext>
            </a:extLst>
          </p:cNvPr>
          <p:cNvSpPr txBox="1"/>
          <p:nvPr/>
        </p:nvSpPr>
        <p:spPr>
          <a:xfrm>
            <a:off x="3910988" y="3229444"/>
            <a:ext cx="1569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cv2.merge()</a:t>
            </a:r>
          </a:p>
        </p:txBody>
      </p:sp>
    </p:spTree>
    <p:extLst>
      <p:ext uri="{BB962C8B-B14F-4D97-AF65-F5344CB8AC3E}">
        <p14:creationId xmlns:p14="http://schemas.microsoft.com/office/powerpoint/2010/main" val="48268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9F27C-0F61-4113-AF3F-72E77B3D85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3D5EFB-C69C-464F-BBD6-9FD662BAAA8C}"/>
              </a:ext>
            </a:extLst>
          </p:cNvPr>
          <p:cNvGrpSpPr/>
          <p:nvPr/>
        </p:nvGrpSpPr>
        <p:grpSpPr>
          <a:xfrm rot="20222436">
            <a:off x="281027" y="1621200"/>
            <a:ext cx="8295507" cy="2297705"/>
            <a:chOff x="-473339" y="1213412"/>
            <a:chExt cx="10090678" cy="2751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C796CC-C4BF-44A4-A9E0-1124E48618B7}"/>
                </a:ext>
              </a:extLst>
            </p:cNvPr>
            <p:cNvGrpSpPr/>
            <p:nvPr/>
          </p:nvGrpSpPr>
          <p:grpSpPr>
            <a:xfrm flipV="1">
              <a:off x="7469869" y="1213412"/>
              <a:ext cx="2147470" cy="1535158"/>
              <a:chOff x="8567658" y="3512928"/>
              <a:chExt cx="2147470" cy="1535158"/>
            </a:xfrm>
            <a:solidFill>
              <a:schemeClr val="accent4"/>
            </a:solidFill>
          </p:grpSpPr>
          <p:sp>
            <p:nvSpPr>
              <p:cNvPr id="44" name="Pentagon 4">
                <a:extLst>
                  <a:ext uri="{FF2B5EF4-FFF2-40B4-BE49-F238E27FC236}">
                    <a16:creationId xmlns:a16="http://schemas.microsoft.com/office/drawing/2014/main" id="{9A571A5A-D51E-449B-8284-6BEF7E093A66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 dirty="0"/>
              </a:p>
            </p:txBody>
          </p:sp>
          <p:sp>
            <p:nvSpPr>
              <p:cNvPr id="45" name="Donut 5">
                <a:extLst>
                  <a:ext uri="{FF2B5EF4-FFF2-40B4-BE49-F238E27FC236}">
                    <a16:creationId xmlns:a16="http://schemas.microsoft.com/office/drawing/2014/main" id="{04E005FB-7941-4988-BEA0-36CB25E697CF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A50253F-FBD5-49C2-AEBE-8086FF8877C2}"/>
                </a:ext>
              </a:extLst>
            </p:cNvPr>
            <p:cNvGrpSpPr/>
            <p:nvPr/>
          </p:nvGrpSpPr>
          <p:grpSpPr>
            <a:xfrm>
              <a:off x="5484983" y="2426930"/>
              <a:ext cx="2147470" cy="1535158"/>
              <a:chOff x="4559990" y="3542972"/>
              <a:chExt cx="2147470" cy="1535158"/>
            </a:xfrm>
            <a:solidFill>
              <a:schemeClr val="accent3"/>
            </a:solidFill>
          </p:grpSpPr>
          <p:sp>
            <p:nvSpPr>
              <p:cNvPr id="42" name="Pentagon 7">
                <a:extLst>
                  <a:ext uri="{FF2B5EF4-FFF2-40B4-BE49-F238E27FC236}">
                    <a16:creationId xmlns:a16="http://schemas.microsoft.com/office/drawing/2014/main" id="{BEFCC8C2-5821-4351-BB4A-02AA27908E1A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 dirty="0"/>
              </a:p>
            </p:txBody>
          </p:sp>
          <p:sp>
            <p:nvSpPr>
              <p:cNvPr id="43" name="Donut 8">
                <a:extLst>
                  <a:ext uri="{FF2B5EF4-FFF2-40B4-BE49-F238E27FC236}">
                    <a16:creationId xmlns:a16="http://schemas.microsoft.com/office/drawing/2014/main" id="{86F44195-A1F9-45C2-96A8-61C654937948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C78008E-8310-41B6-BC4A-E0B07A230857}"/>
                </a:ext>
              </a:extLst>
            </p:cNvPr>
            <p:cNvGrpSpPr/>
            <p:nvPr/>
          </p:nvGrpSpPr>
          <p:grpSpPr>
            <a:xfrm flipV="1">
              <a:off x="3500097" y="1213412"/>
              <a:ext cx="2147470" cy="1535158"/>
              <a:chOff x="8567658" y="3512928"/>
              <a:chExt cx="2147470" cy="1535158"/>
            </a:xfrm>
            <a:solidFill>
              <a:schemeClr val="accent2"/>
            </a:solidFill>
          </p:grpSpPr>
          <p:sp>
            <p:nvSpPr>
              <p:cNvPr id="40" name="Pentagon 10">
                <a:extLst>
                  <a:ext uri="{FF2B5EF4-FFF2-40B4-BE49-F238E27FC236}">
                    <a16:creationId xmlns:a16="http://schemas.microsoft.com/office/drawing/2014/main" id="{A8029CE9-C6F1-4391-8D15-6D156EE0F00F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/>
              </a:p>
            </p:txBody>
          </p:sp>
          <p:sp>
            <p:nvSpPr>
              <p:cNvPr id="41" name="Donut 11">
                <a:extLst>
                  <a:ext uri="{FF2B5EF4-FFF2-40B4-BE49-F238E27FC236}">
                    <a16:creationId xmlns:a16="http://schemas.microsoft.com/office/drawing/2014/main" id="{98E490D6-44BD-4C4D-A212-6384515DD49D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3D1A48-2DB7-4BA8-95B1-7789E1F39BAF}"/>
                </a:ext>
              </a:extLst>
            </p:cNvPr>
            <p:cNvGrpSpPr/>
            <p:nvPr/>
          </p:nvGrpSpPr>
          <p:grpSpPr>
            <a:xfrm>
              <a:off x="1515211" y="2429266"/>
              <a:ext cx="2147470" cy="1535158"/>
              <a:chOff x="552322" y="3573016"/>
              <a:chExt cx="2147470" cy="1535158"/>
            </a:xfrm>
            <a:solidFill>
              <a:schemeClr val="accent1"/>
            </a:solidFill>
          </p:grpSpPr>
          <p:sp>
            <p:nvSpPr>
              <p:cNvPr id="38" name="Pentagon 13">
                <a:extLst>
                  <a:ext uri="{FF2B5EF4-FFF2-40B4-BE49-F238E27FC236}">
                    <a16:creationId xmlns:a16="http://schemas.microsoft.com/office/drawing/2014/main" id="{93FDDD01-4AD2-40AA-88DB-A4965BB9FD9B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/>
              </a:p>
            </p:txBody>
          </p:sp>
          <p:sp>
            <p:nvSpPr>
              <p:cNvPr id="39" name="Donut 14">
                <a:extLst>
                  <a:ext uri="{FF2B5EF4-FFF2-40B4-BE49-F238E27FC236}">
                    <a16:creationId xmlns:a16="http://schemas.microsoft.com/office/drawing/2014/main" id="{0564EEF0-4537-4946-9543-A4046D01CE16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7B7703-456B-4C48-9ADC-045803FC82C7}"/>
                </a:ext>
              </a:extLst>
            </p:cNvPr>
            <p:cNvGrpSpPr/>
            <p:nvPr/>
          </p:nvGrpSpPr>
          <p:grpSpPr>
            <a:xfrm flipV="1">
              <a:off x="-473339" y="1213412"/>
              <a:ext cx="2147470" cy="1535158"/>
              <a:chOff x="8567658" y="3512928"/>
              <a:chExt cx="2147470" cy="1535158"/>
            </a:xfrm>
            <a:solidFill>
              <a:schemeClr val="accent2"/>
            </a:solidFill>
          </p:grpSpPr>
          <p:sp>
            <p:nvSpPr>
              <p:cNvPr id="28" name="Pentagon 10">
                <a:extLst>
                  <a:ext uri="{FF2B5EF4-FFF2-40B4-BE49-F238E27FC236}">
                    <a16:creationId xmlns:a16="http://schemas.microsoft.com/office/drawing/2014/main" id="{EBD481AA-E85F-420A-8BBD-DBA6EC5EF5AD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/>
              </a:p>
            </p:txBody>
          </p:sp>
          <p:sp>
            <p:nvSpPr>
              <p:cNvPr id="29" name="Donut 11">
                <a:extLst>
                  <a:ext uri="{FF2B5EF4-FFF2-40B4-BE49-F238E27FC236}">
                    <a16:creationId xmlns:a16="http://schemas.microsoft.com/office/drawing/2014/main" id="{CA0FB165-4C62-42C9-BEF2-56B9617EB242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AFBD80-4043-4873-A9DF-4C9933B9F0BF}"/>
              </a:ext>
            </a:extLst>
          </p:cNvPr>
          <p:cNvGrpSpPr/>
          <p:nvPr/>
        </p:nvGrpSpPr>
        <p:grpSpPr>
          <a:xfrm>
            <a:off x="892613" y="698784"/>
            <a:ext cx="7527209" cy="3809686"/>
            <a:chOff x="1035832" y="500481"/>
            <a:chExt cx="7527209" cy="38096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F9E00A-763D-4B79-B6F4-04B641C30883}"/>
                </a:ext>
              </a:extLst>
            </p:cNvPr>
            <p:cNvSpPr txBox="1"/>
            <p:nvPr/>
          </p:nvSpPr>
          <p:spPr>
            <a:xfrm rot="20222436">
              <a:off x="1035832" y="3040464"/>
              <a:ext cx="572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A9C747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59AA5D-CEB9-46C5-BCD3-1A62D4DE9756}"/>
                </a:ext>
              </a:extLst>
            </p:cNvPr>
            <p:cNvSpPr txBox="1"/>
            <p:nvPr/>
          </p:nvSpPr>
          <p:spPr>
            <a:xfrm rot="20222436">
              <a:off x="2974052" y="3403792"/>
              <a:ext cx="572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3796BF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CAAEBC-D254-4BA4-85C2-892349D36AAD}"/>
                </a:ext>
              </a:extLst>
            </p:cNvPr>
            <p:cNvSpPr txBox="1"/>
            <p:nvPr/>
          </p:nvSpPr>
          <p:spPr>
            <a:xfrm rot="20222436">
              <a:off x="4065831" y="1743657"/>
              <a:ext cx="572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4BB5D9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ED4085-9C22-4550-B206-D68D0943E29C}"/>
                </a:ext>
              </a:extLst>
            </p:cNvPr>
            <p:cNvSpPr txBox="1"/>
            <p:nvPr/>
          </p:nvSpPr>
          <p:spPr>
            <a:xfrm rot="20222436">
              <a:off x="5955508" y="2128162"/>
              <a:ext cx="572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81D1EC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C8AF2C-740A-46EE-8E3A-D03F6408BDAB}"/>
                </a:ext>
              </a:extLst>
            </p:cNvPr>
            <p:cNvSpPr txBox="1"/>
            <p:nvPr/>
          </p:nvSpPr>
          <p:spPr>
            <a:xfrm rot="20222436">
              <a:off x="7071155" y="500481"/>
              <a:ext cx="572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99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01DBB8-3468-49C5-82C1-6C648DD0927B}"/>
                </a:ext>
              </a:extLst>
            </p:cNvPr>
            <p:cNvSpPr txBox="1"/>
            <p:nvPr/>
          </p:nvSpPr>
          <p:spPr>
            <a:xfrm rot="20222436">
              <a:off x="1042288" y="3910057"/>
              <a:ext cx="163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Oswald" panose="020B0604020202020204" charset="0"/>
                </a:rPr>
                <a:t>Pendahuluan</a:t>
              </a:r>
              <a:endParaRPr lang="en-US" dirty="0">
                <a:latin typeface="Oswald" panose="020B060402020202020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E24080-035D-496B-B163-B9A6ADDD8337}"/>
                </a:ext>
              </a:extLst>
            </p:cNvPr>
            <p:cNvSpPr txBox="1"/>
            <p:nvPr/>
          </p:nvSpPr>
          <p:spPr>
            <a:xfrm rot="20222436">
              <a:off x="2246153" y="2311379"/>
              <a:ext cx="1631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Oswald" panose="020B0604020202020204" charset="0"/>
                </a:rPr>
                <a:t>Penerapan</a:t>
              </a:r>
              <a:r>
                <a:rPr lang="en-US" sz="2000" dirty="0">
                  <a:latin typeface="Oswald" panose="020B0604020202020204" charset="0"/>
                </a:rPr>
                <a:t> </a:t>
              </a:r>
              <a:r>
                <a:rPr lang="en-US" sz="2000" dirty="0" err="1">
                  <a:latin typeface="Oswald" panose="020B0604020202020204" charset="0"/>
                </a:rPr>
                <a:t>Metode</a:t>
              </a:r>
              <a:endParaRPr lang="en-US" dirty="0">
                <a:latin typeface="Oswald" panose="020B060402020202020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5E6DC4-69E6-4971-896D-23FC1D1B117B}"/>
                </a:ext>
              </a:extLst>
            </p:cNvPr>
            <p:cNvSpPr txBox="1"/>
            <p:nvPr/>
          </p:nvSpPr>
          <p:spPr>
            <a:xfrm rot="20222436">
              <a:off x="3908437" y="2774771"/>
              <a:ext cx="1631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Oswald" panose="020B0604020202020204" charset="0"/>
                </a:rPr>
                <a:t>Pengujian</a:t>
              </a:r>
              <a:r>
                <a:rPr lang="en-US" sz="2000" dirty="0">
                  <a:latin typeface="Oswald" panose="020B0604020202020204" charset="0"/>
                </a:rPr>
                <a:t> dan </a:t>
              </a:r>
              <a:r>
                <a:rPr lang="en-US" sz="2000" dirty="0" err="1">
                  <a:latin typeface="Oswald" panose="020B0604020202020204" charset="0"/>
                </a:rPr>
                <a:t>Pembahasan</a:t>
              </a:r>
              <a:endParaRPr lang="en-US" dirty="0">
                <a:latin typeface="Oswald" panose="020B060402020202020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EB8BFF-BEAF-4004-AFF5-22999F4AC850}"/>
                </a:ext>
              </a:extLst>
            </p:cNvPr>
            <p:cNvSpPr txBox="1"/>
            <p:nvPr/>
          </p:nvSpPr>
          <p:spPr>
            <a:xfrm rot="20222436">
              <a:off x="5362004" y="1034279"/>
              <a:ext cx="1631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Oswald" panose="020B0604020202020204" charset="0"/>
                </a:rPr>
                <a:t>Revisi</a:t>
              </a:r>
              <a:r>
                <a:rPr lang="en-US" sz="2000" dirty="0">
                  <a:latin typeface="Oswald" panose="020B0604020202020204" charset="0"/>
                </a:rPr>
                <a:t> </a:t>
              </a:r>
            </a:p>
            <a:p>
              <a:r>
                <a:rPr lang="en-US" sz="2000" dirty="0">
                  <a:latin typeface="Oswald" panose="020B0604020202020204" charset="0"/>
                </a:rPr>
                <a:t>Seminar</a:t>
              </a:r>
              <a:endParaRPr lang="en-US" dirty="0">
                <a:latin typeface="Oswald" panose="020B060402020202020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49E5D9-2F2E-4B90-B8D4-DDE947899E1D}"/>
                </a:ext>
              </a:extLst>
            </p:cNvPr>
            <p:cNvSpPr txBox="1"/>
            <p:nvPr/>
          </p:nvSpPr>
          <p:spPr>
            <a:xfrm rot="20222436">
              <a:off x="6931273" y="1477979"/>
              <a:ext cx="163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Oswald" panose="020B0604020202020204" charset="0"/>
                </a:rPr>
                <a:t>Demo Program</a:t>
              </a:r>
              <a:endParaRPr lang="en-US" dirty="0">
                <a:latin typeface="Oswald" panose="020B060402020202020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BE761B-4E90-43DC-9B53-35BD293E0336}"/>
              </a:ext>
            </a:extLst>
          </p:cNvPr>
          <p:cNvSpPr txBox="1"/>
          <p:nvPr/>
        </p:nvSpPr>
        <p:spPr>
          <a:xfrm>
            <a:off x="595999" y="1034444"/>
            <a:ext cx="321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Oswald" panose="020B0604020202020204" charset="0"/>
              </a:rPr>
              <a:t>Agenda</a:t>
            </a:r>
          </a:p>
          <a:p>
            <a:r>
              <a:rPr lang="en-US" sz="2000" dirty="0" err="1">
                <a:latin typeface="Oswald" panose="020B0604020202020204" charset="0"/>
              </a:rPr>
              <a:t>Presentasi</a:t>
            </a:r>
            <a:endParaRPr lang="en-US" sz="2000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6F1F3-C94E-401B-A1A5-68DB79CB12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9E1BD5-526D-4C8A-BF3B-8C14634CA5F8}"/>
              </a:ext>
            </a:extLst>
          </p:cNvPr>
          <p:cNvSpPr txBox="1">
            <a:spLocks/>
          </p:cNvSpPr>
          <p:nvPr/>
        </p:nvSpPr>
        <p:spPr>
          <a:xfrm>
            <a:off x="3922061" y="2031510"/>
            <a:ext cx="4424077" cy="10804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Oswald" panose="020B0604020202020204" charset="0"/>
              </a:rPr>
              <a:t>DCT</a:t>
            </a:r>
          </a:p>
        </p:txBody>
      </p:sp>
    </p:spTree>
    <p:extLst>
      <p:ext uri="{BB962C8B-B14F-4D97-AF65-F5344CB8AC3E}">
        <p14:creationId xmlns:p14="http://schemas.microsoft.com/office/powerpoint/2010/main" val="151627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B5603-85E3-4277-A5C7-5235984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29618"/>
            <a:ext cx="4064000" cy="2565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68CE4B9-BB44-49C3-80E2-D04205E05882}"/>
              </a:ext>
            </a:extLst>
          </p:cNvPr>
          <p:cNvSpPr/>
          <p:nvPr/>
        </p:nvSpPr>
        <p:spPr>
          <a:xfrm>
            <a:off x="649994" y="248482"/>
            <a:ext cx="7237351" cy="1807751"/>
          </a:xfrm>
          <a:prstGeom prst="wedgeRectCallout">
            <a:avLst>
              <a:gd name="adj1" fmla="val -23703"/>
              <a:gd name="adj2" fmla="val 64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CCD5E-63BA-4122-801C-E1B8FD49088C}"/>
                  </a:ext>
                </a:extLst>
              </p:cNvPr>
              <p:cNvSpPr txBox="1"/>
              <p:nvPr/>
            </p:nvSpPr>
            <p:spPr>
              <a:xfrm>
                <a:off x="1256655" y="288460"/>
                <a:ext cx="5783856" cy="1773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154,135,97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53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140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174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35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,135,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203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169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,135,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65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207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209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79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141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254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104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15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240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140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205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105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230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,97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95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07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148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149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124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,35,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56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90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….</m:t>
                                  </m:r>
                                </m:e>
                                <m:e/>
                              </m:eqArr>
                            </m:e>
                            <m:e/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CCD5E-63BA-4122-801C-E1B8FD49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55" y="288460"/>
                <a:ext cx="5783856" cy="1773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B5603-85E3-4277-A5C7-5235984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29618"/>
            <a:ext cx="4064000" cy="2565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68CE4B9-BB44-49C3-80E2-D04205E05882}"/>
              </a:ext>
            </a:extLst>
          </p:cNvPr>
          <p:cNvSpPr/>
          <p:nvPr/>
        </p:nvSpPr>
        <p:spPr>
          <a:xfrm>
            <a:off x="1795750" y="248481"/>
            <a:ext cx="2952520" cy="1807751"/>
          </a:xfrm>
          <a:prstGeom prst="wedgeRectCallout">
            <a:avLst>
              <a:gd name="adj1" fmla="val -23703"/>
              <a:gd name="adj2" fmla="val 64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44211-2ACD-4771-BCF5-C0CB99F6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6" y="393601"/>
            <a:ext cx="2457508" cy="14921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540332-B84A-4F5D-95B4-83F59E8A6420}"/>
              </a:ext>
            </a:extLst>
          </p:cNvPr>
          <p:cNvSpPr/>
          <p:nvPr/>
        </p:nvSpPr>
        <p:spPr>
          <a:xfrm>
            <a:off x="1999188" y="352913"/>
            <a:ext cx="634083" cy="641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B943E-3FC2-4033-85ED-707D88CB41B4}"/>
              </a:ext>
            </a:extLst>
          </p:cNvPr>
          <p:cNvSpPr txBox="1"/>
          <p:nvPr/>
        </p:nvSpPr>
        <p:spPr>
          <a:xfrm>
            <a:off x="5845729" y="402571"/>
            <a:ext cx="147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pixel </a:t>
            </a:r>
            <a:r>
              <a:rPr lang="en-US" dirty="0" err="1"/>
              <a:t>ukuran</a:t>
            </a:r>
            <a:r>
              <a:rPr lang="en-US" dirty="0"/>
              <a:t> 8x8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A8E9B-270C-4F31-9BEA-85F0BD7E4C34}"/>
              </a:ext>
            </a:extLst>
          </p:cNvPr>
          <p:cNvCxnSpPr/>
          <p:nvPr/>
        </p:nvCxnSpPr>
        <p:spPr>
          <a:xfrm>
            <a:off x="2677339" y="588832"/>
            <a:ext cx="3128550" cy="85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2518CEF3-8906-4189-A6AE-2065B898DA07}"/>
              </a:ext>
            </a:extLst>
          </p:cNvPr>
          <p:cNvSpPr/>
          <p:nvPr/>
        </p:nvSpPr>
        <p:spPr>
          <a:xfrm>
            <a:off x="5845729" y="994898"/>
            <a:ext cx="150252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di PPT Seminar</a:t>
            </a:r>
          </a:p>
        </p:txBody>
      </p:sp>
    </p:spTree>
    <p:extLst>
      <p:ext uri="{BB962C8B-B14F-4D97-AF65-F5344CB8AC3E}">
        <p14:creationId xmlns:p14="http://schemas.microsoft.com/office/powerpoint/2010/main" val="61937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/>
              <p:nvPr/>
            </p:nvSpPr>
            <p:spPr>
              <a:xfrm>
                <a:off x="0" y="1197957"/>
                <a:ext cx="4577508" cy="16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7957"/>
                <a:ext cx="4577508" cy="1639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9A90531-DF96-49B4-8371-691CF521DA53}"/>
              </a:ext>
            </a:extLst>
          </p:cNvPr>
          <p:cNvSpPr txBox="1"/>
          <p:nvPr/>
        </p:nvSpPr>
        <p:spPr>
          <a:xfrm>
            <a:off x="1068635" y="890180"/>
            <a:ext cx="298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R/G/B  </a:t>
            </a:r>
            <a:r>
              <a:rPr lang="en-US" dirty="0" err="1"/>
              <a:t>hasil</a:t>
            </a:r>
            <a:r>
              <a:rPr lang="en-US" dirty="0"/>
              <a:t> DCT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5AF60-6E65-4A99-8FF5-7FFF8C006D12}"/>
              </a:ext>
            </a:extLst>
          </p:cNvPr>
          <p:cNvSpPr txBox="1"/>
          <p:nvPr/>
        </p:nvSpPr>
        <p:spPr>
          <a:xfrm>
            <a:off x="5188945" y="171005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KUANTISASI?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47EC78-1106-4494-83B0-AC82926D7D81}"/>
              </a:ext>
            </a:extLst>
          </p:cNvPr>
          <p:cNvCxnSpPr/>
          <p:nvPr/>
        </p:nvCxnSpPr>
        <p:spPr>
          <a:xfrm>
            <a:off x="4307595" y="1863940"/>
            <a:ext cx="80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2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/>
              <p:nvPr/>
            </p:nvSpPr>
            <p:spPr>
              <a:xfrm>
                <a:off x="0" y="1197957"/>
                <a:ext cx="4577508" cy="16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7957"/>
                <a:ext cx="4577508" cy="1639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9A90531-DF96-49B4-8371-691CF521DA53}"/>
              </a:ext>
            </a:extLst>
          </p:cNvPr>
          <p:cNvSpPr txBox="1"/>
          <p:nvPr/>
        </p:nvSpPr>
        <p:spPr>
          <a:xfrm>
            <a:off x="1068634" y="890180"/>
            <a:ext cx="305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R/G/B  </a:t>
            </a:r>
            <a:r>
              <a:rPr lang="en-US" dirty="0" err="1"/>
              <a:t>hasil</a:t>
            </a:r>
            <a:r>
              <a:rPr lang="en-US" dirty="0"/>
              <a:t> 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72CAB-D317-4707-B987-8CBCBE638806}"/>
                  </a:ext>
                </a:extLst>
              </p:cNvPr>
              <p:cNvSpPr txBox="1"/>
              <p:nvPr/>
            </p:nvSpPr>
            <p:spPr>
              <a:xfrm>
                <a:off x="4259134" y="1172317"/>
                <a:ext cx="4572000" cy="163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14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14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14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26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58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60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87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69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80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18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35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37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55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49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72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92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87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98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68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81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103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77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113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92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103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121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112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120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103</m:t>
                                            </m:r>
                                          </m:e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72CAB-D317-4707-B987-8CBCBE63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34" y="1172317"/>
                <a:ext cx="4572000" cy="163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998A3A-E8CE-43A4-A029-C2BF27330D05}"/>
              </a:ext>
            </a:extLst>
          </p:cNvPr>
          <p:cNvSpPr txBox="1"/>
          <p:nvPr/>
        </p:nvSpPr>
        <p:spPr>
          <a:xfrm>
            <a:off x="5816905" y="2896947"/>
            <a:ext cx="178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Sumber:Wikipedia</a:t>
            </a:r>
            <a:r>
              <a:rPr lang="en-US" dirty="0"/>
              <a:t>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E1E19C54-8E10-4232-929C-22A58002CEEF}"/>
              </a:ext>
            </a:extLst>
          </p:cNvPr>
          <p:cNvSpPr/>
          <p:nvPr/>
        </p:nvSpPr>
        <p:spPr>
          <a:xfrm>
            <a:off x="3238959" y="460835"/>
            <a:ext cx="2313542" cy="3077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BDFCD231-5CC5-4E36-8962-4085F6FE6151}"/>
              </a:ext>
            </a:extLst>
          </p:cNvPr>
          <p:cNvSpPr/>
          <p:nvPr/>
        </p:nvSpPr>
        <p:spPr>
          <a:xfrm flipV="1">
            <a:off x="3238959" y="3204724"/>
            <a:ext cx="2313542" cy="3077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E647E8-D864-4968-9733-4AD0A191DA91}"/>
                  </a:ext>
                </a:extLst>
              </p:cNvPr>
              <p:cNvSpPr txBox="1"/>
              <p:nvPr/>
            </p:nvSpPr>
            <p:spPr>
              <a:xfrm>
                <a:off x="3492347" y="123058"/>
                <a:ext cx="19499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𝑗𝑖𝑘𝑎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𝐷𝐶𝑇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Secara</a:t>
                </a:r>
                <a:r>
                  <a:rPr lang="en-US" dirty="0"/>
                  <a:t> element wise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E647E8-D864-4968-9733-4AD0A191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47" y="123058"/>
                <a:ext cx="1949988" cy="738664"/>
              </a:xfrm>
              <a:prstGeom prst="rect">
                <a:avLst/>
              </a:prstGeom>
              <a:blipFill>
                <a:blip r:embed="rId4"/>
                <a:stretch>
                  <a:fillRect l="-93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4377A-389F-4240-B8FC-A8CFC6D6B668}"/>
                  </a:ext>
                </a:extLst>
              </p:cNvPr>
              <p:cNvSpPr txBox="1"/>
              <p:nvPr/>
            </p:nvSpPr>
            <p:spPr>
              <a:xfrm>
                <a:off x="3503364" y="3628927"/>
                <a:ext cx="1938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𝑗𝑖𝑘𝑎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𝐼𝐷𝐶𝑇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Secara</a:t>
                </a:r>
                <a:r>
                  <a:rPr lang="en-US" dirty="0"/>
                  <a:t> element wise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4377A-389F-4240-B8FC-A8CFC6D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64" y="3628927"/>
                <a:ext cx="1938971" cy="523220"/>
              </a:xfrm>
              <a:prstGeom prst="rect">
                <a:avLst/>
              </a:prstGeom>
              <a:blipFill>
                <a:blip r:embed="rId5"/>
                <a:stretch>
                  <a:fillRect l="-94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9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/>
              <p:nvPr/>
            </p:nvSpPr>
            <p:spPr>
              <a:xfrm>
                <a:off x="1921296" y="1411091"/>
                <a:ext cx="4577508" cy="16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14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96" y="1411091"/>
                <a:ext cx="4577508" cy="1639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9A90531-DF96-49B4-8371-691CF521DA53}"/>
              </a:ext>
            </a:extLst>
          </p:cNvPr>
          <p:cNvSpPr txBox="1"/>
          <p:nvPr/>
        </p:nvSpPr>
        <p:spPr>
          <a:xfrm>
            <a:off x="3373684" y="1103314"/>
            <a:ext cx="305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kuantisasi</a:t>
            </a:r>
            <a:r>
              <a:rPr lang="en-US" dirty="0"/>
              <a:t> DCT</a:t>
            </a:r>
          </a:p>
        </p:txBody>
      </p:sp>
    </p:spTree>
    <p:extLst>
      <p:ext uri="{BB962C8B-B14F-4D97-AF65-F5344CB8AC3E}">
        <p14:creationId xmlns:p14="http://schemas.microsoft.com/office/powerpoint/2010/main" val="221257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/>
              <p:nvPr/>
            </p:nvSpPr>
            <p:spPr>
              <a:xfrm>
                <a:off x="1921296" y="1411091"/>
                <a:ext cx="4577508" cy="16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14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90060-8E36-4A65-B3D9-92D97489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96" y="1411091"/>
                <a:ext cx="4577508" cy="1639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9A90531-DF96-49B4-8371-691CF521DA53}"/>
              </a:ext>
            </a:extLst>
          </p:cNvPr>
          <p:cNvSpPr txBox="1"/>
          <p:nvPr/>
        </p:nvSpPr>
        <p:spPr>
          <a:xfrm>
            <a:off x="3373684" y="1103314"/>
            <a:ext cx="305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kuantisasi</a:t>
            </a:r>
            <a:r>
              <a:rPr lang="en-US" dirty="0"/>
              <a:t> DCT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B492D-3173-4E9E-B402-DF01930BCE90}"/>
              </a:ext>
            </a:extLst>
          </p:cNvPr>
          <p:cNvSpPr/>
          <p:nvPr/>
        </p:nvSpPr>
        <p:spPr>
          <a:xfrm>
            <a:off x="4108450" y="1442842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BF36B9-6BCB-44FE-8644-6DD1D9522881}"/>
              </a:ext>
            </a:extLst>
          </p:cNvPr>
          <p:cNvSpPr/>
          <p:nvPr/>
        </p:nvSpPr>
        <p:spPr>
          <a:xfrm>
            <a:off x="3819525" y="1641475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0371F-994A-41E4-94C2-0F3781A545FE}"/>
              </a:ext>
            </a:extLst>
          </p:cNvPr>
          <p:cNvSpPr/>
          <p:nvPr/>
        </p:nvSpPr>
        <p:spPr>
          <a:xfrm>
            <a:off x="3429000" y="1840108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AA8B0-8CC1-45AE-8D50-D51D93AC77A2}"/>
              </a:ext>
            </a:extLst>
          </p:cNvPr>
          <p:cNvSpPr/>
          <p:nvPr/>
        </p:nvSpPr>
        <p:spPr>
          <a:xfrm>
            <a:off x="3038475" y="2038741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E329F4-19DB-47E2-AFBD-716440AA2AFB}"/>
              </a:ext>
            </a:extLst>
          </p:cNvPr>
          <p:cNvSpPr/>
          <p:nvPr/>
        </p:nvSpPr>
        <p:spPr>
          <a:xfrm>
            <a:off x="3132138" y="2229901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27E14-AA78-43E7-9295-0DA2769BB2D8}"/>
              </a:ext>
            </a:extLst>
          </p:cNvPr>
          <p:cNvSpPr/>
          <p:nvPr/>
        </p:nvSpPr>
        <p:spPr>
          <a:xfrm>
            <a:off x="3429000" y="2037277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98671-B68E-44A8-AB43-26391DF87C32}"/>
              </a:ext>
            </a:extLst>
          </p:cNvPr>
          <p:cNvSpPr/>
          <p:nvPr/>
        </p:nvSpPr>
        <p:spPr>
          <a:xfrm>
            <a:off x="3760788" y="1840108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B1754-EC2D-4354-ADF1-4945EA288B1F}"/>
              </a:ext>
            </a:extLst>
          </p:cNvPr>
          <p:cNvSpPr/>
          <p:nvPr/>
        </p:nvSpPr>
        <p:spPr>
          <a:xfrm>
            <a:off x="4108450" y="1641475"/>
            <a:ext cx="203200" cy="19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74333-25C7-4F07-AEAC-FFF93A0A238D}"/>
              </a:ext>
            </a:extLst>
          </p:cNvPr>
          <p:cNvCxnSpPr>
            <a:cxnSpLocks/>
          </p:cNvCxnSpPr>
          <p:nvPr/>
        </p:nvCxnSpPr>
        <p:spPr>
          <a:xfrm flipH="1">
            <a:off x="2908300" y="1411091"/>
            <a:ext cx="1301751" cy="72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2ED4A9-A6B0-486F-B1A1-D73ADD9316F6}"/>
              </a:ext>
            </a:extLst>
          </p:cNvPr>
          <p:cNvCxnSpPr>
            <a:cxnSpLocks/>
          </p:cNvCxnSpPr>
          <p:nvPr/>
        </p:nvCxnSpPr>
        <p:spPr>
          <a:xfrm flipH="1">
            <a:off x="3335338" y="1411091"/>
            <a:ext cx="1991893" cy="163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6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6F1F3-C94E-401B-A1A5-68DB79CB12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9E1BD5-526D-4C8A-BF3B-8C14634CA5F8}"/>
              </a:ext>
            </a:extLst>
          </p:cNvPr>
          <p:cNvSpPr txBox="1">
            <a:spLocks/>
          </p:cNvSpPr>
          <p:nvPr/>
        </p:nvSpPr>
        <p:spPr>
          <a:xfrm>
            <a:off x="3922061" y="2031510"/>
            <a:ext cx="4424077" cy="10804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Oswald" panose="020B0604020202020204" charset="0"/>
              </a:rPr>
              <a:t>DWT</a:t>
            </a:r>
          </a:p>
        </p:txBody>
      </p:sp>
    </p:spTree>
    <p:extLst>
      <p:ext uri="{BB962C8B-B14F-4D97-AF65-F5344CB8AC3E}">
        <p14:creationId xmlns:p14="http://schemas.microsoft.com/office/powerpoint/2010/main" val="385303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B5603-85E3-4277-A5C7-5235984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29618"/>
            <a:ext cx="4064000" cy="2565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68CE4B9-BB44-49C3-80E2-D04205E05882}"/>
              </a:ext>
            </a:extLst>
          </p:cNvPr>
          <p:cNvSpPr/>
          <p:nvPr/>
        </p:nvSpPr>
        <p:spPr>
          <a:xfrm>
            <a:off x="649994" y="248482"/>
            <a:ext cx="7237351" cy="1807751"/>
          </a:xfrm>
          <a:prstGeom prst="wedgeRectCallout">
            <a:avLst>
              <a:gd name="adj1" fmla="val -23703"/>
              <a:gd name="adj2" fmla="val 64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CCD5E-63BA-4122-801C-E1B8FD49088C}"/>
                  </a:ext>
                </a:extLst>
              </p:cNvPr>
              <p:cNvSpPr txBox="1"/>
              <p:nvPr/>
            </p:nvSpPr>
            <p:spPr>
              <a:xfrm>
                <a:off x="1256655" y="288460"/>
                <a:ext cx="5783856" cy="1773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154,135,97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53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140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174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35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,135,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203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169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,135,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65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207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209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79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141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254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104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15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240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140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205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105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230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,97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95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07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148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149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124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,35,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56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09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40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90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….</m:t>
                                  </m:r>
                                </m:e>
                                <m:e/>
                              </m:eqArr>
                            </m:e>
                            <m:e/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CCD5E-63BA-4122-801C-E1B8FD49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55" y="288460"/>
                <a:ext cx="5783856" cy="1773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07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B5603-85E3-4277-A5C7-5235984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29618"/>
            <a:ext cx="4064000" cy="2565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68CE4B9-BB44-49C3-80E2-D04205E05882}"/>
              </a:ext>
            </a:extLst>
          </p:cNvPr>
          <p:cNvSpPr/>
          <p:nvPr/>
        </p:nvSpPr>
        <p:spPr>
          <a:xfrm>
            <a:off x="1795750" y="248481"/>
            <a:ext cx="2952520" cy="1807751"/>
          </a:xfrm>
          <a:prstGeom prst="wedgeRectCallout">
            <a:avLst>
              <a:gd name="adj1" fmla="val -23703"/>
              <a:gd name="adj2" fmla="val 64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44211-2ACD-4771-BCF5-C0CB99F6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6" y="393601"/>
            <a:ext cx="2457508" cy="14921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540332-B84A-4F5D-95B4-83F59E8A6420}"/>
              </a:ext>
            </a:extLst>
          </p:cNvPr>
          <p:cNvSpPr/>
          <p:nvPr/>
        </p:nvSpPr>
        <p:spPr>
          <a:xfrm>
            <a:off x="1999188" y="352913"/>
            <a:ext cx="634083" cy="641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B943E-3FC2-4033-85ED-707D88CB41B4}"/>
              </a:ext>
            </a:extLst>
          </p:cNvPr>
          <p:cNvSpPr txBox="1"/>
          <p:nvPr/>
        </p:nvSpPr>
        <p:spPr>
          <a:xfrm>
            <a:off x="5845729" y="402571"/>
            <a:ext cx="147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pixel </a:t>
            </a:r>
            <a:r>
              <a:rPr lang="en-US" dirty="0" err="1"/>
              <a:t>ukuran</a:t>
            </a:r>
            <a:r>
              <a:rPr lang="en-US" dirty="0"/>
              <a:t> 8x8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A8E9B-270C-4F31-9BEA-85F0BD7E4C34}"/>
              </a:ext>
            </a:extLst>
          </p:cNvPr>
          <p:cNvCxnSpPr/>
          <p:nvPr/>
        </p:nvCxnSpPr>
        <p:spPr>
          <a:xfrm>
            <a:off x="2677339" y="588832"/>
            <a:ext cx="3128550" cy="85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2518CEF3-8906-4189-A6AE-2065B898DA07}"/>
              </a:ext>
            </a:extLst>
          </p:cNvPr>
          <p:cNvSpPr/>
          <p:nvPr/>
        </p:nvSpPr>
        <p:spPr>
          <a:xfrm>
            <a:off x="5845729" y="994898"/>
            <a:ext cx="150252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di PPT Seminar</a:t>
            </a:r>
          </a:p>
        </p:txBody>
      </p:sp>
    </p:spTree>
    <p:extLst>
      <p:ext uri="{BB962C8B-B14F-4D97-AF65-F5344CB8AC3E}">
        <p14:creationId xmlns:p14="http://schemas.microsoft.com/office/powerpoint/2010/main" val="529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33ED-F3B7-4E93-BA2F-822806F40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8302" y="2119624"/>
            <a:ext cx="2707396" cy="904251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3FE3-D95B-4809-A84C-841B33E53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35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A7FA4-2CE2-4B2F-80F8-E3B0DC1AF44C}"/>
                  </a:ext>
                </a:extLst>
              </p:cNvPr>
              <p:cNvSpPr txBox="1"/>
              <p:nvPr/>
            </p:nvSpPr>
            <p:spPr>
              <a:xfrm>
                <a:off x="2283246" y="1751878"/>
                <a:ext cx="4577508" cy="16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A7FA4-2CE2-4B2F-80F8-E3B0DC1A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46" y="1751878"/>
                <a:ext cx="4577508" cy="1639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64D31C9-24DC-4102-BB39-FB6A611178A9}"/>
              </a:ext>
            </a:extLst>
          </p:cNvPr>
          <p:cNvSpPr txBox="1"/>
          <p:nvPr/>
        </p:nvSpPr>
        <p:spPr>
          <a:xfrm>
            <a:off x="3116509" y="1444101"/>
            <a:ext cx="305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R/G/B  </a:t>
            </a:r>
            <a:r>
              <a:rPr lang="en-US" dirty="0" err="1"/>
              <a:t>hasil</a:t>
            </a:r>
            <a:r>
              <a:rPr lang="en-US" dirty="0"/>
              <a:t> DWT</a:t>
            </a:r>
          </a:p>
        </p:txBody>
      </p:sp>
    </p:spTree>
    <p:extLst>
      <p:ext uri="{BB962C8B-B14F-4D97-AF65-F5344CB8AC3E}">
        <p14:creationId xmlns:p14="http://schemas.microsoft.com/office/powerpoint/2010/main" val="4255747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80" y="248482"/>
            <a:ext cx="95227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A7FA4-2CE2-4B2F-80F8-E3B0DC1AF44C}"/>
                  </a:ext>
                </a:extLst>
              </p:cNvPr>
              <p:cNvSpPr txBox="1"/>
              <p:nvPr/>
            </p:nvSpPr>
            <p:spPr>
              <a:xfrm>
                <a:off x="2283246" y="1751878"/>
                <a:ext cx="4577508" cy="16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70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169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65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130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150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146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95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99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124</m:t>
                                            </m:r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109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A7FA4-2CE2-4B2F-80F8-E3B0DC1A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46" y="1751878"/>
                <a:ext cx="4577508" cy="1639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64D31C9-24DC-4102-BB39-FB6A611178A9}"/>
              </a:ext>
            </a:extLst>
          </p:cNvPr>
          <p:cNvSpPr txBox="1"/>
          <p:nvPr/>
        </p:nvSpPr>
        <p:spPr>
          <a:xfrm>
            <a:off x="3116509" y="1444101"/>
            <a:ext cx="305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R/G/B  </a:t>
            </a:r>
            <a:r>
              <a:rPr lang="en-US" dirty="0" err="1"/>
              <a:t>hasil</a:t>
            </a:r>
            <a:r>
              <a:rPr lang="en-US" dirty="0"/>
              <a:t> DWT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439BAD-5D46-4B9E-B2E8-7F8E016CAF68}"/>
              </a:ext>
            </a:extLst>
          </p:cNvPr>
          <p:cNvCxnSpPr/>
          <p:nvPr/>
        </p:nvCxnSpPr>
        <p:spPr>
          <a:xfrm>
            <a:off x="4572000" y="726528"/>
            <a:ext cx="0" cy="369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D8ED2-AA4C-4BE7-899F-7F7879E8B3ED}"/>
              </a:ext>
            </a:extLst>
          </p:cNvPr>
          <p:cNvCxnSpPr/>
          <p:nvPr/>
        </p:nvCxnSpPr>
        <p:spPr>
          <a:xfrm>
            <a:off x="1781175" y="2571749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7BC463-2C45-4602-B74A-56BAD27D7ADA}"/>
              </a:ext>
            </a:extLst>
          </p:cNvPr>
          <p:cNvSpPr/>
          <p:nvPr/>
        </p:nvSpPr>
        <p:spPr>
          <a:xfrm>
            <a:off x="4600575" y="1751878"/>
            <a:ext cx="1838325" cy="88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8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6F1F3-C94E-401B-A1A5-68DB79CB12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9E1BD5-526D-4C8A-BF3B-8C14634CA5F8}"/>
              </a:ext>
            </a:extLst>
          </p:cNvPr>
          <p:cNvSpPr txBox="1">
            <a:spLocks/>
          </p:cNvSpPr>
          <p:nvPr/>
        </p:nvSpPr>
        <p:spPr>
          <a:xfrm>
            <a:off x="2902886" y="1755285"/>
            <a:ext cx="4424077" cy="10804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Oswald" panose="020B0604020202020204" charset="0"/>
              </a:rPr>
              <a:t>PSNR dan 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Oswald" panose="020B0604020202020204" charset="0"/>
              </a:rPr>
              <a:t>Eucledean</a:t>
            </a:r>
            <a:r>
              <a:rPr lang="en-US" sz="3600" b="1" dirty="0">
                <a:solidFill>
                  <a:schemeClr val="bg1"/>
                </a:solidFill>
                <a:latin typeface="Oswald" panose="020B060402020202020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385542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950" y="248482"/>
            <a:ext cx="3276600" cy="1046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PSNR 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Euclidean </a:t>
            </a:r>
            <a:r>
              <a:rPr lang="en-US" dirty="0" err="1">
                <a:solidFill>
                  <a:schemeClr val="tx1"/>
                </a:solidFill>
              </a:rPr>
              <a:t>DIstance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/>
              <p:nvPr/>
            </p:nvSpPr>
            <p:spPr>
              <a:xfrm>
                <a:off x="0" y="2257331"/>
                <a:ext cx="4572000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331"/>
                <a:ext cx="4572000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/>
              <p:nvPr/>
            </p:nvSpPr>
            <p:spPr>
              <a:xfrm>
                <a:off x="3779997" y="2257331"/>
                <a:ext cx="4652962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97" y="2257331"/>
                <a:ext cx="4652962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39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248482"/>
            <a:ext cx="123825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/>
              <p:nvPr/>
            </p:nvSpPr>
            <p:spPr>
              <a:xfrm>
                <a:off x="0" y="1066706"/>
                <a:ext cx="4572000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706"/>
                <a:ext cx="4572000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/>
              <p:nvPr/>
            </p:nvSpPr>
            <p:spPr>
              <a:xfrm>
                <a:off x="3779997" y="1066706"/>
                <a:ext cx="4652962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97" y="1066706"/>
                <a:ext cx="4652962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D2FC8-EA63-48C3-846A-D75647932475}"/>
                  </a:ext>
                </a:extLst>
              </p:cNvPr>
              <p:cNvSpPr txBox="1"/>
              <p:nvPr/>
            </p:nvSpPr>
            <p:spPr>
              <a:xfrm>
                <a:off x="2069226" y="2263226"/>
                <a:ext cx="5005548" cy="824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154−155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150−150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70−70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96−96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169−169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65−65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136−135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141−141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130−130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150−150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146−146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99−100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95−95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99−99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124−124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109−109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D2FC8-EA63-48C3-846A-D75647932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26" y="2263226"/>
                <a:ext cx="5005548" cy="824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32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248482"/>
            <a:ext cx="123825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/>
              <p:nvPr/>
            </p:nvSpPr>
            <p:spPr>
              <a:xfrm>
                <a:off x="0" y="1066706"/>
                <a:ext cx="4572000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706"/>
                <a:ext cx="4572000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/>
              <p:nvPr/>
            </p:nvSpPr>
            <p:spPr>
              <a:xfrm>
                <a:off x="3779997" y="1066706"/>
                <a:ext cx="4652962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97" y="1066706"/>
                <a:ext cx="4652962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D2FC8-EA63-48C3-846A-D75647932475}"/>
                  </a:ext>
                </a:extLst>
              </p:cNvPr>
              <p:cNvSpPr txBox="1"/>
              <p:nvPr/>
            </p:nvSpPr>
            <p:spPr>
              <a:xfrm>
                <a:off x="2069226" y="2263226"/>
                <a:ext cx="5005548" cy="824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154−155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150−150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70−70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96−96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169−169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65−65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136−135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141−141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130−130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150−150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146−146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99−100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95−95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99−99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124−124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109−109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D2FC8-EA63-48C3-846A-D75647932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26" y="2263226"/>
                <a:ext cx="5005548" cy="824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39ACDD-B2B2-4A97-AC6B-6E9AF09509A4}"/>
                  </a:ext>
                </a:extLst>
              </p:cNvPr>
              <p:cNvSpPr txBox="1"/>
              <p:nvPr/>
            </p:nvSpPr>
            <p:spPr>
              <a:xfrm>
                <a:off x="1647825" y="2571750"/>
                <a:ext cx="2924175" cy="1600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2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39ACDD-B2B2-4A97-AC6B-6E9AF0950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2571750"/>
                <a:ext cx="2924175" cy="1600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880867-87EA-419C-8B6D-A52E9104397F}"/>
                  </a:ext>
                </a:extLst>
              </p:cNvPr>
              <p:cNvSpPr txBox="1"/>
              <p:nvPr/>
            </p:nvSpPr>
            <p:spPr>
              <a:xfrm>
                <a:off x="804862" y="3714755"/>
                <a:ext cx="4572000" cy="914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200">
                          <a:effectLst/>
                          <a:latin typeface="Cambria Math" panose="02040503050406030204" pitchFamily="18" charset="0"/>
                        </a:rPr>
                        <m:t>=0.1875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880867-87EA-419C-8B6D-A52E9104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2" y="3714755"/>
                <a:ext cx="4572000" cy="914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F14600-BA90-482C-86D6-C2ABB697A2B8}"/>
              </a:ext>
            </a:extLst>
          </p:cNvPr>
          <p:cNvCxnSpPr/>
          <p:nvPr/>
        </p:nvCxnSpPr>
        <p:spPr>
          <a:xfrm>
            <a:off x="1905000" y="1276350"/>
            <a:ext cx="1619250" cy="98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D19CC-E2D2-454E-B193-FD70CB43956E}"/>
              </a:ext>
            </a:extLst>
          </p:cNvPr>
          <p:cNvCxnSpPr/>
          <p:nvPr/>
        </p:nvCxnSpPr>
        <p:spPr>
          <a:xfrm flipH="1">
            <a:off x="3857625" y="1314450"/>
            <a:ext cx="1609725" cy="94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6E3B2-AA60-4A2B-9DC3-113E06268F88}"/>
              </a:ext>
            </a:extLst>
          </p:cNvPr>
          <p:cNvCxnSpPr/>
          <p:nvPr/>
        </p:nvCxnSpPr>
        <p:spPr>
          <a:xfrm>
            <a:off x="2362200" y="1276350"/>
            <a:ext cx="2047875" cy="98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F267C5-3F9C-4E21-8499-50061FEBCAD9}"/>
              </a:ext>
            </a:extLst>
          </p:cNvPr>
          <p:cNvCxnSpPr/>
          <p:nvPr/>
        </p:nvCxnSpPr>
        <p:spPr>
          <a:xfrm flipH="1">
            <a:off x="4864974" y="1312466"/>
            <a:ext cx="1116726" cy="98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AF77B3-8552-4D58-BF74-EB0BAA3BD8B0}"/>
              </a:ext>
            </a:extLst>
          </p:cNvPr>
          <p:cNvCxnSpPr>
            <a:cxnSpLocks/>
          </p:cNvCxnSpPr>
          <p:nvPr/>
        </p:nvCxnSpPr>
        <p:spPr>
          <a:xfrm>
            <a:off x="2886075" y="1271402"/>
            <a:ext cx="2327712" cy="106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C0B37-CE21-4508-A536-318719B14686}"/>
              </a:ext>
            </a:extLst>
          </p:cNvPr>
          <p:cNvCxnSpPr>
            <a:cxnSpLocks/>
          </p:cNvCxnSpPr>
          <p:nvPr/>
        </p:nvCxnSpPr>
        <p:spPr>
          <a:xfrm>
            <a:off x="3243918" y="1312466"/>
            <a:ext cx="2902009" cy="104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7E06A8-2401-4449-B8DE-5F73971870E0}"/>
              </a:ext>
            </a:extLst>
          </p:cNvPr>
          <p:cNvCxnSpPr>
            <a:cxnSpLocks/>
          </p:cNvCxnSpPr>
          <p:nvPr/>
        </p:nvCxnSpPr>
        <p:spPr>
          <a:xfrm flipH="1">
            <a:off x="5560794" y="1312466"/>
            <a:ext cx="892971" cy="96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48777E-46DF-41D0-99DB-8347E94FD06F}"/>
              </a:ext>
            </a:extLst>
          </p:cNvPr>
          <p:cNvCxnSpPr>
            <a:cxnSpLocks/>
          </p:cNvCxnSpPr>
          <p:nvPr/>
        </p:nvCxnSpPr>
        <p:spPr>
          <a:xfrm flipH="1">
            <a:off x="6474699" y="1253712"/>
            <a:ext cx="621009" cy="104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95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248482"/>
            <a:ext cx="123825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880867-87EA-419C-8B6D-A52E9104397F}"/>
                  </a:ext>
                </a:extLst>
              </p:cNvPr>
              <p:cNvSpPr txBox="1"/>
              <p:nvPr/>
            </p:nvSpPr>
            <p:spPr>
              <a:xfrm>
                <a:off x="2376280" y="929182"/>
                <a:ext cx="4572000" cy="914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2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200">
                          <a:effectLst/>
                          <a:latin typeface="Cambria Math" panose="02040503050406030204" pitchFamily="18" charset="0"/>
                        </a:rPr>
                        <m:t>=0.1875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880867-87EA-419C-8B6D-A52E9104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80" y="929182"/>
                <a:ext cx="4572000" cy="914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740516-4A6E-4B6E-B9C9-0AFE91DA6D2E}"/>
                  </a:ext>
                </a:extLst>
              </p:cNvPr>
              <p:cNvSpPr txBox="1"/>
              <p:nvPr/>
            </p:nvSpPr>
            <p:spPr>
              <a:xfrm>
                <a:off x="1985755" y="2170832"/>
                <a:ext cx="4572000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0.1875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740516-4A6E-4B6E-B9C9-0AFE91DA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55" y="2170832"/>
                <a:ext cx="4572000" cy="580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DE9EE9-BA7C-472F-BC1A-157E1DEEF07C}"/>
                  </a:ext>
                </a:extLst>
              </p:cNvPr>
              <p:cNvSpPr txBox="1"/>
              <p:nvPr/>
            </p:nvSpPr>
            <p:spPr>
              <a:xfrm>
                <a:off x="2176255" y="2771024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=55.400790888041726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DE9EE9-BA7C-472F-BC1A-157E1DEE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55" y="2771024"/>
                <a:ext cx="45720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42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248482"/>
            <a:ext cx="123825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/>
              <p:nvPr/>
            </p:nvSpPr>
            <p:spPr>
              <a:xfrm>
                <a:off x="0" y="1066706"/>
                <a:ext cx="4572000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613F0-7D27-493F-816F-53B91B67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706"/>
                <a:ext cx="4572000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/>
              <p:nvPr/>
            </p:nvSpPr>
            <p:spPr>
              <a:xfrm>
                <a:off x="3779997" y="1066706"/>
                <a:ext cx="4652962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C3DC9-CC79-42B9-8098-7D0F0863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97" y="1066706"/>
                <a:ext cx="4652962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523A2-FB70-4170-8956-D5F82F0CDEA6}"/>
                  </a:ext>
                </a:extLst>
              </p:cNvPr>
              <p:cNvSpPr txBox="1"/>
              <p:nvPr/>
            </p:nvSpPr>
            <p:spPr>
              <a:xfrm>
                <a:off x="1108234" y="3370686"/>
                <a:ext cx="4572000" cy="702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effectLst/>
                          <a:latin typeface="Cambria Math" panose="02040503050406030204" pitchFamily="18" charset="0"/>
                        </a:rPr>
                        <m:t>𝐸𝑢𝑐𝐷𝑖𝑠</m:t>
                      </m:r>
                      <m:r>
                        <a:rPr lang="en-US" sz="14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>
                          <a:effectLst/>
                          <a:latin typeface="Cambria Math" panose="02040503050406030204" pitchFamily="18" charset="0"/>
                        </a:rPr>
                        <m:t>=1.7320508075688772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523A2-FB70-4170-8956-D5F82F0C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34" y="3370686"/>
                <a:ext cx="4572000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11405-BA14-4432-9188-EE780469F9FF}"/>
                  </a:ext>
                </a:extLst>
              </p:cNvPr>
              <p:cNvSpPr txBox="1"/>
              <p:nvPr/>
            </p:nvSpPr>
            <p:spPr>
              <a:xfrm>
                <a:off x="1165384" y="1421691"/>
                <a:ext cx="6334125" cy="2300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effectLst/>
                          <a:latin typeface="Cambria Math" panose="02040503050406030204" pitchFamily="18" charset="0"/>
                        </a:rPr>
                        <m:t>𝐸𝑢𝑐𝐷𝑖𝑠</m:t>
                      </m:r>
                      <m:r>
                        <a:rPr lang="en-US" sz="14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154−155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150−150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70−70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96−96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169−169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65−65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136−135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141−141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130−130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150−150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146−146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99−100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95−95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99−99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124−124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4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109−109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11405-BA14-4432-9188-EE780469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84" y="1421691"/>
                <a:ext cx="6334125" cy="2300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970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6BCE-5DD4-4841-B6C3-8137FDF18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261" y="2179349"/>
            <a:ext cx="5373477" cy="784801"/>
          </a:xfrm>
        </p:spPr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4950-2E19-4E2E-9DB2-4FABD6C57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319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64" y="248482"/>
            <a:ext cx="3640386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Pengujian</a:t>
            </a:r>
            <a:r>
              <a:rPr lang="en-US" dirty="0">
                <a:solidFill>
                  <a:schemeClr val="tx1"/>
                </a:solidFill>
              </a:rPr>
              <a:t> Robustness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F8C76-7CBE-4613-91BB-6BDA096451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45" y="1177663"/>
            <a:ext cx="486791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187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A182-CE9C-4025-893A-E84B2CAA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334" y="248482"/>
            <a:ext cx="2747216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E019-2F67-4372-829F-827E39AA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074" y="929182"/>
            <a:ext cx="8200710" cy="3064800"/>
          </a:xfrm>
        </p:spPr>
        <p:txBody>
          <a:bodyPr/>
          <a:lstStyle/>
          <a:p>
            <a:pPr algn="just"/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Kerahasiaan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suatu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informasi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adalah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penting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dan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menjadi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suatu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perhatian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tersendiri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.</a:t>
            </a:r>
          </a:p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Zaman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sekarang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informasi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tidak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hanya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dapat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disandikan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tetapi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dapat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juga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disisipkan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dalam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media digital.</a:t>
            </a:r>
          </a:p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Banyak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dapat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diimplementasikan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dan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memiliki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beberapa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kelebihan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dan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kelemaha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n</a:t>
            </a:r>
            <a:endParaRPr lang="en-US" dirty="0">
              <a:solidFill>
                <a:srgbClr val="000000"/>
              </a:solidFill>
              <a:latin typeface="Oswald" panose="020B0604020202020204" charset="0"/>
            </a:endParaRPr>
          </a:p>
          <a:p>
            <a:pPr lvl="1" algn="just"/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Penelitian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sebelumnya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menggunakan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LSB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banyak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mempunyai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PSNR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tinggi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dan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tidak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terdapat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perbedaan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pada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citra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sebelum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disisip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dan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setelah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disisip</a:t>
            </a:r>
            <a:endParaRPr lang="en-US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  <a:p>
            <a:pPr lvl="1" algn="just"/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DCT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sering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ditemui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distorsi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citra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PSNR yang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rendah</a:t>
            </a:r>
            <a:endParaRPr lang="en-US" dirty="0">
              <a:solidFill>
                <a:srgbClr val="000000"/>
              </a:solidFill>
              <a:latin typeface="Oswald" panose="020B0604020202020204" charset="0"/>
            </a:endParaRPr>
          </a:p>
          <a:p>
            <a:pPr lvl="1" algn="just"/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menggunaan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DWT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hampir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penelitian-penelitian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LSB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banyak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mempunyai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PSNR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tinggi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terdapat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perbedaan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Namun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karena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terjadi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dekomposisi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citra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PSNR yang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dihasilkan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baik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swald" panose="020B060402020202020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Oswald" panose="020B0604020202020204" charset="0"/>
              </a:rPr>
              <a:t> LSB</a:t>
            </a:r>
          </a:p>
          <a:p>
            <a:pPr lvl="1"/>
            <a:endParaRPr lang="en-US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  <a:p>
            <a:endParaRPr lang="en-US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42AF0-1858-4ADF-9236-A9F402AE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6969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64" y="248482"/>
            <a:ext cx="3640386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Pengujian</a:t>
            </a:r>
            <a:r>
              <a:rPr lang="en-US" dirty="0">
                <a:solidFill>
                  <a:schemeClr val="tx1"/>
                </a:solidFill>
              </a:rPr>
              <a:t> Fidelity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A5D9B-A236-4C66-8568-7114D7CC62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0" y="1042987"/>
            <a:ext cx="5039360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3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64" y="248482"/>
            <a:ext cx="3640386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Pengujian</a:t>
            </a:r>
            <a:r>
              <a:rPr lang="en-US" dirty="0">
                <a:solidFill>
                  <a:schemeClr val="tx1"/>
                </a:solidFill>
              </a:rPr>
              <a:t> Fidelity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1A709-0BF4-4354-95B6-1A120C374A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05" y="929182"/>
            <a:ext cx="4901389" cy="3461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28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64" y="248482"/>
            <a:ext cx="3640386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Pengujian</a:t>
            </a:r>
            <a:r>
              <a:rPr lang="en-US" dirty="0">
                <a:solidFill>
                  <a:schemeClr val="tx1"/>
                </a:solidFill>
              </a:rPr>
              <a:t> Fidelity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3D618-31AC-41B4-95A2-C6C8EFA3F2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7" y="966787"/>
            <a:ext cx="4911725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872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EB412-97C1-4D7C-84F4-73F36B9A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3" y="929182"/>
            <a:ext cx="7275293" cy="2521200"/>
          </a:xfrm>
        </p:spPr>
        <p:txBody>
          <a:bodyPr/>
          <a:lstStyle/>
          <a:p>
            <a:pPr algn="just"/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22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Least Significant Bit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implementasikan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steganografi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persentase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keberhasilan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24,3%,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DWT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persentase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keberhasilan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13,65%, DCT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12,15%, dan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Kombinasi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(LSB+DCT+DWT)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12,15%.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fidelity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cover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stego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Least Significant Bit 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paling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diimplementasikan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steganografi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selisih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3,72 MB, rata-rata PSNR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68,2 dB, dan rata-rata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339,14,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DWT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selisih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3,72 MB, rata-rata PSNR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65,12 dB, dan rata-rata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550,17,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Kombinasi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(LSB+DCT+DWT)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selisih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3,73 MB, rata-rata PSNR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60,72 dB, dan rata-rata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1673,8, dan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DCT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selisih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3,88 MB, rata-rata PSNR </a:t>
            </a:r>
            <a:r>
              <a:rPr lang="en-US" sz="16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49,4 dB, dan rata-rata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lang="en-US" sz="16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  <a:r>
              <a:rPr lang="en-US" sz="16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10434,86.</a:t>
            </a:r>
          </a:p>
          <a:p>
            <a:pPr algn="just"/>
            <a:endParaRPr lang="en-US" sz="1800" dirty="0">
              <a:solidFill>
                <a:schemeClr val="tx1"/>
              </a:solidFill>
              <a:effectLst/>
              <a:latin typeface="Oswa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FA393F-5EF8-4A0D-A963-ABEFEB47804C}"/>
              </a:ext>
            </a:extLst>
          </p:cNvPr>
          <p:cNvSpPr txBox="1">
            <a:spLocks/>
          </p:cNvSpPr>
          <p:nvPr/>
        </p:nvSpPr>
        <p:spPr>
          <a:xfrm>
            <a:off x="6896558" y="248482"/>
            <a:ext cx="2075991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Kesimpulan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56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EB412-97C1-4D7C-84F4-73F36B9A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3" y="929182"/>
            <a:ext cx="7275293" cy="25212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ekstensi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PNG dan BMP paling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steganografi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lossless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compression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disisipkan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JPG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lossy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compression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disisipkan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kompresi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ekstensi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BMP juga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berubah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solidFill>
                  <a:schemeClr val="tx1"/>
                </a:solidFill>
                <a:effectLst/>
                <a:latin typeface="Oswa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  <a:effectLst/>
              <a:latin typeface="Oswa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FA393F-5EF8-4A0D-A963-ABEFEB47804C}"/>
              </a:ext>
            </a:extLst>
          </p:cNvPr>
          <p:cNvSpPr txBox="1">
            <a:spLocks/>
          </p:cNvSpPr>
          <p:nvPr/>
        </p:nvSpPr>
        <p:spPr>
          <a:xfrm>
            <a:off x="5530468" y="248482"/>
            <a:ext cx="3442082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Lanjutan</a:t>
            </a:r>
            <a:r>
              <a:rPr lang="en-US" dirty="0">
                <a:solidFill>
                  <a:schemeClr val="tx1"/>
                </a:solidFill>
              </a:rPr>
              <a:t> Kesimpulan</a:t>
            </a:r>
          </a:p>
        </p:txBody>
      </p:sp>
    </p:spTree>
    <p:extLst>
      <p:ext uri="{BB962C8B-B14F-4D97-AF65-F5344CB8AC3E}">
        <p14:creationId xmlns:p14="http://schemas.microsoft.com/office/powerpoint/2010/main" val="904631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006-B6C5-4F5E-AC35-9F874CC6C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4490" y="2179350"/>
            <a:ext cx="3115019" cy="784800"/>
          </a:xfrm>
        </p:spPr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Seminar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D55D-58E8-4C69-89F1-D871011841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543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16" y="196801"/>
            <a:ext cx="2560733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Revisi</a:t>
            </a:r>
            <a:r>
              <a:rPr lang="en-US" dirty="0">
                <a:solidFill>
                  <a:schemeClr val="tx1"/>
                </a:solidFill>
              </a:rPr>
              <a:t> Seminar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9A731E-F8C0-48DB-80C7-E5337847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01654"/>
              </p:ext>
            </p:extLst>
          </p:nvPr>
        </p:nvGraphicFramePr>
        <p:xfrm>
          <a:off x="380081" y="776727"/>
          <a:ext cx="8383837" cy="3937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6776">
                  <a:extLst>
                    <a:ext uri="{9D8B030D-6E8A-4147-A177-3AD203B41FA5}">
                      <a16:colId xmlns:a16="http://schemas.microsoft.com/office/drawing/2014/main" val="4035819590"/>
                    </a:ext>
                  </a:extLst>
                </a:gridCol>
                <a:gridCol w="3833870">
                  <a:extLst>
                    <a:ext uri="{9D8B030D-6E8A-4147-A177-3AD203B41FA5}">
                      <a16:colId xmlns:a16="http://schemas.microsoft.com/office/drawing/2014/main" val="129707341"/>
                    </a:ext>
                  </a:extLst>
                </a:gridCol>
                <a:gridCol w="4043191">
                  <a:extLst>
                    <a:ext uri="{9D8B030D-6E8A-4147-A177-3AD203B41FA5}">
                      <a16:colId xmlns:a16="http://schemas.microsoft.com/office/drawing/2014/main" val="41855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Perbaikan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4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“Pada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penulisan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sitasi</a:t>
                      </a:r>
                      <a:r>
                        <a:rPr lang="en-US" dirty="0"/>
                        <a:t> 3 orang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buku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panduan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Paragraf</a:t>
                      </a:r>
                      <a:r>
                        <a:rPr lang="en-US" dirty="0"/>
                        <a:t> 2)” (Pak </a:t>
                      </a:r>
                      <a:r>
                        <a:rPr lang="en-US" dirty="0" err="1"/>
                        <a:t>Novrido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Penulisan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disesuaikan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buku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panduan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baik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maupun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bab-bab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setelahnya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1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“Pada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kata yang </a:t>
                      </a:r>
                      <a:r>
                        <a:rPr lang="en-US" dirty="0" err="1"/>
                        <a:t>bersifat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relatif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memuaskan</a:t>
                      </a:r>
                      <a:r>
                        <a:rPr lang="en-US" dirty="0"/>
                        <a:t>, dan lain-lain)” (Pak </a:t>
                      </a:r>
                      <a:r>
                        <a:rPr lang="en-US" dirty="0" err="1"/>
                        <a:t>Novrido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Memberi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kategori-kategori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tersebut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hasil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penelitian-penelitian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sebelumnya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“Pada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kelebihan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kelemahan</a:t>
                      </a:r>
                      <a:r>
                        <a:rPr lang="en-US" dirty="0"/>
                        <a:t>?” (Pak </a:t>
                      </a:r>
                      <a:r>
                        <a:rPr lang="en-US" dirty="0" err="1"/>
                        <a:t>Novrido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Beberapa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dijelaskan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kelemahan</a:t>
                      </a:r>
                      <a:r>
                        <a:rPr lang="en-US" dirty="0"/>
                        <a:t> pada masing-masing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berdasarkan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penelitian-penelitian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sebelumnya</a:t>
                      </a:r>
                      <a:r>
                        <a:rPr lang="en-US" dirty="0"/>
                        <a:t> (paragraph 3 dan 4), </a:t>
                      </a:r>
                      <a:r>
                        <a:rPr lang="en-US" dirty="0" err="1"/>
                        <a:t>serta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dijelaskan</a:t>
                      </a:r>
                      <a:r>
                        <a:rPr lang="en-US" dirty="0"/>
                        <a:t> juga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kekurangan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penelitian-penelitian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sebelumnya</a:t>
                      </a:r>
                      <a:r>
                        <a:rPr lang="en-US" dirty="0"/>
                        <a:t> (paragraph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“Pada </a:t>
                      </a:r>
                      <a:r>
                        <a:rPr lang="en-US" dirty="0" err="1"/>
                        <a:t>perumusan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jelas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LSB, DCT, DWT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</a:t>
                      </a:r>
                      <a:r>
                        <a:rPr lang="en-US" dirty="0"/>
                        <a:t>?” (Pak </a:t>
                      </a:r>
                      <a:r>
                        <a:rPr lang="en-US" dirty="0" err="1"/>
                        <a:t>Novrido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diperbaiki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dijelaskan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bahwa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tersebut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penyisipannya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0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308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608" y="196801"/>
            <a:ext cx="4003942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Lanjutan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Revisi</a:t>
            </a:r>
            <a:r>
              <a:rPr lang="en-US" dirty="0">
                <a:solidFill>
                  <a:schemeClr val="tx1"/>
                </a:solidFill>
              </a:rPr>
              <a:t> Seminar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9A731E-F8C0-48DB-80C7-E5337847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48683"/>
              </p:ext>
            </p:extLst>
          </p:nvPr>
        </p:nvGraphicFramePr>
        <p:xfrm>
          <a:off x="380081" y="776727"/>
          <a:ext cx="8383837" cy="3241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6776">
                  <a:extLst>
                    <a:ext uri="{9D8B030D-6E8A-4147-A177-3AD203B41FA5}">
                      <a16:colId xmlns:a16="http://schemas.microsoft.com/office/drawing/2014/main" val="4035819590"/>
                    </a:ext>
                  </a:extLst>
                </a:gridCol>
                <a:gridCol w="3833870">
                  <a:extLst>
                    <a:ext uri="{9D8B030D-6E8A-4147-A177-3AD203B41FA5}">
                      <a16:colId xmlns:a16="http://schemas.microsoft.com/office/drawing/2014/main" val="129707341"/>
                    </a:ext>
                  </a:extLst>
                </a:gridCol>
                <a:gridCol w="4043191">
                  <a:extLst>
                    <a:ext uri="{9D8B030D-6E8A-4147-A177-3AD203B41FA5}">
                      <a16:colId xmlns:a16="http://schemas.microsoft.com/office/drawing/2014/main" val="41855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Perbaikan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4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“Pada </a:t>
                      </a:r>
                      <a:r>
                        <a:rPr lang="en-US" dirty="0" err="1"/>
                        <a:t>tujuan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diperjelas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kata </a:t>
                      </a:r>
                      <a:r>
                        <a:rPr lang="en-US" dirty="0" err="1"/>
                        <a:t>kerja</a:t>
                      </a:r>
                      <a:r>
                        <a:rPr lang="en-US" dirty="0"/>
                        <a:t>” (Pak </a:t>
                      </a:r>
                      <a:r>
                        <a:rPr lang="en-US" dirty="0" err="1"/>
                        <a:t>Novrido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Tujuan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diperjelas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kata </a:t>
                      </a:r>
                      <a:r>
                        <a:rPr lang="en-US" dirty="0" err="1"/>
                        <a:t>kerja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1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</a:t>
                      </a:r>
                      <a:r>
                        <a:rPr lang="en-US" dirty="0" err="1"/>
                        <a:t>Penyajian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flowchart</a:t>
                      </a:r>
                      <a:r>
                        <a:rPr lang="en-US" dirty="0"/>
                        <a:t> DCT </a:t>
                      </a:r>
                      <a:r>
                        <a:rPr lang="en-US" dirty="0" err="1"/>
                        <a:t>harusnya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dipisah</a:t>
                      </a:r>
                      <a:r>
                        <a:rPr lang="en-US" dirty="0"/>
                        <a:t>” (Pak Nur </a:t>
                      </a:r>
                      <a:r>
                        <a:rPr lang="en-US" dirty="0" err="1"/>
                        <a:t>Heri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Penyajian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dipisah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flowchart dan </a:t>
                      </a:r>
                      <a:r>
                        <a:rPr lang="en-US" dirty="0" err="1"/>
                        <a:t>penjelasannya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membingungkan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ketika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digabung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 </a:t>
                      </a:r>
                      <a:r>
                        <a:rPr lang="en-US" dirty="0" err="1"/>
                        <a:t>missundertand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saya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penyisipan</a:t>
                      </a:r>
                      <a:r>
                        <a:rPr lang="en-US" dirty="0"/>
                        <a:t> LSB, DCT, dan DWT (mana </a:t>
                      </a:r>
                      <a:r>
                        <a:rPr lang="en-US" dirty="0" err="1"/>
                        <a:t>blok</a:t>
                      </a:r>
                      <a:r>
                        <a:rPr lang="en-US" dirty="0"/>
                        <a:t> 8x8, mana pixel)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Telah </a:t>
                      </a:r>
                      <a:r>
                        <a:rPr lang="en-US" dirty="0" err="1"/>
                        <a:t>dijelaskan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simulasi</a:t>
                      </a:r>
                      <a:r>
                        <a:rPr lang="en-US" dirty="0"/>
                        <a:t> di slide-slide </a:t>
                      </a:r>
                      <a:r>
                        <a:rPr lang="en-US" dirty="0" err="1"/>
                        <a:t>sebelumnya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“Pada flowchart PSNR </a:t>
                      </a:r>
                      <a:r>
                        <a:rPr lang="en-US" dirty="0" err="1"/>
                        <a:t>terdapat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symbol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instansiasi</a:t>
                      </a:r>
                      <a:r>
                        <a:rPr lang="en-US" dirty="0"/>
                        <a:t>” (Pak Nur </a:t>
                      </a:r>
                      <a:r>
                        <a:rPr lang="en-US" dirty="0" err="1"/>
                        <a:t>Heri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Flowchart </a:t>
                      </a:r>
                      <a:r>
                        <a:rPr lang="en-US" dirty="0" err="1"/>
                        <a:t>telah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diperbaiki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0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8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35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8E19-383B-4A33-83EC-893F16466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9999" y="2179349"/>
            <a:ext cx="3104002" cy="784801"/>
          </a:xfrm>
        </p:spPr>
        <p:txBody>
          <a:bodyPr/>
          <a:lstStyle/>
          <a:p>
            <a:r>
              <a:rPr lang="en-US" dirty="0"/>
              <a:t>Demo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E8C70-1017-4F19-B365-A24BDE364B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625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2999285" y="2203973"/>
            <a:ext cx="2971856" cy="735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 err="1">
                <a:solidFill>
                  <a:srgbClr val="FFFFFF"/>
                </a:solidFill>
              </a:rPr>
              <a:t>Terima</a:t>
            </a:r>
            <a:r>
              <a:rPr lang="en-US" sz="3600" b="0" dirty="0">
                <a:solidFill>
                  <a:srgbClr val="FFFFFF"/>
                </a:solidFill>
              </a:rPr>
              <a:t> Kasih </a:t>
            </a:r>
            <a:r>
              <a:rPr lang="en-US" sz="3600" b="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E019-2F67-4372-829F-827E39AA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074" y="929182"/>
            <a:ext cx="8200710" cy="3064800"/>
          </a:xfrm>
        </p:spPr>
        <p:txBody>
          <a:bodyPr/>
          <a:lstStyle/>
          <a:p>
            <a:pPr algn="just"/>
            <a:r>
              <a:rPr lang="en-US" i="1" dirty="0">
                <a:solidFill>
                  <a:schemeClr val="tx1"/>
                </a:solidFill>
                <a:latin typeface="Oswald" panose="020B0604020202020204" charset="0"/>
              </a:rPr>
              <a:t>Research gap 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penelitian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steganografi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aspek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ketidaknampakan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perbedaan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citra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disisipi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pesan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sesudah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disisipi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pesan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sedikit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yang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menjelaskan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tentang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skenario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steganalisis</a:t>
            </a:r>
            <a:endParaRPr lang="en-US" dirty="0">
              <a:solidFill>
                <a:schemeClr val="tx1"/>
              </a:solidFill>
              <a:latin typeface="Oswald" panose="020B060402020202020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Sebaiknya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perbandingan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mengenai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  <a:cs typeface="Arial" panose="020B0604020202020204" pitchFamily="34" charset="0"/>
              </a:rPr>
              <a:t>aspek</a:t>
            </a:r>
            <a:endParaRPr lang="en-US" sz="1800" b="0" i="0" u="none" strike="noStrike" baseline="0" dirty="0">
              <a:solidFill>
                <a:schemeClr val="tx1"/>
              </a:solidFill>
              <a:latin typeface="Oswald" panose="020B060402020202020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swald" panose="020B0604020202020204" charset="0"/>
              <a:cs typeface="Arial" panose="020B0604020202020204" pitchFamily="34" charset="0"/>
            </a:endParaRPr>
          </a:p>
          <a:p>
            <a:endParaRPr lang="en-US" b="0" i="0" u="none" strike="noStrike" baseline="0" dirty="0">
              <a:solidFill>
                <a:schemeClr val="tx1"/>
              </a:solidFill>
              <a:latin typeface="Oswald" panose="020B060402020202020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42AF0-1858-4ADF-9236-A9F402AE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064A5E-7CD5-4199-9064-AC32C34FD3DA}"/>
              </a:ext>
            </a:extLst>
          </p:cNvPr>
          <p:cNvSpPr txBox="1">
            <a:spLocks/>
          </p:cNvSpPr>
          <p:nvPr/>
        </p:nvSpPr>
        <p:spPr>
          <a:xfrm>
            <a:off x="4972050" y="248482"/>
            <a:ext cx="40005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Lanjutan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F275ED-D0A5-4D38-870A-22F0B949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4" y="2571750"/>
            <a:ext cx="2518846" cy="2060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5E802-E1B5-42F7-B60F-8C3686B6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76" y="2335214"/>
            <a:ext cx="2518847" cy="2297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2E7DC9-CD08-4D54-B895-1FDC1DEEFEFF}"/>
              </a:ext>
            </a:extLst>
          </p:cNvPr>
          <p:cNvSpPr txBox="1"/>
          <p:nvPr/>
        </p:nvSpPr>
        <p:spPr>
          <a:xfrm>
            <a:off x="1024569" y="4632624"/>
            <a:ext cx="1927951" cy="31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Garno</a:t>
            </a:r>
            <a:r>
              <a:rPr lang="en-US" dirty="0"/>
              <a:t>, 2017)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4741-FF96-41EE-B5B8-423E42B1BE30}"/>
              </a:ext>
            </a:extLst>
          </p:cNvPr>
          <p:cNvSpPr txBox="1"/>
          <p:nvPr/>
        </p:nvSpPr>
        <p:spPr>
          <a:xfrm>
            <a:off x="3884881" y="4674682"/>
            <a:ext cx="1927951" cy="31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Danuputri</a:t>
            </a:r>
            <a:r>
              <a:rPr lang="en-US" dirty="0"/>
              <a:t>, 2018)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15B14D-2D85-42AB-8A5A-3BBA3939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79" y="2335214"/>
            <a:ext cx="2897537" cy="2194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6E3237-F72F-48B5-BE67-ADC6F5292F1E}"/>
              </a:ext>
            </a:extLst>
          </p:cNvPr>
          <p:cNvSpPr txBox="1"/>
          <p:nvPr/>
        </p:nvSpPr>
        <p:spPr>
          <a:xfrm>
            <a:off x="6782375" y="4581069"/>
            <a:ext cx="1927951" cy="31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Zhagade</a:t>
            </a:r>
            <a:r>
              <a:rPr lang="en-US" dirty="0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1938004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FBC48D-F369-4088-BD9F-CDDD44B00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684F-A6DF-476E-B404-54D8C6B7A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FCAB7-8307-4F37-911D-AB5D9BF1BEF0}"/>
                  </a:ext>
                </a:extLst>
              </p:cNvPr>
              <p:cNvSpPr txBox="1"/>
              <p:nvPr/>
            </p:nvSpPr>
            <p:spPr>
              <a:xfrm>
                <a:off x="72864" y="1418295"/>
                <a:ext cx="457750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FCAB7-8307-4F37-911D-AB5D9BF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" y="1418295"/>
                <a:ext cx="4577508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2F0B49-232D-442E-A689-67D82094B7DC}"/>
              </a:ext>
            </a:extLst>
          </p:cNvPr>
          <p:cNvSpPr txBox="1"/>
          <p:nvPr/>
        </p:nvSpPr>
        <p:spPr>
          <a:xfrm>
            <a:off x="827584" y="10380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Diketahui</a:t>
            </a:r>
            <a:r>
              <a:rPr lang="en-US" dirty="0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0E885-46F1-45D0-BD66-AE004B3B0B56}"/>
              </a:ext>
            </a:extLst>
          </p:cNvPr>
          <p:cNvSpPr txBox="1"/>
          <p:nvPr/>
        </p:nvSpPr>
        <p:spPr>
          <a:xfrm>
            <a:off x="5136048" y="1086945"/>
            <a:ext cx="3828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(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Input)</a:t>
            </a:r>
          </a:p>
          <a:p>
            <a:endParaRPr lang="en-US" dirty="0"/>
          </a:p>
          <a:p>
            <a:r>
              <a:rPr lang="en-US" dirty="0"/>
              <a:t>DCT = T.A.T’ </a:t>
            </a:r>
          </a:p>
          <a:p>
            <a:r>
              <a:rPr lang="en-US" dirty="0"/>
              <a:t>      -T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koefisien</a:t>
            </a:r>
            <a:endParaRPr lang="en-US" dirty="0"/>
          </a:p>
          <a:p>
            <a:r>
              <a:rPr lang="en-US" dirty="0"/>
              <a:t>      -A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asal</a:t>
            </a:r>
            <a:endParaRPr lang="en-US" dirty="0"/>
          </a:p>
          <a:p>
            <a:r>
              <a:rPr lang="en-US" dirty="0"/>
              <a:t>      -T’ </a:t>
            </a:r>
            <a:r>
              <a:rPr lang="en-US" dirty="0" err="1"/>
              <a:t>adalah</a:t>
            </a:r>
            <a:r>
              <a:rPr lang="en-US" dirty="0"/>
              <a:t> transpose </a:t>
            </a:r>
          </a:p>
          <a:p>
            <a:r>
              <a:rPr lang="en-US" dirty="0"/>
              <a:t>        </a:t>
            </a:r>
            <a:r>
              <a:rPr lang="en-US" dirty="0" err="1"/>
              <a:t>matriks</a:t>
            </a:r>
            <a:r>
              <a:rPr lang="en-US" dirty="0"/>
              <a:t> T (</a:t>
            </a:r>
            <a:r>
              <a:rPr lang="en-US" dirty="0" err="1"/>
              <a:t>koefisien</a:t>
            </a:r>
            <a:r>
              <a:rPr lang="en-US" dirty="0"/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3A1B30-D7C1-4825-B537-A0B5058E31C1}"/>
              </a:ext>
            </a:extLst>
          </p:cNvPr>
          <p:cNvGrpSpPr/>
          <p:nvPr/>
        </p:nvGrpSpPr>
        <p:grpSpPr>
          <a:xfrm>
            <a:off x="1619672" y="2612401"/>
            <a:ext cx="4286598" cy="1966950"/>
            <a:chOff x="4086324" y="1681828"/>
            <a:chExt cx="4286598" cy="1966950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DF19FCB-6654-4147-B7A5-1B28FDD37FF0}"/>
                </a:ext>
              </a:extLst>
            </p:cNvPr>
            <p:cNvSpPr/>
            <p:nvPr/>
          </p:nvSpPr>
          <p:spPr>
            <a:xfrm>
              <a:off x="4086324" y="2019343"/>
              <a:ext cx="504056" cy="105846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B5F223-90DE-450F-A971-A6A6A55A62A6}"/>
                    </a:ext>
                  </a:extLst>
                </p:cNvPr>
                <p:cNvSpPr txBox="1"/>
                <p:nvPr/>
              </p:nvSpPr>
              <p:spPr>
                <a:xfrm>
                  <a:off x="4572000" y="1681828"/>
                  <a:ext cx="1481164" cy="6646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B5F223-90DE-450F-A971-A6A6A55A6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81828"/>
                  <a:ext cx="1481164" cy="6646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9E1492-B2C7-4B7E-98A6-A9F7EEA5053F}"/>
                    </a:ext>
                  </a:extLst>
                </p:cNvPr>
                <p:cNvSpPr txBox="1"/>
                <p:nvPr/>
              </p:nvSpPr>
              <p:spPr>
                <a:xfrm>
                  <a:off x="4572000" y="2715766"/>
                  <a:ext cx="2574664" cy="9330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9E1492-B2C7-4B7E-98A6-A9F7EEA50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715766"/>
                  <a:ext cx="2574664" cy="9330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68450-880C-4085-A24F-A5F0CE1C7EE7}"/>
                </a:ext>
              </a:extLst>
            </p:cNvPr>
            <p:cNvSpPr txBox="1"/>
            <p:nvPr/>
          </p:nvSpPr>
          <p:spPr>
            <a:xfrm>
              <a:off x="5955413" y="1774366"/>
              <a:ext cx="1481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686B70-4181-4DFC-827D-94FDCCACEB37}"/>
                </a:ext>
              </a:extLst>
            </p:cNvPr>
            <p:cNvSpPr txBox="1"/>
            <p:nvPr/>
          </p:nvSpPr>
          <p:spPr>
            <a:xfrm>
              <a:off x="6891758" y="2815137"/>
              <a:ext cx="1481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≠0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7A0C2D-FB9F-4351-9C99-5A8289B662E3}"/>
                  </a:ext>
                </a:extLst>
              </p:cNvPr>
              <p:cNvSpPr txBox="1"/>
              <p:nvPr/>
            </p:nvSpPr>
            <p:spPr>
              <a:xfrm>
                <a:off x="467544" y="3294484"/>
                <a:ext cx="50181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 err="1"/>
                  <a:t>Matriks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7A0C2D-FB9F-4351-9C99-5A8289B66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94484"/>
                <a:ext cx="5018182" cy="369332"/>
              </a:xfrm>
              <a:prstGeom prst="rect">
                <a:avLst/>
              </a:prstGeom>
              <a:blipFill>
                <a:blip r:embed="rId5"/>
                <a:stretch>
                  <a:fillRect l="-1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6FCD20-9923-46CC-988B-5D8F00F86347}"/>
              </a:ext>
            </a:extLst>
          </p:cNvPr>
          <p:cNvSpPr txBox="1"/>
          <p:nvPr/>
        </p:nvSpPr>
        <p:spPr>
          <a:xfrm>
            <a:off x="135871" y="194667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78586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ED96C-A5DE-43DE-849F-BDB960255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4F978-CEBE-49E3-9DB0-89D76A4DA538}"/>
                  </a:ext>
                </a:extLst>
              </p:cNvPr>
              <p:cNvSpPr txBox="1"/>
              <p:nvPr/>
            </p:nvSpPr>
            <p:spPr>
              <a:xfrm>
                <a:off x="-1031919" y="1071184"/>
                <a:ext cx="4885980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4F978-CEBE-49E3-9DB0-89D76A4D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1919" y="1071184"/>
                <a:ext cx="4885980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953D78-A23B-4CBA-91F1-7382CDB586BE}"/>
                  </a:ext>
                </a:extLst>
              </p:cNvPr>
              <p:cNvSpPr txBox="1"/>
              <p:nvPr/>
            </p:nvSpPr>
            <p:spPr>
              <a:xfrm>
                <a:off x="3117039" y="1131590"/>
                <a:ext cx="2543190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953D78-A23B-4CBA-91F1-7382CDB58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39" y="1131590"/>
                <a:ext cx="2543190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92B003-1820-47EB-AFF1-405F3E9920A8}"/>
                  </a:ext>
                </a:extLst>
              </p:cNvPr>
              <p:cNvSpPr txBox="1"/>
              <p:nvPr/>
            </p:nvSpPr>
            <p:spPr>
              <a:xfrm>
                <a:off x="6444208" y="1131590"/>
                <a:ext cx="2615198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92B003-1820-47EB-AFF1-405F3E99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131590"/>
                <a:ext cx="2615198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E0DD89-AF92-49FE-A9CA-111DC40BCC48}"/>
              </a:ext>
            </a:extLst>
          </p:cNvPr>
          <p:cNvSpPr txBox="1"/>
          <p:nvPr/>
        </p:nvSpPr>
        <p:spPr>
          <a:xfrm>
            <a:off x="5878700" y="1252428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73CFB-8ABA-4E54-AAD7-F2A1DA0A1A6D}"/>
                  </a:ext>
                </a:extLst>
              </p:cNvPr>
              <p:cNvSpPr txBox="1"/>
              <p:nvPr/>
            </p:nvSpPr>
            <p:spPr>
              <a:xfrm>
                <a:off x="26867" y="1841216"/>
                <a:ext cx="3090172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2.0+1</m:t>
                                  </m:r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den>
                          </m:f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=0.7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73CFB-8ABA-4E54-AAD7-F2A1DA0A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" y="1841216"/>
                <a:ext cx="3090172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B09FA4-C493-4C42-B369-F69EA4335B84}"/>
                  </a:ext>
                </a:extLst>
              </p:cNvPr>
              <p:cNvSpPr txBox="1"/>
              <p:nvPr/>
            </p:nvSpPr>
            <p:spPr>
              <a:xfrm>
                <a:off x="1185377" y="1871555"/>
                <a:ext cx="6406514" cy="720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2.1+1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B09FA4-C493-4C42-B369-F69EA433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77" y="1871555"/>
                <a:ext cx="6406514" cy="720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A6AE3-DF97-45D5-9E50-860E6306AD26}"/>
                  </a:ext>
                </a:extLst>
              </p:cNvPr>
              <p:cNvSpPr txBox="1"/>
              <p:nvPr/>
            </p:nvSpPr>
            <p:spPr>
              <a:xfrm>
                <a:off x="6444208" y="1881116"/>
                <a:ext cx="614934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sepChr m:val="(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2.3+1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2.4</m:t>
                            </m:r>
                          </m:den>
                        </m:f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</a:rPr>
                      <m:t>= −0.7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A6AE3-DF97-45D5-9E50-860E6306A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81116"/>
                <a:ext cx="6149340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A52F4E6-107C-41A1-9016-34186707336A}"/>
              </a:ext>
            </a:extLst>
          </p:cNvPr>
          <p:cNvSpPr txBox="1"/>
          <p:nvPr/>
        </p:nvSpPr>
        <p:spPr>
          <a:xfrm>
            <a:off x="5878700" y="1992431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225361-4C3F-47DD-847C-EC01CF3BD51B}"/>
                  </a:ext>
                </a:extLst>
              </p:cNvPr>
              <p:cNvSpPr txBox="1"/>
              <p:nvPr/>
            </p:nvSpPr>
            <p:spPr>
              <a:xfrm>
                <a:off x="179513" y="3979991"/>
                <a:ext cx="681228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sepChr m:val="(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2.0+1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2.4</m:t>
                            </m:r>
                          </m:den>
                        </m:f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225361-4C3F-47DD-847C-EC01CF3BD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3979991"/>
                <a:ext cx="6812280" cy="5307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5CFBBE-5323-430D-85C3-C5CA5FE6AAE7}"/>
                  </a:ext>
                </a:extLst>
              </p:cNvPr>
              <p:cNvSpPr txBox="1"/>
              <p:nvPr/>
            </p:nvSpPr>
            <p:spPr>
              <a:xfrm>
                <a:off x="4193647" y="3934412"/>
                <a:ext cx="6812280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2.3+1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=−0.3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5CFBBE-5323-430D-85C3-C5CA5FE6A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647" y="3934412"/>
                <a:ext cx="6812280" cy="72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C0D1C0-60B4-4B49-932B-888BFFCED1D1}"/>
                  </a:ext>
                </a:extLst>
              </p:cNvPr>
              <p:cNvSpPr txBox="1"/>
              <p:nvPr/>
            </p:nvSpPr>
            <p:spPr>
              <a:xfrm>
                <a:off x="2479957" y="3880925"/>
                <a:ext cx="3393161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2.1+1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=−0.7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C0D1C0-60B4-4B49-932B-888BFFCED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57" y="3880925"/>
                <a:ext cx="3393161" cy="7288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B5AAE6B-F8B5-4E29-8C21-41462E4C4A87}"/>
              </a:ext>
            </a:extLst>
          </p:cNvPr>
          <p:cNvSpPr txBox="1"/>
          <p:nvPr/>
        </p:nvSpPr>
        <p:spPr>
          <a:xfrm rot="5400000">
            <a:off x="817890" y="3279836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DDBD83-A60E-4FCD-9C51-DD0DC6283A69}"/>
              </a:ext>
            </a:extLst>
          </p:cNvPr>
          <p:cNvSpPr txBox="1"/>
          <p:nvPr/>
        </p:nvSpPr>
        <p:spPr>
          <a:xfrm rot="5400000">
            <a:off x="4100517" y="3234257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6AD502-A78E-43E4-B29A-2109B5C17302}"/>
              </a:ext>
            </a:extLst>
          </p:cNvPr>
          <p:cNvSpPr txBox="1"/>
          <p:nvPr/>
        </p:nvSpPr>
        <p:spPr>
          <a:xfrm rot="5400000">
            <a:off x="7487319" y="3218243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9EFA8-2343-4AE5-B6D4-06650468D81F}"/>
              </a:ext>
            </a:extLst>
          </p:cNvPr>
          <p:cNvSpPr txBox="1"/>
          <p:nvPr/>
        </p:nvSpPr>
        <p:spPr>
          <a:xfrm rot="3275915">
            <a:off x="5851781" y="3051929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9D418-FB49-4B93-8A73-226E9F4DC84D}"/>
              </a:ext>
            </a:extLst>
          </p:cNvPr>
          <p:cNvSpPr txBox="1"/>
          <p:nvPr/>
        </p:nvSpPr>
        <p:spPr>
          <a:xfrm>
            <a:off x="5724129" y="4082525"/>
            <a:ext cx="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960C5-E6A1-4E85-A3CE-83898D3D8543}"/>
              </a:ext>
            </a:extLst>
          </p:cNvPr>
          <p:cNvSpPr txBox="1"/>
          <p:nvPr/>
        </p:nvSpPr>
        <p:spPr>
          <a:xfrm>
            <a:off x="135871" y="194667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3703166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ED96C-A5DE-43DE-849F-BDB960255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8F16D6-EAB1-4BA1-8CE0-C393421758CA}"/>
                  </a:ext>
                </a:extLst>
              </p:cNvPr>
              <p:cNvSpPr txBox="1"/>
              <p:nvPr/>
            </p:nvSpPr>
            <p:spPr>
              <a:xfrm>
                <a:off x="0" y="1330135"/>
                <a:ext cx="892899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𝐷𝐶𝑇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−0.3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−0.3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8F16D6-EAB1-4BA1-8CE0-C393421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0135"/>
                <a:ext cx="8928992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A6ABF2-1D57-4D47-9336-79F6F1D0AD60}"/>
                  </a:ext>
                </a:extLst>
              </p:cNvPr>
              <p:cNvSpPr txBox="1"/>
              <p:nvPr/>
            </p:nvSpPr>
            <p:spPr>
              <a:xfrm>
                <a:off x="-206785" y="2442132"/>
                <a:ext cx="4767487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𝐷𝐶𝑇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483.2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24.2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15.4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−26.2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−43.8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24.8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46.2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18.2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−7.8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41.7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−16.2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−19.8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A6ABF2-1D57-4D47-9336-79F6F1D0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785" y="2442132"/>
                <a:ext cx="4767487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2E70B2-43B4-46FD-B7C8-75149AA480DC}"/>
                  </a:ext>
                </a:extLst>
              </p:cNvPr>
              <p:cNvSpPr txBox="1"/>
              <p:nvPr/>
            </p:nvSpPr>
            <p:spPr>
              <a:xfrm>
                <a:off x="-1120036" y="3923461"/>
                <a:ext cx="5869304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𝐷𝐶𝑇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483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−44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2E70B2-43B4-46FD-B7C8-75149AA4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036" y="3923461"/>
                <a:ext cx="5869304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726DB71-018B-40A2-B048-2099F02AEE68}"/>
              </a:ext>
            </a:extLst>
          </p:cNvPr>
          <p:cNvSpPr txBox="1"/>
          <p:nvPr/>
        </p:nvSpPr>
        <p:spPr>
          <a:xfrm>
            <a:off x="966022" y="3554937"/>
            <a:ext cx="32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#Konversi Float </a:t>
            </a:r>
            <a:r>
              <a:rPr lang="en-US" dirty="0" err="1"/>
              <a:t>ke</a:t>
            </a:r>
            <a:r>
              <a:rPr lang="en-US" dirty="0"/>
              <a:t> Integer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6B491-F39A-4B1C-86E8-C449EB2988B6}"/>
              </a:ext>
            </a:extLst>
          </p:cNvPr>
          <p:cNvSpPr txBox="1"/>
          <p:nvPr/>
        </p:nvSpPr>
        <p:spPr>
          <a:xfrm>
            <a:off x="3961697" y="4113436"/>
            <a:ext cx="1575142" cy="73366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Hasil Akhir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DB7EC-22EB-49AD-91B4-22BCCF85326A}"/>
                  </a:ext>
                </a:extLst>
              </p:cNvPr>
              <p:cNvSpPr txBox="1"/>
              <p:nvPr/>
            </p:nvSpPr>
            <p:spPr>
              <a:xfrm>
                <a:off x="-206785" y="129112"/>
                <a:ext cx="457750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−0.3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−0.3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DB7EC-22EB-49AD-91B4-22BCCF85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785" y="129112"/>
                <a:ext cx="4577508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1761994-A224-41F8-869F-B6444F796C46}"/>
              </a:ext>
            </a:extLst>
          </p:cNvPr>
          <p:cNvSpPr txBox="1"/>
          <p:nvPr/>
        </p:nvSpPr>
        <p:spPr>
          <a:xfrm>
            <a:off x="3502808" y="-11376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  <p:sp>
        <p:nvSpPr>
          <p:cNvPr id="4" name="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81ED7FBA-F6DE-4202-B1CC-C385BEA0641D}"/>
              </a:ext>
            </a:extLst>
          </p:cNvPr>
          <p:cNvSpPr/>
          <p:nvPr/>
        </p:nvSpPr>
        <p:spPr>
          <a:xfrm>
            <a:off x="7783830" y="4537710"/>
            <a:ext cx="1145162" cy="30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3097831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FBC48D-F369-4088-BD9F-CDDD44B00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FCAB7-8307-4F37-911D-AB5D9BF1BEF0}"/>
                  </a:ext>
                </a:extLst>
              </p:cNvPr>
              <p:cNvSpPr txBox="1"/>
              <p:nvPr/>
            </p:nvSpPr>
            <p:spPr>
              <a:xfrm>
                <a:off x="1115616" y="1851670"/>
                <a:ext cx="457750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154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146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109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FCAB7-8307-4F37-911D-AB5D9BF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51670"/>
                <a:ext cx="4577508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2F0B49-232D-442E-A689-67D82094B7DC}"/>
              </a:ext>
            </a:extLst>
          </p:cNvPr>
          <p:cNvSpPr txBox="1"/>
          <p:nvPr/>
        </p:nvSpPr>
        <p:spPr>
          <a:xfrm>
            <a:off x="1870336" y="14713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Diketahui</a:t>
            </a:r>
            <a:r>
              <a:rPr lang="en-US" dirty="0"/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7B6D6-641F-408E-9BEE-D504D6D041BD}"/>
              </a:ext>
            </a:extLst>
          </p:cNvPr>
          <p:cNvSpPr txBox="1"/>
          <p:nvPr/>
        </p:nvSpPr>
        <p:spPr>
          <a:xfrm>
            <a:off x="1893826" y="3310212"/>
            <a:ext cx="579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baris dan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1694C-B0D2-4E5F-9525-7B5EBBFE8508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489223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ED96C-A5DE-43DE-849F-BDB960255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57A20E-CB8A-43D1-BE18-17ADB69B6223}"/>
                  </a:ext>
                </a:extLst>
              </p:cNvPr>
              <p:cNvSpPr txBox="1"/>
              <p:nvPr/>
            </p:nvSpPr>
            <p:spPr>
              <a:xfrm>
                <a:off x="912666" y="2456122"/>
                <a:ext cx="2000207" cy="56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,0)+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,1)</m:t>
                              </m:r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57A20E-CB8A-43D1-BE18-17ADB69B6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66" y="2456122"/>
                <a:ext cx="2000207" cy="568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CF04B-5C2F-45FB-B726-E2F73E38AE43}"/>
                  </a:ext>
                </a:extLst>
              </p:cNvPr>
              <p:cNvSpPr txBox="1"/>
              <p:nvPr/>
            </p:nvSpPr>
            <p:spPr>
              <a:xfrm>
                <a:off x="4735667" y="2456122"/>
                <a:ext cx="1511852" cy="56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,1)</m:t>
                              </m:r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CF04B-5C2F-45FB-B726-E2F73E38A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67" y="2456122"/>
                <a:ext cx="1511852" cy="568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E4100B-44F4-40C2-8FF1-A6E3CA59625B}"/>
                  </a:ext>
                </a:extLst>
              </p:cNvPr>
              <p:cNvSpPr txBox="1"/>
              <p:nvPr/>
            </p:nvSpPr>
            <p:spPr>
              <a:xfrm>
                <a:off x="6541856" y="2481712"/>
                <a:ext cx="1653236" cy="56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,3)</m:t>
                              </m:r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E4100B-44F4-40C2-8FF1-A6E3CA59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56" y="2481712"/>
                <a:ext cx="1653236" cy="568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D58C4-70C1-4C42-89AE-F891E16B7DD5}"/>
                  </a:ext>
                </a:extLst>
              </p:cNvPr>
              <p:cNvSpPr txBox="1"/>
              <p:nvPr/>
            </p:nvSpPr>
            <p:spPr>
              <a:xfrm>
                <a:off x="2862510" y="2456122"/>
                <a:ext cx="1709490" cy="56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,3)</m:t>
                              </m:r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D58C4-70C1-4C42-89AE-F891E16B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510" y="2456122"/>
                <a:ext cx="1709490" cy="568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3FE484F-9D88-474A-9FC3-DCFE611A8630}"/>
              </a:ext>
            </a:extLst>
          </p:cNvPr>
          <p:cNvGraphicFramePr>
            <a:graphicFrameLocks noGrp="1"/>
          </p:cNvGraphicFramePr>
          <p:nvPr/>
        </p:nvGraphicFramePr>
        <p:xfrm>
          <a:off x="1076333" y="2228341"/>
          <a:ext cx="7113512" cy="1023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378">
                  <a:extLst>
                    <a:ext uri="{9D8B030D-6E8A-4147-A177-3AD203B41FA5}">
                      <a16:colId xmlns:a16="http://schemas.microsoft.com/office/drawing/2014/main" val="598501038"/>
                    </a:ext>
                  </a:extLst>
                </a:gridCol>
                <a:gridCol w="1778378">
                  <a:extLst>
                    <a:ext uri="{9D8B030D-6E8A-4147-A177-3AD203B41FA5}">
                      <a16:colId xmlns:a16="http://schemas.microsoft.com/office/drawing/2014/main" val="1264525235"/>
                    </a:ext>
                  </a:extLst>
                </a:gridCol>
                <a:gridCol w="1778378">
                  <a:extLst>
                    <a:ext uri="{9D8B030D-6E8A-4147-A177-3AD203B41FA5}">
                      <a16:colId xmlns:a16="http://schemas.microsoft.com/office/drawing/2014/main" val="2006096435"/>
                    </a:ext>
                  </a:extLst>
                </a:gridCol>
                <a:gridCol w="1778378">
                  <a:extLst>
                    <a:ext uri="{9D8B030D-6E8A-4147-A177-3AD203B41FA5}">
                      <a16:colId xmlns:a16="http://schemas.microsoft.com/office/drawing/2014/main" val="1180824229"/>
                    </a:ext>
                  </a:extLst>
                </a:gridCol>
              </a:tblGrid>
              <a:tr h="1023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4887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9F5E59-E09F-4BBD-AD26-E4EA6B073675}"/>
              </a:ext>
            </a:extLst>
          </p:cNvPr>
          <p:cNvSpPr txBox="1"/>
          <p:nvPr/>
        </p:nvSpPr>
        <p:spPr>
          <a:xfrm>
            <a:off x="3592732" y="1732324"/>
            <a:ext cx="379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Dekomposisi</a:t>
            </a:r>
            <a:r>
              <a:rPr lang="en-US" dirty="0"/>
              <a:t> Baris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B76A7-AF80-42E0-95D5-23573C0D9E8F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3884012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6BD414-FE3A-4E31-A9CB-32EDAB04934B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843558"/>
          <a:ext cx="8472264" cy="399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066">
                  <a:extLst>
                    <a:ext uri="{9D8B030D-6E8A-4147-A177-3AD203B41FA5}">
                      <a16:colId xmlns:a16="http://schemas.microsoft.com/office/drawing/2014/main" val="1846170896"/>
                    </a:ext>
                  </a:extLst>
                </a:gridCol>
                <a:gridCol w="2118066">
                  <a:extLst>
                    <a:ext uri="{9D8B030D-6E8A-4147-A177-3AD203B41FA5}">
                      <a16:colId xmlns:a16="http://schemas.microsoft.com/office/drawing/2014/main" val="3312171342"/>
                    </a:ext>
                  </a:extLst>
                </a:gridCol>
                <a:gridCol w="2118066">
                  <a:extLst>
                    <a:ext uri="{9D8B030D-6E8A-4147-A177-3AD203B41FA5}">
                      <a16:colId xmlns:a16="http://schemas.microsoft.com/office/drawing/2014/main" val="3040311108"/>
                    </a:ext>
                  </a:extLst>
                </a:gridCol>
                <a:gridCol w="2118066">
                  <a:extLst>
                    <a:ext uri="{9D8B030D-6E8A-4147-A177-3AD203B41FA5}">
                      <a16:colId xmlns:a16="http://schemas.microsoft.com/office/drawing/2014/main" val="2010666070"/>
                    </a:ext>
                  </a:extLst>
                </a:gridCol>
              </a:tblGrid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403452"/>
                  </a:ext>
                </a:extLst>
              </a:tr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49777"/>
                  </a:ext>
                </a:extLst>
              </a:tr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72004"/>
                  </a:ext>
                </a:extLst>
              </a:tr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324845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ED96C-A5DE-43DE-849F-BDB960255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4F978-CEBE-49E3-9DB0-89D76A4DA538}"/>
                  </a:ext>
                </a:extLst>
              </p:cNvPr>
              <p:cNvSpPr txBox="1"/>
              <p:nvPr/>
            </p:nvSpPr>
            <p:spPr>
              <a:xfrm>
                <a:off x="287332" y="989133"/>
                <a:ext cx="2152913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(154+150)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algn="ctr"/>
                <a:r>
                  <a:rPr lang="en-US" i="1" dirty="0"/>
                  <a:t>= </a:t>
                </a:r>
                <a:r>
                  <a:rPr lang="en-US" dirty="0"/>
                  <a:t>152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4F978-CEBE-49E3-9DB0-89D76A4D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2" y="989133"/>
                <a:ext cx="2152913" cy="773353"/>
              </a:xfrm>
              <a:prstGeom prst="rect">
                <a:avLst/>
              </a:prstGeom>
              <a:blipFill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032DA0-6C24-4A2E-B8C7-92C8A8D4E1E1}"/>
                  </a:ext>
                </a:extLst>
              </p:cNvPr>
              <p:cNvSpPr txBox="1"/>
              <p:nvPr/>
            </p:nvSpPr>
            <p:spPr>
              <a:xfrm>
                <a:off x="4322614" y="989132"/>
                <a:ext cx="2483768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(154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150)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 </a:t>
                </a:r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032DA0-6C24-4A2E-B8C7-92C8A8D4E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4" y="989132"/>
                <a:ext cx="2483768" cy="836768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6E8BF6-16AB-4BC1-A399-BB189FE8804E}"/>
                  </a:ext>
                </a:extLst>
              </p:cNvPr>
              <p:cNvSpPr txBox="1"/>
              <p:nvPr/>
            </p:nvSpPr>
            <p:spPr>
              <a:xfrm>
                <a:off x="2440245" y="989132"/>
                <a:ext cx="194421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 indent="-341313"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 = </a:t>
                </a:r>
                <a:r>
                  <a:rPr lang="en-US" dirty="0"/>
                  <a:t>117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6E8BF6-16AB-4BC1-A399-BB189FE8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45" y="989132"/>
                <a:ext cx="1944216" cy="773353"/>
              </a:xfrm>
              <a:prstGeom prst="rect">
                <a:avLst/>
              </a:prstGeom>
              <a:blipFill>
                <a:blip r:embed="rId4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9F54E3-ECB0-4997-9534-A0F2AC66C03F}"/>
                  </a:ext>
                </a:extLst>
              </p:cNvPr>
              <p:cNvSpPr txBox="1"/>
              <p:nvPr/>
            </p:nvSpPr>
            <p:spPr>
              <a:xfrm>
                <a:off x="6410846" y="957424"/>
                <a:ext cx="2437795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69−65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 </a:t>
                </a:r>
                <a:r>
                  <a:rPr lang="en-US" dirty="0"/>
                  <a:t>52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9F54E3-ECB0-4997-9534-A0F2AC66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46" y="957424"/>
                <a:ext cx="2437795" cy="836768"/>
              </a:xfrm>
              <a:prstGeom prst="rect">
                <a:avLst/>
              </a:prstGeom>
              <a:blipFill>
                <a:blip r:embed="rId5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8554C0-1F14-49B9-B218-422B4FBF0833}"/>
                  </a:ext>
                </a:extLst>
              </p:cNvPr>
              <p:cNvSpPr txBox="1"/>
              <p:nvPr/>
            </p:nvSpPr>
            <p:spPr>
              <a:xfrm>
                <a:off x="295359" y="1973060"/>
                <a:ext cx="194421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indent="804863"/>
                <a:r>
                  <a:rPr lang="en-US" i="1" dirty="0"/>
                  <a:t>= </a:t>
                </a:r>
                <a:r>
                  <a:rPr lang="en-US" dirty="0"/>
                  <a:t>82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8554C0-1F14-49B9-B218-422B4FBF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9" y="1973060"/>
                <a:ext cx="1944216" cy="773353"/>
              </a:xfrm>
              <a:prstGeom prst="rect">
                <a:avLst/>
              </a:prstGeom>
              <a:blipFill>
                <a:blip r:embed="rId6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BAD36-64EF-4293-84B4-D2A3D5DB49FA}"/>
                  </a:ext>
                </a:extLst>
              </p:cNvPr>
              <p:cNvSpPr txBox="1"/>
              <p:nvPr/>
            </p:nvSpPr>
            <p:spPr>
              <a:xfrm>
                <a:off x="4392428" y="1938208"/>
                <a:ext cx="2217086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70−96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-13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BAD36-64EF-4293-84B4-D2A3D5DB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428" y="1938208"/>
                <a:ext cx="2217086" cy="836768"/>
              </a:xfrm>
              <a:prstGeom prst="rect">
                <a:avLst/>
              </a:prstGeom>
              <a:blipFill>
                <a:blip r:embed="rId7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719094-55E2-4738-A076-D0EDF1D6BC18}"/>
                  </a:ext>
                </a:extLst>
              </p:cNvPr>
              <p:cNvSpPr txBox="1"/>
              <p:nvPr/>
            </p:nvSpPr>
            <p:spPr>
              <a:xfrm>
                <a:off x="2382575" y="1973059"/>
                <a:ext cx="2052228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indent="682625"/>
                <a:r>
                  <a:rPr lang="en-US" i="1" dirty="0"/>
                  <a:t>= </a:t>
                </a:r>
                <a:r>
                  <a:rPr lang="en-US" dirty="0"/>
                  <a:t>138.5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719094-55E2-4738-A076-D0EDF1D6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75" y="1973059"/>
                <a:ext cx="2052228" cy="773353"/>
              </a:xfrm>
              <a:prstGeom prst="rect">
                <a:avLst/>
              </a:prstGeom>
              <a:blipFill>
                <a:blip r:embed="rId8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A0459-FB36-4E5D-B96E-A64A5F74EF9C}"/>
                  </a:ext>
                </a:extLst>
              </p:cNvPr>
              <p:cNvSpPr txBox="1"/>
              <p:nvPr/>
            </p:nvSpPr>
            <p:spPr>
              <a:xfrm>
                <a:off x="6444656" y="1969916"/>
                <a:ext cx="2437795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36−141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-2.5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6A0459-FB36-4E5D-B96E-A64A5F74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56" y="1969916"/>
                <a:ext cx="2437795" cy="836768"/>
              </a:xfrm>
              <a:prstGeom prst="rect">
                <a:avLst/>
              </a:prstGeom>
              <a:blipFill>
                <a:blip r:embed="rId9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BBEC9B-D05A-40E8-80DD-62D511F29928}"/>
                  </a:ext>
                </a:extLst>
              </p:cNvPr>
              <p:cNvSpPr txBox="1"/>
              <p:nvPr/>
            </p:nvSpPr>
            <p:spPr>
              <a:xfrm>
                <a:off x="126663" y="2996634"/>
                <a:ext cx="2448272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+150)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 = </a:t>
                </a:r>
                <a:r>
                  <a:rPr lang="en-US" dirty="0"/>
                  <a:t>140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BBEC9B-D05A-40E8-80DD-62D511F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3" y="2996634"/>
                <a:ext cx="2448272" cy="836768"/>
              </a:xfrm>
              <a:prstGeom prst="rect">
                <a:avLst/>
              </a:prstGeom>
              <a:blipFill>
                <a:blip r:embed="rId10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70DD8A-0205-4BF3-BC8A-6B6BB6CEAEA8}"/>
                  </a:ext>
                </a:extLst>
              </p:cNvPr>
              <p:cNvSpPr txBox="1"/>
              <p:nvPr/>
            </p:nvSpPr>
            <p:spPr>
              <a:xfrm>
                <a:off x="4322614" y="2996680"/>
                <a:ext cx="2448272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130−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150)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 </a:t>
                </a:r>
                <a:r>
                  <a:rPr lang="en-US" dirty="0"/>
                  <a:t>-10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70DD8A-0205-4BF3-BC8A-6B6BB6CE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4" y="2996680"/>
                <a:ext cx="2448272" cy="836768"/>
              </a:xfrm>
              <a:prstGeom prst="rect">
                <a:avLst/>
              </a:prstGeom>
              <a:blipFill>
                <a:blip r:embed="rId11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EFCFA6-72DE-49A8-8C8D-6CB4F407ACD8}"/>
                  </a:ext>
                </a:extLst>
              </p:cNvPr>
              <p:cNvSpPr txBox="1"/>
              <p:nvPr/>
            </p:nvSpPr>
            <p:spPr>
              <a:xfrm>
                <a:off x="2448212" y="2956985"/>
                <a:ext cx="194421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indent="682625"/>
                <a:r>
                  <a:rPr lang="en-US" i="1" dirty="0"/>
                  <a:t>= </a:t>
                </a:r>
                <a:r>
                  <a:rPr lang="en-US" dirty="0"/>
                  <a:t>97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EFCFA6-72DE-49A8-8C8D-6CB4F407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12" y="2956985"/>
                <a:ext cx="1944216" cy="773353"/>
              </a:xfrm>
              <a:prstGeom prst="rect">
                <a:avLst/>
              </a:prstGeom>
              <a:blipFill>
                <a:blip r:embed="rId1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5E65D5-41D0-474F-9057-2827AB5C6A4C}"/>
                  </a:ext>
                </a:extLst>
              </p:cNvPr>
              <p:cNvSpPr txBox="1"/>
              <p:nvPr/>
            </p:nvSpPr>
            <p:spPr>
              <a:xfrm>
                <a:off x="6506639" y="2967459"/>
                <a:ext cx="2279574" cy="8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5−99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</a:t>
                </a:r>
                <a:r>
                  <a:rPr lang="en-US" dirty="0"/>
                  <a:t> -2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5E65D5-41D0-474F-9057-2827AB5C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39" y="2967459"/>
                <a:ext cx="2279574" cy="895117"/>
              </a:xfrm>
              <a:prstGeom prst="rect">
                <a:avLst/>
              </a:prstGeom>
              <a:blipFill>
                <a:blip r:embed="rId1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D5069E-2C83-4F6F-8D30-41282882B933}"/>
                  </a:ext>
                </a:extLst>
              </p:cNvPr>
              <p:cNvSpPr txBox="1"/>
              <p:nvPr/>
            </p:nvSpPr>
            <p:spPr>
              <a:xfrm>
                <a:off x="313704" y="3949899"/>
                <a:ext cx="194421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indent="682625"/>
                <a:r>
                  <a:rPr lang="en-US" i="1" dirty="0"/>
                  <a:t>= </a:t>
                </a:r>
                <a:r>
                  <a:rPr lang="en-US" dirty="0"/>
                  <a:t>122.5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D5069E-2C83-4F6F-8D30-41282882B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4" y="3949899"/>
                <a:ext cx="1944216" cy="773353"/>
              </a:xfrm>
              <a:prstGeom prst="rect">
                <a:avLst/>
              </a:prstGeom>
              <a:blipFill>
                <a:blip r:embed="rId14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C8581-984F-4DDF-8CF8-3E776B70B7EF}"/>
                  </a:ext>
                </a:extLst>
              </p:cNvPr>
              <p:cNvSpPr txBox="1"/>
              <p:nvPr/>
            </p:nvSpPr>
            <p:spPr>
              <a:xfrm>
                <a:off x="4439195" y="3902271"/>
                <a:ext cx="2249606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146−99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</a:t>
                </a:r>
                <a:r>
                  <a:rPr lang="en-US" dirty="0"/>
                  <a:t> 23.5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C8581-984F-4DDF-8CF8-3E776B70B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95" y="3902271"/>
                <a:ext cx="2249606" cy="836768"/>
              </a:xfrm>
              <a:prstGeom prst="rect">
                <a:avLst/>
              </a:prstGeom>
              <a:blipFill>
                <a:blip r:embed="rId15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52D697-CC63-44A2-BBB9-697177775583}"/>
                  </a:ext>
                </a:extLst>
              </p:cNvPr>
              <p:cNvSpPr txBox="1"/>
              <p:nvPr/>
            </p:nvSpPr>
            <p:spPr>
              <a:xfrm>
                <a:off x="2239575" y="3886484"/>
                <a:ext cx="2448271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 = </a:t>
                </a:r>
                <a:r>
                  <a:rPr lang="en-US" dirty="0"/>
                  <a:t>116.5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52D697-CC63-44A2-BBB9-69717777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75" y="3886484"/>
                <a:ext cx="2448271" cy="836768"/>
              </a:xfrm>
              <a:prstGeom prst="rect">
                <a:avLst/>
              </a:prstGeom>
              <a:blipFill>
                <a:blip r:embed="rId16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EAACB7-F48F-4153-8D1A-EB5159A6B621}"/>
                  </a:ext>
                </a:extLst>
              </p:cNvPr>
              <p:cNvSpPr txBox="1"/>
              <p:nvPr/>
            </p:nvSpPr>
            <p:spPr>
              <a:xfrm>
                <a:off x="6420875" y="3902271"/>
                <a:ext cx="2437794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24−109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</a:t>
                </a:r>
                <a:r>
                  <a:rPr lang="en-US" dirty="0"/>
                  <a:t> 7.5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EAACB7-F48F-4153-8D1A-EB5159A6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75" y="3902271"/>
                <a:ext cx="2437794" cy="836768"/>
              </a:xfrm>
              <a:prstGeom prst="rect">
                <a:avLst/>
              </a:prstGeom>
              <a:blipFill>
                <a:blip r:embed="rId17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C4AC7A-F827-480D-9B81-A0BC4E69F367}"/>
              </a:ext>
            </a:extLst>
          </p:cNvPr>
          <p:cNvSpPr txBox="1"/>
          <p:nvPr/>
        </p:nvSpPr>
        <p:spPr>
          <a:xfrm>
            <a:off x="227710" y="269281"/>
            <a:ext cx="32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#Proses </a:t>
            </a:r>
            <a:r>
              <a:rPr lang="en-US" dirty="0" err="1"/>
              <a:t>Dekomposisi</a:t>
            </a:r>
            <a:r>
              <a:rPr lang="en-US" dirty="0"/>
              <a:t> Baris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9B987-7D76-47D0-8CD7-F82745868A29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3163567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9955B-6EA7-48F6-BCC0-42834541B4E1}"/>
              </a:ext>
            </a:extLst>
          </p:cNvPr>
          <p:cNvSpPr txBox="1"/>
          <p:nvPr/>
        </p:nvSpPr>
        <p:spPr>
          <a:xfrm>
            <a:off x="2339752" y="170765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Menghasilkan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5695A4-EF5A-4E53-87EE-AFF245BF6A47}"/>
                  </a:ext>
                </a:extLst>
              </p:cNvPr>
              <p:cNvSpPr txBox="1"/>
              <p:nvPr/>
            </p:nvSpPr>
            <p:spPr>
              <a:xfrm>
                <a:off x="1995214" y="2139610"/>
                <a:ext cx="457750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83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138.5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−13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140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97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122.5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116.5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23.5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7.5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5695A4-EF5A-4E53-87EE-AFF245BF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14" y="2139610"/>
                <a:ext cx="4577508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4E2587D-4A20-4A05-84B9-C6FA80C90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960F7-E84F-4FC3-A065-08112C59E842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201746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7356A80-913C-4FFA-BDB7-BB5412CFA4C8}"/>
              </a:ext>
            </a:extLst>
          </p:cNvPr>
          <p:cNvGraphicFramePr>
            <a:graphicFrameLocks noGrp="1"/>
          </p:cNvGraphicFramePr>
          <p:nvPr/>
        </p:nvGraphicFramePr>
        <p:xfrm>
          <a:off x="3419872" y="1414050"/>
          <a:ext cx="2183904" cy="3560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904">
                  <a:extLst>
                    <a:ext uri="{9D8B030D-6E8A-4147-A177-3AD203B41FA5}">
                      <a16:colId xmlns:a16="http://schemas.microsoft.com/office/drawing/2014/main" val="182652381"/>
                    </a:ext>
                  </a:extLst>
                </a:gridCol>
              </a:tblGrid>
              <a:tr h="8854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24012"/>
                  </a:ext>
                </a:extLst>
              </a:tr>
              <a:tr h="891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535925"/>
                  </a:ext>
                </a:extLst>
              </a:tr>
              <a:tr h="8915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59962"/>
                  </a:ext>
                </a:extLst>
              </a:tr>
              <a:tr h="891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46984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ED96C-A5DE-43DE-849F-BDB960255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57A20E-CB8A-43D1-BE18-17ADB69B6223}"/>
                  </a:ext>
                </a:extLst>
              </p:cNvPr>
              <p:cNvSpPr txBox="1"/>
              <p:nvPr/>
            </p:nvSpPr>
            <p:spPr>
              <a:xfrm>
                <a:off x="3488561" y="1666169"/>
                <a:ext cx="20002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57A20E-CB8A-43D1-BE18-17ADB69B6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61" y="1666169"/>
                <a:ext cx="200020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9F5E59-E09F-4BBD-AD26-E4EA6B073675}"/>
              </a:ext>
            </a:extLst>
          </p:cNvPr>
          <p:cNvSpPr txBox="1"/>
          <p:nvPr/>
        </p:nvSpPr>
        <p:spPr>
          <a:xfrm>
            <a:off x="3463807" y="958452"/>
            <a:ext cx="24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Dekomposisi</a:t>
            </a:r>
            <a:r>
              <a:rPr lang="en-US" dirty="0"/>
              <a:t> Kolom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097A5D-7CFB-4C5D-A189-6B136DE20E56}"/>
                  </a:ext>
                </a:extLst>
              </p:cNvPr>
              <p:cNvSpPr txBox="1"/>
              <p:nvPr/>
            </p:nvSpPr>
            <p:spPr>
              <a:xfrm>
                <a:off x="3513315" y="2496827"/>
                <a:ext cx="20002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(2,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097A5D-7CFB-4C5D-A189-6B136DE2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15" y="2496827"/>
                <a:ext cx="20002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922E0B-5847-430C-80B6-2DCA6C5174E0}"/>
                  </a:ext>
                </a:extLst>
              </p:cNvPr>
              <p:cNvSpPr txBox="1"/>
              <p:nvPr/>
            </p:nvSpPr>
            <p:spPr>
              <a:xfrm>
                <a:off x="3463807" y="3427799"/>
                <a:ext cx="20002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922E0B-5847-430C-80B6-2DCA6C51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07" y="3427799"/>
                <a:ext cx="20002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C5E063-9C51-4501-892E-38E34F83E8E0}"/>
                  </a:ext>
                </a:extLst>
              </p:cNvPr>
              <p:cNvSpPr txBox="1"/>
              <p:nvPr/>
            </p:nvSpPr>
            <p:spPr>
              <a:xfrm>
                <a:off x="3488561" y="4258457"/>
                <a:ext cx="20002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C5E063-9C51-4501-892E-38E34F83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61" y="4258457"/>
                <a:ext cx="20002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14E2CE7-5468-4387-BDF2-20DE32A156E0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1371990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6BD414-FE3A-4E31-A9CB-32EDAB04934B}"/>
              </a:ext>
            </a:extLst>
          </p:cNvPr>
          <p:cNvGraphicFramePr>
            <a:graphicFrameLocks noGrp="1"/>
          </p:cNvGraphicFramePr>
          <p:nvPr/>
        </p:nvGraphicFramePr>
        <p:xfrm>
          <a:off x="212581" y="845345"/>
          <a:ext cx="8573108" cy="399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277">
                  <a:extLst>
                    <a:ext uri="{9D8B030D-6E8A-4147-A177-3AD203B41FA5}">
                      <a16:colId xmlns:a16="http://schemas.microsoft.com/office/drawing/2014/main" val="1846170896"/>
                    </a:ext>
                  </a:extLst>
                </a:gridCol>
                <a:gridCol w="2143277">
                  <a:extLst>
                    <a:ext uri="{9D8B030D-6E8A-4147-A177-3AD203B41FA5}">
                      <a16:colId xmlns:a16="http://schemas.microsoft.com/office/drawing/2014/main" val="3312171342"/>
                    </a:ext>
                  </a:extLst>
                </a:gridCol>
                <a:gridCol w="2143277">
                  <a:extLst>
                    <a:ext uri="{9D8B030D-6E8A-4147-A177-3AD203B41FA5}">
                      <a16:colId xmlns:a16="http://schemas.microsoft.com/office/drawing/2014/main" val="3040311108"/>
                    </a:ext>
                  </a:extLst>
                </a:gridCol>
                <a:gridCol w="2143277">
                  <a:extLst>
                    <a:ext uri="{9D8B030D-6E8A-4147-A177-3AD203B41FA5}">
                      <a16:colId xmlns:a16="http://schemas.microsoft.com/office/drawing/2014/main" val="2010666070"/>
                    </a:ext>
                  </a:extLst>
                </a:gridCol>
              </a:tblGrid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403452"/>
                  </a:ext>
                </a:extLst>
              </a:tr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49777"/>
                  </a:ext>
                </a:extLst>
              </a:tr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72004"/>
                  </a:ext>
                </a:extLst>
              </a:tr>
              <a:tr h="99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324845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ED96C-A5DE-43DE-849F-BDB960255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4F978-CEBE-49E3-9DB0-89D76A4DA538}"/>
                  </a:ext>
                </a:extLst>
              </p:cNvPr>
              <p:cNvSpPr txBox="1"/>
              <p:nvPr/>
            </p:nvSpPr>
            <p:spPr>
              <a:xfrm>
                <a:off x="150675" y="1044329"/>
                <a:ext cx="232149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83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235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4F978-CEBE-49E3-9DB0-89D76A4D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5" y="1044329"/>
                <a:ext cx="2321491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5860B-25BA-4438-B810-13BA27722766}"/>
                  </a:ext>
                </a:extLst>
              </p:cNvPr>
              <p:cNvSpPr txBox="1"/>
              <p:nvPr/>
            </p:nvSpPr>
            <p:spPr>
              <a:xfrm>
                <a:off x="190471" y="3127625"/>
                <a:ext cx="22571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2−83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682625"/>
                <a:r>
                  <a:rPr lang="en-US" i="1" dirty="0"/>
                  <a:t>= </a:t>
                </a:r>
                <a:r>
                  <a:rPr lang="en-US" dirty="0"/>
                  <a:t>69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5860B-25BA-4438-B810-13BA2772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1" y="3127625"/>
                <a:ext cx="2257157" cy="646331"/>
              </a:xfrm>
              <a:prstGeom prst="rect">
                <a:avLst/>
              </a:prstGeom>
              <a:blipFill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3A2393-E759-4EFC-8E7F-8D0740AD5E68}"/>
                  </a:ext>
                </a:extLst>
              </p:cNvPr>
              <p:cNvSpPr txBox="1"/>
              <p:nvPr/>
            </p:nvSpPr>
            <p:spPr>
              <a:xfrm>
                <a:off x="52661" y="2084338"/>
                <a:ext cx="25440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40+122.5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262.5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3A2393-E759-4EFC-8E7F-8D0740AD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" y="2084338"/>
                <a:ext cx="2544007" cy="615553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91353-A929-4A2A-A24A-E4766822C9A0}"/>
                  </a:ext>
                </a:extLst>
              </p:cNvPr>
              <p:cNvSpPr txBox="1"/>
              <p:nvPr/>
            </p:nvSpPr>
            <p:spPr>
              <a:xfrm>
                <a:off x="124155" y="4003849"/>
                <a:ext cx="242524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40−122.5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  <a:p>
                <a:pPr indent="682625"/>
                <a:r>
                  <a:rPr lang="en-US" i="1" dirty="0"/>
                  <a:t>=</a:t>
                </a:r>
                <a:r>
                  <a:rPr lang="en-US" dirty="0"/>
                  <a:t>17.5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91353-A929-4A2A-A24A-E4766822C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5" y="4003849"/>
                <a:ext cx="2425249" cy="615553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500D36-A7E4-439D-B0E4-7AF206052F7E}"/>
                  </a:ext>
                </a:extLst>
              </p:cNvPr>
              <p:cNvSpPr txBox="1"/>
              <p:nvPr/>
            </p:nvSpPr>
            <p:spPr>
              <a:xfrm>
                <a:off x="2165094" y="1068522"/>
                <a:ext cx="255779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138.5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255.5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500D36-A7E4-439D-B0E4-7AF20605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094" y="1068522"/>
                <a:ext cx="2557799" cy="615553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0902C4-7A1C-4295-9DAB-4014604669AC}"/>
                  </a:ext>
                </a:extLst>
              </p:cNvPr>
              <p:cNvSpPr txBox="1"/>
              <p:nvPr/>
            </p:nvSpPr>
            <p:spPr>
              <a:xfrm>
                <a:off x="2198474" y="2090821"/>
                <a:ext cx="242524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7+116.5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213.5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0902C4-7A1C-4295-9DAB-401460466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74" y="2090821"/>
                <a:ext cx="2425249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CB0615-A38A-4D02-AD36-106321A8FE21}"/>
                  </a:ext>
                </a:extLst>
              </p:cNvPr>
              <p:cNvSpPr txBox="1"/>
              <p:nvPr/>
            </p:nvSpPr>
            <p:spPr>
              <a:xfrm>
                <a:off x="2250509" y="3075777"/>
                <a:ext cx="2321491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17−138.5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628650"/>
                <a:r>
                  <a:rPr lang="en-US" i="1" dirty="0"/>
                  <a:t>= </a:t>
                </a:r>
                <a:r>
                  <a:rPr lang="en-US" dirty="0"/>
                  <a:t>-21.5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CB0615-A38A-4D02-AD36-106321A8F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09" y="3075777"/>
                <a:ext cx="2321491" cy="615553"/>
              </a:xfrm>
              <a:prstGeom prst="rect">
                <a:avLst/>
              </a:prstGeom>
              <a:blipFill>
                <a:blip r:embed="rId8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A713A8-0073-4C01-B069-B70983BE1673}"/>
                  </a:ext>
                </a:extLst>
              </p:cNvPr>
              <p:cNvSpPr txBox="1"/>
              <p:nvPr/>
            </p:nvSpPr>
            <p:spPr>
              <a:xfrm>
                <a:off x="2221483" y="4010332"/>
                <a:ext cx="242524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7−116.5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= </a:t>
                </a:r>
                <a:r>
                  <a:rPr lang="en-US" dirty="0"/>
                  <a:t>-19.5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A713A8-0073-4C01-B069-B70983BE1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483" y="4010332"/>
                <a:ext cx="2425249" cy="615553"/>
              </a:xfrm>
              <a:prstGeom prst="rect">
                <a:avLst/>
              </a:prstGeom>
              <a:blipFill>
                <a:blip r:embed="rId9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5C4876-55A5-4B63-9850-801EC0A52E62}"/>
                  </a:ext>
                </a:extLst>
              </p:cNvPr>
              <p:cNvSpPr txBox="1"/>
              <p:nvPr/>
            </p:nvSpPr>
            <p:spPr>
              <a:xfrm>
                <a:off x="4513633" y="1063954"/>
                <a:ext cx="2160240" cy="647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i="1" dirty="0"/>
              </a:p>
              <a:p>
                <a:pPr indent="628650"/>
                <a:r>
                  <a:rPr lang="en-US" i="1" dirty="0"/>
                  <a:t>= </a:t>
                </a:r>
                <a:r>
                  <a:rPr lang="en-US" dirty="0"/>
                  <a:t>-11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5C4876-55A5-4B63-9850-801EC0A5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33" y="1063954"/>
                <a:ext cx="2160240" cy="647293"/>
              </a:xfrm>
              <a:prstGeom prst="rect">
                <a:avLst/>
              </a:prstGeom>
              <a:blipFill>
                <a:blip r:embed="rId10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C0B1B4-64DE-412F-A67A-287C28850062}"/>
                  </a:ext>
                </a:extLst>
              </p:cNvPr>
              <p:cNvSpPr txBox="1"/>
              <p:nvPr/>
            </p:nvSpPr>
            <p:spPr>
              <a:xfrm>
                <a:off x="4251402" y="2084337"/>
                <a:ext cx="25440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10+23.5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738188"/>
                <a:r>
                  <a:rPr lang="en-US" i="1" dirty="0"/>
                  <a:t> = </a:t>
                </a:r>
                <a:r>
                  <a:rPr lang="en-US" dirty="0"/>
                  <a:t>13.5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C0B1B4-64DE-412F-A67A-287C2885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02" y="2084337"/>
                <a:ext cx="2544007" cy="615553"/>
              </a:xfrm>
              <a:prstGeom prst="rect">
                <a:avLst/>
              </a:prstGeom>
              <a:blipFill>
                <a:blip r:embed="rId11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CBD6B9-B53E-4481-BDBF-12DDA801BDFE}"/>
                  </a:ext>
                </a:extLst>
              </p:cNvPr>
              <p:cNvSpPr txBox="1"/>
              <p:nvPr/>
            </p:nvSpPr>
            <p:spPr>
              <a:xfrm>
                <a:off x="6541401" y="1054367"/>
                <a:ext cx="2296443" cy="647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573088"/>
                <a:r>
                  <a:rPr lang="en-US" i="1" dirty="0"/>
                  <a:t> = </a:t>
                </a:r>
                <a:r>
                  <a:rPr lang="en-US" dirty="0"/>
                  <a:t>49. 5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CBD6B9-B53E-4481-BDBF-12DDA801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01" y="1054367"/>
                <a:ext cx="2296443" cy="647293"/>
              </a:xfrm>
              <a:prstGeom prst="rect">
                <a:avLst/>
              </a:prstGeom>
              <a:blipFill>
                <a:blip r:embed="rId1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ED54B0-DA6E-4702-B878-1A6787FA895E}"/>
                  </a:ext>
                </a:extLst>
              </p:cNvPr>
              <p:cNvSpPr txBox="1"/>
              <p:nvPr/>
            </p:nvSpPr>
            <p:spPr>
              <a:xfrm>
                <a:off x="6486486" y="2036064"/>
                <a:ext cx="24252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2+7.5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 </a:t>
                </a:r>
                <a:r>
                  <a:rPr lang="en-US" dirty="0"/>
                  <a:t>5.5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ED54B0-DA6E-4702-B878-1A6787FA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86" y="2036064"/>
                <a:ext cx="2425249" cy="646331"/>
              </a:xfrm>
              <a:prstGeom prst="rect">
                <a:avLst/>
              </a:prstGeom>
              <a:blipFill>
                <a:blip r:embed="rId1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3D9A5DC-0607-4DC3-BF86-63523C1E900D}"/>
                  </a:ext>
                </a:extLst>
              </p:cNvPr>
              <p:cNvSpPr txBox="1"/>
              <p:nvPr/>
            </p:nvSpPr>
            <p:spPr>
              <a:xfrm>
                <a:off x="4347311" y="3081114"/>
                <a:ext cx="2425249" cy="647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804863"/>
                <a:r>
                  <a:rPr lang="en-US" i="1" dirty="0"/>
                  <a:t>= </a:t>
                </a:r>
                <a:r>
                  <a:rPr lang="en-US" dirty="0"/>
                  <a:t>15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3D9A5DC-0607-4DC3-BF86-63523C1E9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11" y="3081114"/>
                <a:ext cx="2425249" cy="647293"/>
              </a:xfrm>
              <a:prstGeom prst="rect">
                <a:avLst/>
              </a:prstGeom>
              <a:blipFill>
                <a:blip r:embed="rId1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45B5EF-E752-41FD-BEDA-734BB2DE98CC}"/>
                  </a:ext>
                </a:extLst>
              </p:cNvPr>
              <p:cNvSpPr txBox="1"/>
              <p:nvPr/>
            </p:nvSpPr>
            <p:spPr>
              <a:xfrm>
                <a:off x="4347310" y="4032680"/>
                <a:ext cx="242524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10−23.5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682625"/>
                <a:r>
                  <a:rPr lang="en-US" i="1" dirty="0"/>
                  <a:t> = </a:t>
                </a:r>
                <a:r>
                  <a:rPr lang="en-US" dirty="0"/>
                  <a:t>-33.5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45B5EF-E752-41FD-BEDA-734BB2DE9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10" y="4032680"/>
                <a:ext cx="2425249" cy="615553"/>
              </a:xfrm>
              <a:prstGeom prst="rect">
                <a:avLst/>
              </a:prstGeom>
              <a:blipFill>
                <a:blip r:embed="rId1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8F6AD2-A5AF-4956-A993-ABFD91D4E184}"/>
                  </a:ext>
                </a:extLst>
              </p:cNvPr>
              <p:cNvSpPr txBox="1"/>
              <p:nvPr/>
            </p:nvSpPr>
            <p:spPr>
              <a:xfrm>
                <a:off x="6560730" y="3088803"/>
                <a:ext cx="2276759" cy="647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628650"/>
                <a:r>
                  <a:rPr lang="en-US" i="1" dirty="0"/>
                  <a:t>= </a:t>
                </a:r>
                <a:r>
                  <a:rPr lang="en-US" dirty="0"/>
                  <a:t>54.5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8F6AD2-A5AF-4956-A993-ABFD91D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30" y="3088803"/>
                <a:ext cx="2276759" cy="647293"/>
              </a:xfrm>
              <a:prstGeom prst="rect">
                <a:avLst/>
              </a:prstGeom>
              <a:blipFill>
                <a:blip r:embed="rId16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03BB66-00BE-4EBF-89AB-E7E73E5ADEB5}"/>
                  </a:ext>
                </a:extLst>
              </p:cNvPr>
              <p:cNvSpPr txBox="1"/>
              <p:nvPr/>
            </p:nvSpPr>
            <p:spPr>
              <a:xfrm>
                <a:off x="6506170" y="4077446"/>
                <a:ext cx="24252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2−7.5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indent="858838"/>
                <a:r>
                  <a:rPr lang="en-US" i="1" dirty="0"/>
                  <a:t>= </a:t>
                </a:r>
                <a:r>
                  <a:rPr lang="en-US" dirty="0"/>
                  <a:t>-9.5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03BB66-00BE-4EBF-89AB-E7E73E5AD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70" y="4077446"/>
                <a:ext cx="2425249" cy="646331"/>
              </a:xfrm>
              <a:prstGeom prst="rect">
                <a:avLst/>
              </a:prstGeom>
              <a:blipFill>
                <a:blip r:embed="rId1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0C09E1-37C2-4FCA-8B42-AAD7F19EF664}"/>
              </a:ext>
            </a:extLst>
          </p:cNvPr>
          <p:cNvSpPr txBox="1"/>
          <p:nvPr/>
        </p:nvSpPr>
        <p:spPr>
          <a:xfrm>
            <a:off x="227710" y="269281"/>
            <a:ext cx="32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#Proses </a:t>
            </a:r>
            <a:r>
              <a:rPr lang="en-US" dirty="0" err="1"/>
              <a:t>Dekomposisi</a:t>
            </a:r>
            <a:r>
              <a:rPr lang="en-US" dirty="0"/>
              <a:t> Kolom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A5DD6-7B8A-403F-880E-2EBF3CB3B7DA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1831924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9955B-6EA7-48F6-BCC0-42834541B4E1}"/>
              </a:ext>
            </a:extLst>
          </p:cNvPr>
          <p:cNvSpPr txBox="1"/>
          <p:nvPr/>
        </p:nvSpPr>
        <p:spPr>
          <a:xfrm>
            <a:off x="2339752" y="170765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Menghasilkan</a:t>
            </a:r>
            <a:r>
              <a:rPr lang="en-US" dirty="0"/>
              <a:t>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4E2587D-4A20-4A05-84B9-C6FA80C90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F6D2-8C09-4640-BB99-55E2FFFB3FD2}"/>
                  </a:ext>
                </a:extLst>
              </p:cNvPr>
              <p:cNvSpPr txBox="1"/>
              <p:nvPr/>
            </p:nvSpPr>
            <p:spPr>
              <a:xfrm>
                <a:off x="1475656" y="2078619"/>
                <a:ext cx="5635126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235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255.5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262.5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213.5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49.5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13.5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5.5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17.5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−19.5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54.5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−33.5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−9.5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F6D2-8C09-4640-BB99-55E2FFFB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078619"/>
                <a:ext cx="5635126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F4B33B4-9D48-47E9-80BA-03E15E6DDB14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</p:spTree>
    <p:extLst>
      <p:ext uri="{BB962C8B-B14F-4D97-AF65-F5344CB8AC3E}">
        <p14:creationId xmlns:p14="http://schemas.microsoft.com/office/powerpoint/2010/main" val="388689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395F-848C-4D1D-8ED9-B8E86193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631" y="1332065"/>
            <a:ext cx="7525359" cy="3064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B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agaimana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perbandingan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kualitas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Oswald" panose="020B0604020202020204" charset="0"/>
              </a:rPr>
              <a:t>robustness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pada 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hidden object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setelah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dilakukan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serangan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pada </a:t>
            </a:r>
            <a:r>
              <a:rPr lang="en-US" sz="1800" b="0" i="1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stego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object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yang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penyisipannya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menggunakan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metode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Least Significant Bit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, 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Discrete Cosine Transform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, dan 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Discrete </a:t>
            </a:r>
            <a:r>
              <a:rPr lang="en-US" sz="1800" b="0" i="1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Haar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Wavelet Transform </a:t>
            </a:r>
            <a:r>
              <a:rPr lang="en-US" sz="1800" b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?</a:t>
            </a:r>
          </a:p>
          <a:p>
            <a:pPr marL="114300" indent="0" algn="just">
              <a:buNone/>
            </a:pPr>
            <a:endParaRPr lang="en-US" sz="1800" b="0" i="1" u="none" strike="noStrike" baseline="0" dirty="0">
              <a:solidFill>
                <a:schemeClr val="tx1"/>
              </a:solidFill>
              <a:latin typeface="Oswald" panose="020B0604020202020204" charset="0"/>
            </a:endParaRPr>
          </a:p>
          <a:p>
            <a:pPr algn="just"/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Bagaimana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perbandingan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tingkat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Oswald" panose="020B0604020202020204" charset="0"/>
              </a:rPr>
              <a:t>fidelity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dari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stego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object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setelah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disisipkan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hidden object</a:t>
            </a:r>
            <a:r>
              <a:rPr lang="en-US" i="1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170" y="248482"/>
            <a:ext cx="3040380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Rumusan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69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4E2587D-4A20-4A05-84B9-C6FA80C90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23478"/>
            <a:ext cx="9144000" cy="576064"/>
          </a:xfrm>
        </p:spPr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DWT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F6D2-8C09-4640-BB99-55E2FFFB3FD2}"/>
                  </a:ext>
                </a:extLst>
              </p:cNvPr>
              <p:cNvSpPr txBox="1"/>
              <p:nvPr/>
            </p:nvSpPr>
            <p:spPr>
              <a:xfrm>
                <a:off x="1475656" y="2292190"/>
                <a:ext cx="5635126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235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26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−11</m:t>
                                      </m:r>
                                    </m:e>
                                    <m:e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69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F6D2-8C09-4640-BB99-55E2FFFB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92190"/>
                <a:ext cx="5635126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775443-F962-4796-A391-A262F5362FA7}"/>
              </a:ext>
            </a:extLst>
          </p:cNvPr>
          <p:cNvCxnSpPr/>
          <p:nvPr/>
        </p:nvCxnSpPr>
        <p:spPr>
          <a:xfrm>
            <a:off x="4572000" y="1988798"/>
            <a:ext cx="0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BEDC3-8BA6-46E7-9069-82625ACFB6F7}"/>
              </a:ext>
            </a:extLst>
          </p:cNvPr>
          <p:cNvCxnSpPr>
            <a:cxnSpLocks/>
          </p:cNvCxnSpPr>
          <p:nvPr/>
        </p:nvCxnSpPr>
        <p:spPr>
          <a:xfrm flipH="1">
            <a:off x="2757990" y="2745679"/>
            <a:ext cx="362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2EED94-8546-4373-8671-15B67C05DA82}"/>
              </a:ext>
            </a:extLst>
          </p:cNvPr>
          <p:cNvSpPr txBox="1"/>
          <p:nvPr/>
        </p:nvSpPr>
        <p:spPr>
          <a:xfrm>
            <a:off x="2843808" y="1574889"/>
            <a:ext cx="122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Subband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(LL)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DD5AB-0B86-450E-85E5-EB44019A8758}"/>
              </a:ext>
            </a:extLst>
          </p:cNvPr>
          <p:cNvSpPr txBox="1"/>
          <p:nvPr/>
        </p:nvSpPr>
        <p:spPr>
          <a:xfrm>
            <a:off x="5154460" y="1491630"/>
            <a:ext cx="122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Subband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(LH)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17E7E-C402-44A3-B564-88DBBC580440}"/>
              </a:ext>
            </a:extLst>
          </p:cNvPr>
          <p:cNvSpPr txBox="1"/>
          <p:nvPr/>
        </p:nvSpPr>
        <p:spPr>
          <a:xfrm>
            <a:off x="2699792" y="3465832"/>
            <a:ext cx="122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Subband</a:t>
            </a:r>
            <a:r>
              <a:rPr lang="en-US" dirty="0"/>
              <a:t> </a:t>
            </a:r>
            <a:r>
              <a:rPr lang="en-US" dirty="0" err="1"/>
              <a:t>cV</a:t>
            </a:r>
            <a:r>
              <a:rPr lang="en-US" dirty="0"/>
              <a:t> (HL)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33EC9-354F-43F0-9766-C9302F79E822}"/>
              </a:ext>
            </a:extLst>
          </p:cNvPr>
          <p:cNvSpPr txBox="1"/>
          <p:nvPr/>
        </p:nvSpPr>
        <p:spPr>
          <a:xfrm>
            <a:off x="5229324" y="3518067"/>
            <a:ext cx="122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Subband</a:t>
            </a:r>
            <a:r>
              <a:rPr lang="en-US" dirty="0"/>
              <a:t> </a:t>
            </a:r>
            <a:r>
              <a:rPr lang="en-US" dirty="0" err="1"/>
              <a:t>cD</a:t>
            </a:r>
            <a:r>
              <a:rPr lang="en-US" dirty="0"/>
              <a:t> (HH)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64C82-D470-4F64-B928-64049CA63C64}"/>
              </a:ext>
            </a:extLst>
          </p:cNvPr>
          <p:cNvSpPr txBox="1"/>
          <p:nvPr/>
        </p:nvSpPr>
        <p:spPr>
          <a:xfrm>
            <a:off x="2997078" y="869195"/>
            <a:ext cx="446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#Konversi Float </a:t>
            </a:r>
            <a:r>
              <a:rPr lang="en-US" dirty="0" err="1"/>
              <a:t>ke</a:t>
            </a:r>
            <a:r>
              <a:rPr lang="en-US" dirty="0"/>
              <a:t> 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20706-5AB1-4166-9E5C-DD6008D5D2F6}"/>
              </a:ext>
            </a:extLst>
          </p:cNvPr>
          <p:cNvSpPr txBox="1"/>
          <p:nvPr/>
        </p:nvSpPr>
        <p:spPr>
          <a:xfrm>
            <a:off x="7408171" y="22860"/>
            <a:ext cx="17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*Dari PPT Seminar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F6A16DE5-9124-40C3-B5C8-8917AC3E7F71}"/>
              </a:ext>
            </a:extLst>
          </p:cNvPr>
          <p:cNvSpPr/>
          <p:nvPr/>
        </p:nvSpPr>
        <p:spPr>
          <a:xfrm>
            <a:off x="7788925" y="4318612"/>
            <a:ext cx="1024569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87678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395F-848C-4D1D-8ED9-B8E86193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631" y="1332065"/>
            <a:ext cx="7525359" cy="30648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Citra yang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ekstensi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 file *.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png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, *.jpg, dan *. Bmp</a:t>
            </a:r>
          </a:p>
          <a:p>
            <a:pPr algn="just"/>
            <a:r>
              <a:rPr lang="en-US" sz="1800" b="0" i="1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Hidden object </a:t>
            </a:r>
            <a:r>
              <a:rPr lang="en-US" sz="1800" b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berupa</a:t>
            </a:r>
            <a:r>
              <a:rPr lang="en-US" sz="1800" b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sz="1800" b="0" u="none" strike="noStrike" baseline="0" dirty="0" err="1">
                <a:solidFill>
                  <a:schemeClr val="tx1"/>
                </a:solidFill>
                <a:latin typeface="Oswald" panose="020B0604020202020204" charset="0"/>
              </a:rPr>
              <a:t>teks</a:t>
            </a:r>
            <a:r>
              <a:rPr lang="en-US" sz="1800" b="0" u="none" strike="noStrike" baseline="0" dirty="0">
                <a:solidFill>
                  <a:schemeClr val="tx1"/>
                </a:solidFill>
                <a:latin typeface="Oswal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swald" panose="020B0604020202020204" charset="0"/>
              </a:rPr>
              <a:t>dan </a:t>
            </a:r>
            <a:r>
              <a:rPr lang="en-US" dirty="0" err="1">
                <a:solidFill>
                  <a:schemeClr val="tx1"/>
                </a:solidFill>
                <a:latin typeface="Oswald" panose="020B0604020202020204" charset="0"/>
              </a:rPr>
              <a:t>citra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Penelitian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ini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lebih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berfokus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pada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tingkat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robustness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hidden object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dan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fidelity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stego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object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sehingga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hidden object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tidak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perlu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dienkripsi</a:t>
            </a:r>
            <a:r>
              <a:rPr lang="en-US" i="1" dirty="0">
                <a:solidFill>
                  <a:srgbClr val="000000"/>
                </a:solidFill>
                <a:latin typeface="Oswald" panose="020B0604020202020204" charset="0"/>
              </a:rPr>
              <a:t>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disandikan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. </a:t>
            </a:r>
            <a:endParaRPr lang="en-US" sz="1800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  <a:p>
            <a:pPr marL="114300" indent="0" algn="just">
              <a:buNone/>
            </a:pPr>
            <a:endParaRPr lang="en-US" sz="1800" b="0" u="none" strike="noStrike" baseline="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170" y="248482"/>
            <a:ext cx="3040380" cy="68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2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395F-848C-4D1D-8ED9-B8E86193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631" y="929182"/>
            <a:ext cx="7525359" cy="3064800"/>
          </a:xfrm>
        </p:spPr>
        <p:txBody>
          <a:bodyPr/>
          <a:lstStyle/>
          <a:p>
            <a:pPr marL="1143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Menguji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kualitas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robustness hidden object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setelah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diimplementasikan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Least Significant 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Discrete Cosine Transform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dan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Discrete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Haar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Wavelet Transform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manipulasi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stego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object. </a:t>
            </a:r>
            <a:endParaRPr lang="en-US" sz="1800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  <a:p>
            <a:pPr algn="just"/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Menghitung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tingkat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fidelity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stego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object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setelah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diimplementasikan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Least Significant 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Discrete Cosine Transform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dan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Discrete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Haar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Wavelet Transform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menentukan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manakah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yang paling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baik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menyembunyikan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hidden object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b="0" u="none" strike="noStrike" baseline="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170" y="248482"/>
            <a:ext cx="3040380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2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395F-848C-4D1D-8ED9-B8E86193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631" y="929182"/>
            <a:ext cx="7525359" cy="3064800"/>
          </a:xfrm>
        </p:spPr>
        <p:txBody>
          <a:bodyPr/>
          <a:lstStyle/>
          <a:p>
            <a:pPr marL="1143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mengetahui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kelebihan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serta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kelemahan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pada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Least Significant 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Discrete Cosine Transform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, dan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Discrete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Haar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Wavelet Transform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berdasarkan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faktor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robustness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dan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fidelity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pada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stego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object </a:t>
            </a:r>
            <a:endParaRPr lang="en-US" sz="1800" b="0" i="0" u="none" strike="noStrike" baseline="0" dirty="0">
              <a:solidFill>
                <a:srgbClr val="000000"/>
              </a:solidFill>
              <a:latin typeface="Oswald" panose="020B0604020202020204" charset="0"/>
            </a:endParaRPr>
          </a:p>
          <a:p>
            <a:pPr algn="just"/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menjadi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referensi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pemilihan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metode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steganografi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digunakan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kehidupan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sehari-hari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sehingga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tidak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perlu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khawatir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mengirimkan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citra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stego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melalui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perantara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pihak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swald" panose="020B0604020202020204" charset="0"/>
              </a:rPr>
              <a:t>ketiga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swald" panose="020B0604020202020204" charset="0"/>
              </a:rPr>
              <a:t>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b="0" u="none" strike="noStrike" baseline="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E4C1-71FD-4C84-92A8-DF4DA5604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87E9C-EDB6-461E-A040-EB1BE1B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1" y="248482"/>
            <a:ext cx="3243779" cy="680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Manfaat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4676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1920</Words>
  <Application>Microsoft Office PowerPoint</Application>
  <PresentationFormat>On-screen Show (16:9)</PresentationFormat>
  <Paragraphs>439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Cambria Math</vt:lpstr>
      <vt:lpstr>Arial Black</vt:lpstr>
      <vt:lpstr>Arial</vt:lpstr>
      <vt:lpstr>Calibri</vt:lpstr>
      <vt:lpstr>Roboto Condensed</vt:lpstr>
      <vt:lpstr>Times New Roman</vt:lpstr>
      <vt:lpstr>Oswald</vt:lpstr>
      <vt:lpstr>Wolsey template</vt:lpstr>
      <vt:lpstr>ANALISIS FAKTOR ROBUSTNESS DAN FIDELITY PADA METODE LEAST SIGNIFICANT BIT, DISCRETE COSINES TRANSFORM, DAN DISCRETE HAAR WAVELET TRANSFORM DALAM IMPLEMENTASI STEGANOGRAFI PADA CITRA DIGITAL </vt:lpstr>
      <vt:lpstr>PowerPoint Presentation</vt:lpstr>
      <vt:lpstr>Pendahuluan</vt:lpstr>
      <vt:lpstr>Latar Belakang</vt:lpstr>
      <vt:lpstr>PowerPoint Presentation</vt:lpstr>
      <vt:lpstr>Rumusan Masalah</vt:lpstr>
      <vt:lpstr>Batasan Masalah</vt:lpstr>
      <vt:lpstr>Tujuan Penelitian</vt:lpstr>
      <vt:lpstr>Manfaat Penelitian</vt:lpstr>
      <vt:lpstr>Metodologi Penelitian</vt:lpstr>
      <vt:lpstr>Penerapan Metode</vt:lpstr>
      <vt:lpstr>PowerPoint Presentation</vt:lpstr>
      <vt:lpstr>Alur Penyisipan LSB</vt:lpstr>
      <vt:lpstr>PowerPoint Presentation</vt:lpstr>
      <vt:lpstr>PowerPoint Presentation</vt:lpstr>
      <vt:lpstr>Alur Penyisipan LSB</vt:lpstr>
      <vt:lpstr>Alur Penyisipan LSB</vt:lpstr>
      <vt:lpstr>Alur Penyisipan LSB</vt:lpstr>
      <vt:lpstr>Alur Penyisipan LSB</vt:lpstr>
      <vt:lpstr>PowerPoint Presentation</vt:lpstr>
      <vt:lpstr>DCT</vt:lpstr>
      <vt:lpstr>DCT</vt:lpstr>
      <vt:lpstr>DCT</vt:lpstr>
      <vt:lpstr>DCT</vt:lpstr>
      <vt:lpstr>DCT</vt:lpstr>
      <vt:lpstr>DCT</vt:lpstr>
      <vt:lpstr>PowerPoint Presentation</vt:lpstr>
      <vt:lpstr>DWT</vt:lpstr>
      <vt:lpstr>DWT</vt:lpstr>
      <vt:lpstr>DWT</vt:lpstr>
      <vt:lpstr>DWT</vt:lpstr>
      <vt:lpstr>PowerPoint Presentation</vt:lpstr>
      <vt:lpstr>PSNR &amp; Euclidean DIstance</vt:lpstr>
      <vt:lpstr>PSNR</vt:lpstr>
      <vt:lpstr>PSNR</vt:lpstr>
      <vt:lpstr>PSNR</vt:lpstr>
      <vt:lpstr>PSNR</vt:lpstr>
      <vt:lpstr>Pengujian dan Pembahasan</vt:lpstr>
      <vt:lpstr>Pengujian Robustness</vt:lpstr>
      <vt:lpstr>Pengujian Fidelity</vt:lpstr>
      <vt:lpstr>Pengujian Fidelity</vt:lpstr>
      <vt:lpstr>Pengujian Fidelity</vt:lpstr>
      <vt:lpstr>PowerPoint Presentation</vt:lpstr>
      <vt:lpstr>PowerPoint Presentation</vt:lpstr>
      <vt:lpstr>Revisi Seminar</vt:lpstr>
      <vt:lpstr>Revisi Seminar</vt:lpstr>
      <vt:lpstr>Lanjutan Revisi Seminar</vt:lpstr>
      <vt:lpstr>Demo Program</vt:lpstr>
      <vt:lpstr>Terima Kasih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FAKTOR ROBUSTNESS DAN FIDELITY PADA METODE LEAST SIGNIFICANT BIT, DISCRETE COSINES TRANSFORM, DAN DISCRETE HAAR WAVELET TRANSFORM DALAM IMPLEMENTASI STEGANOGRAFI PADA CITRA DIGITAL </dc:title>
  <cp:lastModifiedBy>Ardian Tri Kusuma</cp:lastModifiedBy>
  <cp:revision>54</cp:revision>
  <dcterms:modified xsi:type="dcterms:W3CDTF">2020-11-24T15:04:35Z</dcterms:modified>
</cp:coreProperties>
</file>