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0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676" autoAdjust="0"/>
    <p:restoredTop sz="99005" autoAdjust="0"/>
  </p:normalViewPr>
  <p:slideViewPr>
    <p:cSldViewPr snapToGrid="0" snapToObjects="1">
      <p:cViewPr>
        <p:scale>
          <a:sx n="108" d="100"/>
          <a:sy n="108" d="100"/>
        </p:scale>
        <p:origin x="-114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904-715F-F647-8311-D14A6BDC848B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19F6-3C5E-0145-B07C-F148FF65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9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904-715F-F647-8311-D14A6BDC848B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19F6-3C5E-0145-B07C-F148FF65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904-715F-F647-8311-D14A6BDC848B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19F6-3C5E-0145-B07C-F148FF65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7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904-715F-F647-8311-D14A6BDC848B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19F6-3C5E-0145-B07C-F148FF65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1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904-715F-F647-8311-D14A6BDC848B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19F6-3C5E-0145-B07C-F148FF65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904-715F-F647-8311-D14A6BDC848B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19F6-3C5E-0145-B07C-F148FF65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904-715F-F647-8311-D14A6BDC848B}" type="datetimeFigureOut">
              <a:rPr lang="en-US" smtClean="0"/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19F6-3C5E-0145-B07C-F148FF65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904-715F-F647-8311-D14A6BDC848B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19F6-3C5E-0145-B07C-F148FF65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904-715F-F647-8311-D14A6BDC848B}" type="datetimeFigureOut">
              <a:rPr lang="en-US" smtClean="0"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19F6-3C5E-0145-B07C-F148FF65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2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904-715F-F647-8311-D14A6BDC848B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19F6-3C5E-0145-B07C-F148FF65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3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904-715F-F647-8311-D14A6BDC848B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19F6-3C5E-0145-B07C-F148FF65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2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D3904-715F-F647-8311-D14A6BDC848B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019F6-3C5E-0145-B07C-F148FF65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2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ExperimentMap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intuit.intuitbrainstorm.com/Challenge.aspx?id=10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151" y="120800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CTOF Innovation Challenge Gallery Walk </a:t>
            </a:r>
            <a:r>
              <a:rPr lang="en-US" sz="3200" dirty="0" smtClean="0"/>
              <a:t>Application</a:t>
            </a:r>
            <a:br>
              <a:rPr lang="en-US" sz="3200" dirty="0" smtClean="0"/>
            </a:br>
            <a:r>
              <a:rPr lang="en-US" sz="3200" b="1" dirty="0" smtClean="0">
                <a:solidFill>
                  <a:srgbClr val="FF0000"/>
                </a:solidFill>
              </a:rPr>
              <a:t>DUE MAY 1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/>
              <a:t/>
            </a:r>
            <a:br>
              <a:rPr lang="en-US" sz="3200" dirty="0"/>
            </a:b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54121" y="1893990"/>
            <a:ext cx="8189576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Project name </a:t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Solution: 2-3 sentences describing your project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Brainstorm </a:t>
            </a:r>
            <a:r>
              <a:rPr lang="en-US" sz="2400" dirty="0"/>
              <a:t>link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Team members</a:t>
            </a:r>
            <a:br>
              <a:rPr lang="en-US" sz="2400" dirty="0"/>
            </a:br>
            <a:r>
              <a:rPr lang="en-US" sz="2400"/>
              <a:t/>
            </a:r>
            <a:br>
              <a:rPr lang="en-US" sz="2400"/>
            </a:br>
            <a:r>
              <a:rPr lang="en-US" sz="2400" smtClean="0"/>
              <a:t>Registered CTOF </a:t>
            </a:r>
            <a:r>
              <a:rPr lang="en-US" sz="2400" dirty="0" smtClean="0"/>
              <a:t>Location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Track: (1. Services 2. Financial Capabilities)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742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4d tools visioning tool template Customer Benefit Updat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95"/>
          <a:stretch/>
        </p:blipFill>
        <p:spPr>
          <a:xfrm>
            <a:off x="0" y="-19297"/>
            <a:ext cx="3546264" cy="689660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694897" y="2282741"/>
            <a:ext cx="2280822" cy="2005278"/>
            <a:chOff x="2565552" y="304800"/>
            <a:chExt cx="7034060" cy="6172200"/>
          </a:xfrm>
        </p:grpSpPr>
        <p:sp>
          <p:nvSpPr>
            <p:cNvPr id="18" name="Oval 17"/>
            <p:cNvSpPr/>
            <p:nvPr/>
          </p:nvSpPr>
          <p:spPr bwMode="auto">
            <a:xfrm>
              <a:off x="4129587" y="2571088"/>
              <a:ext cx="3905913" cy="3905912"/>
            </a:xfrm>
            <a:prstGeom prst="ellipse">
              <a:avLst/>
            </a:prstGeom>
            <a:solidFill>
              <a:srgbClr val="365EBF">
                <a:alpha val="80000"/>
              </a:srgbClr>
            </a:solidFill>
            <a:ln w="28575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1000" b="1" kern="0" smtClean="0">
                <a:solidFill>
                  <a:prstClr val="white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21703" y="3947334"/>
              <a:ext cx="3314323" cy="2202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05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FFC929"/>
                </a:buClr>
                <a:defRPr/>
              </a:pPr>
              <a:r>
                <a:rPr lang="en-US" sz="1000" b="1" kern="0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  <a:t>…and build</a:t>
              </a:r>
              <a:br>
                <a:rPr lang="en-US" sz="1000" b="1" kern="0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</a:br>
              <a:r>
                <a:rPr lang="en-US" sz="1000" b="1" kern="0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  <a:t>durable</a:t>
              </a:r>
              <a:br>
                <a:rPr lang="en-US" sz="1000" b="1" kern="0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</a:br>
              <a:r>
                <a:rPr lang="en-US" sz="1000" b="1" kern="0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  <a:t>competitive</a:t>
              </a:r>
              <a:br>
                <a:rPr lang="en-US" sz="1000" b="1" kern="0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</a:br>
              <a:r>
                <a:rPr lang="en-US" sz="1000" b="1" kern="0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  <a:t>advantage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565552" y="304801"/>
              <a:ext cx="3905912" cy="3905912"/>
            </a:xfrm>
            <a:prstGeom prst="ellipse">
              <a:avLst/>
            </a:prstGeom>
            <a:solidFill>
              <a:srgbClr val="2CA01C">
                <a:alpha val="80000"/>
              </a:srgbClr>
            </a:solidFill>
            <a:ln w="28575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1000" b="1" kern="0" smtClean="0">
                <a:solidFill>
                  <a:prstClr val="white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93701" y="304800"/>
              <a:ext cx="3905911" cy="3905911"/>
            </a:xfrm>
            <a:prstGeom prst="ellipse">
              <a:avLst/>
            </a:prstGeom>
            <a:solidFill>
              <a:srgbClr val="2CA01C">
                <a:alpha val="80000"/>
              </a:srgbClr>
            </a:solidFill>
            <a:ln w="28575" cap="flat" cmpd="sng" algn="ctr">
              <a:solidFill>
                <a:srgbClr val="FFFFFF">
                  <a:alpha val="80000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1000" b="1" kern="0" smtClean="0">
                <a:solidFill>
                  <a:prstClr val="white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2" name="Flowchart: Merge 12"/>
            <p:cNvSpPr/>
            <p:nvPr/>
          </p:nvSpPr>
          <p:spPr>
            <a:xfrm>
              <a:off x="5719321" y="2572688"/>
              <a:ext cx="723172" cy="86945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349 w 10349"/>
                <a:gd name="connsiteY0" fmla="*/ 0 h 10000"/>
                <a:gd name="connsiteX1" fmla="*/ 10349 w 10349"/>
                <a:gd name="connsiteY1" fmla="*/ 0 h 10000"/>
                <a:gd name="connsiteX2" fmla="*/ 5349 w 10349"/>
                <a:gd name="connsiteY2" fmla="*/ 10000 h 10000"/>
                <a:gd name="connsiteX3" fmla="*/ 0 w 10349"/>
                <a:gd name="connsiteY3" fmla="*/ 524 h 10000"/>
                <a:gd name="connsiteX4" fmla="*/ 349 w 10349"/>
                <a:gd name="connsiteY4" fmla="*/ 0 h 10000"/>
                <a:gd name="connsiteX0" fmla="*/ 349 w 9604"/>
                <a:gd name="connsiteY0" fmla="*/ 0 h 10000"/>
                <a:gd name="connsiteX1" fmla="*/ 9604 w 9604"/>
                <a:gd name="connsiteY1" fmla="*/ 95 h 10000"/>
                <a:gd name="connsiteX2" fmla="*/ 5349 w 9604"/>
                <a:gd name="connsiteY2" fmla="*/ 10000 h 10000"/>
                <a:gd name="connsiteX3" fmla="*/ 0 w 9604"/>
                <a:gd name="connsiteY3" fmla="*/ 524 h 10000"/>
                <a:gd name="connsiteX4" fmla="*/ 349 w 9604"/>
                <a:gd name="connsiteY4" fmla="*/ 0 h 10000"/>
                <a:gd name="connsiteX0" fmla="*/ 363 w 10000"/>
                <a:gd name="connsiteY0" fmla="*/ 0 h 10000"/>
                <a:gd name="connsiteX1" fmla="*/ 10000 w 10000"/>
                <a:gd name="connsiteY1" fmla="*/ 95 h 10000"/>
                <a:gd name="connsiteX2" fmla="*/ 5570 w 10000"/>
                <a:gd name="connsiteY2" fmla="*/ 10000 h 10000"/>
                <a:gd name="connsiteX3" fmla="*/ 0 w 10000"/>
                <a:gd name="connsiteY3" fmla="*/ 524 h 10000"/>
                <a:gd name="connsiteX4" fmla="*/ 363 w 10000"/>
                <a:gd name="connsiteY4" fmla="*/ 0 h 10000"/>
                <a:gd name="connsiteX0" fmla="*/ 363 w 10000"/>
                <a:gd name="connsiteY0" fmla="*/ 0 h 10000"/>
                <a:gd name="connsiteX1" fmla="*/ 10000 w 10000"/>
                <a:gd name="connsiteY1" fmla="*/ 95 h 10000"/>
                <a:gd name="connsiteX2" fmla="*/ 5570 w 10000"/>
                <a:gd name="connsiteY2" fmla="*/ 10000 h 10000"/>
                <a:gd name="connsiteX3" fmla="*/ 0 w 10000"/>
                <a:gd name="connsiteY3" fmla="*/ 524 h 10000"/>
                <a:gd name="connsiteX4" fmla="*/ 363 w 10000"/>
                <a:gd name="connsiteY4" fmla="*/ 0 h 10000"/>
                <a:gd name="connsiteX0" fmla="*/ 363 w 10000"/>
                <a:gd name="connsiteY0" fmla="*/ 0 h 10000"/>
                <a:gd name="connsiteX1" fmla="*/ 10000 w 10000"/>
                <a:gd name="connsiteY1" fmla="*/ 95 h 10000"/>
                <a:gd name="connsiteX2" fmla="*/ 5570 w 10000"/>
                <a:gd name="connsiteY2" fmla="*/ 10000 h 10000"/>
                <a:gd name="connsiteX3" fmla="*/ 0 w 10000"/>
                <a:gd name="connsiteY3" fmla="*/ 524 h 10000"/>
                <a:gd name="connsiteX4" fmla="*/ 363 w 10000"/>
                <a:gd name="connsiteY4" fmla="*/ 0 h 10000"/>
                <a:gd name="connsiteX0" fmla="*/ 363 w 10000"/>
                <a:gd name="connsiteY0" fmla="*/ 0 h 10000"/>
                <a:gd name="connsiteX1" fmla="*/ 10000 w 10000"/>
                <a:gd name="connsiteY1" fmla="*/ 95 h 10000"/>
                <a:gd name="connsiteX2" fmla="*/ 5570 w 10000"/>
                <a:gd name="connsiteY2" fmla="*/ 10000 h 10000"/>
                <a:gd name="connsiteX3" fmla="*/ 0 w 10000"/>
                <a:gd name="connsiteY3" fmla="*/ 524 h 10000"/>
                <a:gd name="connsiteX4" fmla="*/ 363 w 10000"/>
                <a:gd name="connsiteY4" fmla="*/ 0 h 10000"/>
                <a:gd name="connsiteX0" fmla="*/ 363 w 10000"/>
                <a:gd name="connsiteY0" fmla="*/ 0 h 10000"/>
                <a:gd name="connsiteX1" fmla="*/ 10000 w 10000"/>
                <a:gd name="connsiteY1" fmla="*/ 95 h 10000"/>
                <a:gd name="connsiteX2" fmla="*/ 5570 w 10000"/>
                <a:gd name="connsiteY2" fmla="*/ 10000 h 10000"/>
                <a:gd name="connsiteX3" fmla="*/ 0 w 10000"/>
                <a:gd name="connsiteY3" fmla="*/ 524 h 10000"/>
                <a:gd name="connsiteX4" fmla="*/ 363 w 10000"/>
                <a:gd name="connsiteY4" fmla="*/ 0 h 10000"/>
                <a:gd name="connsiteX0" fmla="*/ 363 w 10000"/>
                <a:gd name="connsiteY0" fmla="*/ 0 h 10000"/>
                <a:gd name="connsiteX1" fmla="*/ 10000 w 10000"/>
                <a:gd name="connsiteY1" fmla="*/ 95 h 10000"/>
                <a:gd name="connsiteX2" fmla="*/ 5570 w 10000"/>
                <a:gd name="connsiteY2" fmla="*/ 10000 h 10000"/>
                <a:gd name="connsiteX3" fmla="*/ 0 w 10000"/>
                <a:gd name="connsiteY3" fmla="*/ 524 h 10000"/>
                <a:gd name="connsiteX4" fmla="*/ 363 w 10000"/>
                <a:gd name="connsiteY4" fmla="*/ 0 h 10000"/>
                <a:gd name="connsiteX0" fmla="*/ 363 w 10000"/>
                <a:gd name="connsiteY0" fmla="*/ 318 h 10318"/>
                <a:gd name="connsiteX1" fmla="*/ 10000 w 10000"/>
                <a:gd name="connsiteY1" fmla="*/ 413 h 10318"/>
                <a:gd name="connsiteX2" fmla="*/ 5570 w 10000"/>
                <a:gd name="connsiteY2" fmla="*/ 10318 h 10318"/>
                <a:gd name="connsiteX3" fmla="*/ 0 w 10000"/>
                <a:gd name="connsiteY3" fmla="*/ 842 h 10318"/>
                <a:gd name="connsiteX4" fmla="*/ 363 w 10000"/>
                <a:gd name="connsiteY4" fmla="*/ 318 h 10318"/>
                <a:gd name="connsiteX0" fmla="*/ 363 w 10000"/>
                <a:gd name="connsiteY0" fmla="*/ 456 h 10456"/>
                <a:gd name="connsiteX1" fmla="*/ 10000 w 10000"/>
                <a:gd name="connsiteY1" fmla="*/ 551 h 10456"/>
                <a:gd name="connsiteX2" fmla="*/ 5570 w 10000"/>
                <a:gd name="connsiteY2" fmla="*/ 10456 h 10456"/>
                <a:gd name="connsiteX3" fmla="*/ 0 w 10000"/>
                <a:gd name="connsiteY3" fmla="*/ 980 h 10456"/>
                <a:gd name="connsiteX4" fmla="*/ 363 w 10000"/>
                <a:gd name="connsiteY4" fmla="*/ 456 h 10456"/>
                <a:gd name="connsiteX0" fmla="*/ 84 w 9721"/>
                <a:gd name="connsiteY0" fmla="*/ 456 h 10456"/>
                <a:gd name="connsiteX1" fmla="*/ 9721 w 9721"/>
                <a:gd name="connsiteY1" fmla="*/ 551 h 10456"/>
                <a:gd name="connsiteX2" fmla="*/ 5291 w 9721"/>
                <a:gd name="connsiteY2" fmla="*/ 10456 h 10456"/>
                <a:gd name="connsiteX3" fmla="*/ 84 w 9721"/>
                <a:gd name="connsiteY3" fmla="*/ 456 h 10456"/>
                <a:gd name="connsiteX0" fmla="*/ 85 w 10041"/>
                <a:gd name="connsiteY0" fmla="*/ 590 h 9911"/>
                <a:gd name="connsiteX1" fmla="*/ 10041 w 10041"/>
                <a:gd name="connsiteY1" fmla="*/ 438 h 9911"/>
                <a:gd name="connsiteX2" fmla="*/ 5484 w 10041"/>
                <a:gd name="connsiteY2" fmla="*/ 9911 h 9911"/>
                <a:gd name="connsiteX3" fmla="*/ 85 w 10041"/>
                <a:gd name="connsiteY3" fmla="*/ 590 h 9911"/>
                <a:gd name="connsiteX0" fmla="*/ 85 w 9875"/>
                <a:gd name="connsiteY0" fmla="*/ 703 h 10108"/>
                <a:gd name="connsiteX1" fmla="*/ 9875 w 9875"/>
                <a:gd name="connsiteY1" fmla="*/ 397 h 10108"/>
                <a:gd name="connsiteX2" fmla="*/ 5462 w 9875"/>
                <a:gd name="connsiteY2" fmla="*/ 10108 h 10108"/>
                <a:gd name="connsiteX3" fmla="*/ 85 w 9875"/>
                <a:gd name="connsiteY3" fmla="*/ 703 h 10108"/>
                <a:gd name="connsiteX0" fmla="*/ 86 w 10000"/>
                <a:gd name="connsiteY0" fmla="*/ 561 h 9866"/>
                <a:gd name="connsiteX1" fmla="*/ 10000 w 10000"/>
                <a:gd name="connsiteY1" fmla="*/ 259 h 9866"/>
                <a:gd name="connsiteX2" fmla="*/ 5531 w 10000"/>
                <a:gd name="connsiteY2" fmla="*/ 9866 h 9866"/>
                <a:gd name="connsiteX3" fmla="*/ 86 w 10000"/>
                <a:gd name="connsiteY3" fmla="*/ 561 h 9866"/>
                <a:gd name="connsiteX0" fmla="*/ 86 w 10000"/>
                <a:gd name="connsiteY0" fmla="*/ 569 h 9570"/>
                <a:gd name="connsiteX1" fmla="*/ 10000 w 10000"/>
                <a:gd name="connsiteY1" fmla="*/ 263 h 9570"/>
                <a:gd name="connsiteX2" fmla="*/ 5531 w 10000"/>
                <a:gd name="connsiteY2" fmla="*/ 9570 h 9570"/>
                <a:gd name="connsiteX3" fmla="*/ 86 w 10000"/>
                <a:gd name="connsiteY3" fmla="*/ 569 h 9570"/>
                <a:gd name="connsiteX0" fmla="*/ 90 w 10004"/>
                <a:gd name="connsiteY0" fmla="*/ 595 h 10000"/>
                <a:gd name="connsiteX1" fmla="*/ 10004 w 10004"/>
                <a:gd name="connsiteY1" fmla="*/ 275 h 10000"/>
                <a:gd name="connsiteX2" fmla="*/ 5281 w 10004"/>
                <a:gd name="connsiteY2" fmla="*/ 10000 h 10000"/>
                <a:gd name="connsiteX3" fmla="*/ 90 w 10004"/>
                <a:gd name="connsiteY3" fmla="*/ 595 h 10000"/>
                <a:gd name="connsiteX0" fmla="*/ 85 w 9999"/>
                <a:gd name="connsiteY0" fmla="*/ 595 h 10000"/>
                <a:gd name="connsiteX1" fmla="*/ 9999 w 9999"/>
                <a:gd name="connsiteY1" fmla="*/ 275 h 10000"/>
                <a:gd name="connsiteX2" fmla="*/ 5276 w 9999"/>
                <a:gd name="connsiteY2" fmla="*/ 10000 h 10000"/>
                <a:gd name="connsiteX3" fmla="*/ 85 w 9999"/>
                <a:gd name="connsiteY3" fmla="*/ 595 h 10000"/>
                <a:gd name="connsiteX0" fmla="*/ 101 w 10016"/>
                <a:gd name="connsiteY0" fmla="*/ 595 h 10000"/>
                <a:gd name="connsiteX1" fmla="*/ 10016 w 10016"/>
                <a:gd name="connsiteY1" fmla="*/ 275 h 10000"/>
                <a:gd name="connsiteX2" fmla="*/ 5293 w 10016"/>
                <a:gd name="connsiteY2" fmla="*/ 10000 h 10000"/>
                <a:gd name="connsiteX3" fmla="*/ 101 w 10016"/>
                <a:gd name="connsiteY3" fmla="*/ 595 h 10000"/>
                <a:gd name="connsiteX0" fmla="*/ 105 w 10020"/>
                <a:gd name="connsiteY0" fmla="*/ 595 h 9936"/>
                <a:gd name="connsiteX1" fmla="*/ 10020 w 10020"/>
                <a:gd name="connsiteY1" fmla="*/ 275 h 9936"/>
                <a:gd name="connsiteX2" fmla="*/ 5128 w 10020"/>
                <a:gd name="connsiteY2" fmla="*/ 9936 h 9936"/>
                <a:gd name="connsiteX3" fmla="*/ 105 w 10020"/>
                <a:gd name="connsiteY3" fmla="*/ 595 h 9936"/>
                <a:gd name="connsiteX0" fmla="*/ 105 w 10169"/>
                <a:gd name="connsiteY0" fmla="*/ 530 h 9931"/>
                <a:gd name="connsiteX1" fmla="*/ 10169 w 10169"/>
                <a:gd name="connsiteY1" fmla="*/ 305 h 9931"/>
                <a:gd name="connsiteX2" fmla="*/ 5118 w 10169"/>
                <a:gd name="connsiteY2" fmla="*/ 9931 h 9931"/>
                <a:gd name="connsiteX3" fmla="*/ 105 w 10169"/>
                <a:gd name="connsiteY3" fmla="*/ 530 h 9931"/>
                <a:gd name="connsiteX0" fmla="*/ 103 w 10000"/>
                <a:gd name="connsiteY0" fmla="*/ 547 h 10013"/>
                <a:gd name="connsiteX1" fmla="*/ 10000 w 10000"/>
                <a:gd name="connsiteY1" fmla="*/ 320 h 10013"/>
                <a:gd name="connsiteX2" fmla="*/ 5033 w 10000"/>
                <a:gd name="connsiteY2" fmla="*/ 10013 h 10013"/>
                <a:gd name="connsiteX3" fmla="*/ 103 w 10000"/>
                <a:gd name="connsiteY3" fmla="*/ 547 h 10013"/>
                <a:gd name="connsiteX0" fmla="*/ 103 w 10000"/>
                <a:gd name="connsiteY0" fmla="*/ 547 h 10013"/>
                <a:gd name="connsiteX1" fmla="*/ 10000 w 10000"/>
                <a:gd name="connsiteY1" fmla="*/ 320 h 10013"/>
                <a:gd name="connsiteX2" fmla="*/ 5033 w 10000"/>
                <a:gd name="connsiteY2" fmla="*/ 10013 h 10013"/>
                <a:gd name="connsiteX3" fmla="*/ 103 w 10000"/>
                <a:gd name="connsiteY3" fmla="*/ 547 h 10013"/>
                <a:gd name="connsiteX0" fmla="*/ 103 w 10000"/>
                <a:gd name="connsiteY0" fmla="*/ 547 h 10013"/>
                <a:gd name="connsiteX1" fmla="*/ 10000 w 10000"/>
                <a:gd name="connsiteY1" fmla="*/ 320 h 10013"/>
                <a:gd name="connsiteX2" fmla="*/ 5033 w 10000"/>
                <a:gd name="connsiteY2" fmla="*/ 10013 h 10013"/>
                <a:gd name="connsiteX3" fmla="*/ 103 w 10000"/>
                <a:gd name="connsiteY3" fmla="*/ 547 h 10013"/>
                <a:gd name="connsiteX0" fmla="*/ 103 w 10000"/>
                <a:gd name="connsiteY0" fmla="*/ 547 h 10013"/>
                <a:gd name="connsiteX1" fmla="*/ 10000 w 10000"/>
                <a:gd name="connsiteY1" fmla="*/ 320 h 10013"/>
                <a:gd name="connsiteX2" fmla="*/ 5033 w 10000"/>
                <a:gd name="connsiteY2" fmla="*/ 10013 h 10013"/>
                <a:gd name="connsiteX3" fmla="*/ 103 w 10000"/>
                <a:gd name="connsiteY3" fmla="*/ 547 h 10013"/>
                <a:gd name="connsiteX0" fmla="*/ 103 w 10000"/>
                <a:gd name="connsiteY0" fmla="*/ 565 h 10031"/>
                <a:gd name="connsiteX1" fmla="*/ 10000 w 10000"/>
                <a:gd name="connsiteY1" fmla="*/ 338 h 10031"/>
                <a:gd name="connsiteX2" fmla="*/ 5033 w 10000"/>
                <a:gd name="connsiteY2" fmla="*/ 10031 h 10031"/>
                <a:gd name="connsiteX3" fmla="*/ 103 w 10000"/>
                <a:gd name="connsiteY3" fmla="*/ 565 h 10031"/>
                <a:gd name="connsiteX0" fmla="*/ 144 w 10041"/>
                <a:gd name="connsiteY0" fmla="*/ 565 h 10031"/>
                <a:gd name="connsiteX1" fmla="*/ 10041 w 10041"/>
                <a:gd name="connsiteY1" fmla="*/ 338 h 10031"/>
                <a:gd name="connsiteX2" fmla="*/ 5074 w 10041"/>
                <a:gd name="connsiteY2" fmla="*/ 10031 h 10031"/>
                <a:gd name="connsiteX3" fmla="*/ 144 w 10041"/>
                <a:gd name="connsiteY3" fmla="*/ 565 h 10031"/>
                <a:gd name="connsiteX0" fmla="*/ 142 w 10081"/>
                <a:gd name="connsiteY0" fmla="*/ 911 h 9922"/>
                <a:gd name="connsiteX1" fmla="*/ 10081 w 10081"/>
                <a:gd name="connsiteY1" fmla="*/ 229 h 9922"/>
                <a:gd name="connsiteX2" fmla="*/ 5114 w 10081"/>
                <a:gd name="connsiteY2" fmla="*/ 9922 h 9922"/>
                <a:gd name="connsiteX3" fmla="*/ 142 w 10081"/>
                <a:gd name="connsiteY3" fmla="*/ 911 h 9922"/>
                <a:gd name="connsiteX0" fmla="*/ 141 w 9876"/>
                <a:gd name="connsiteY0" fmla="*/ 661 h 9743"/>
                <a:gd name="connsiteX1" fmla="*/ 9876 w 9876"/>
                <a:gd name="connsiteY1" fmla="*/ 302 h 9743"/>
                <a:gd name="connsiteX2" fmla="*/ 5073 w 9876"/>
                <a:gd name="connsiteY2" fmla="*/ 9743 h 9743"/>
                <a:gd name="connsiteX3" fmla="*/ 141 w 9876"/>
                <a:gd name="connsiteY3" fmla="*/ 661 h 9743"/>
                <a:gd name="connsiteX0" fmla="*/ 138 w 9995"/>
                <a:gd name="connsiteY0" fmla="*/ 678 h 10000"/>
                <a:gd name="connsiteX1" fmla="*/ 9995 w 9995"/>
                <a:gd name="connsiteY1" fmla="*/ 310 h 10000"/>
                <a:gd name="connsiteX2" fmla="*/ 5132 w 9995"/>
                <a:gd name="connsiteY2" fmla="*/ 10000 h 10000"/>
                <a:gd name="connsiteX3" fmla="*/ 138 w 9995"/>
                <a:gd name="connsiteY3" fmla="*/ 678 h 10000"/>
                <a:gd name="connsiteX0" fmla="*/ 138 w 10000"/>
                <a:gd name="connsiteY0" fmla="*/ 642 h 9964"/>
                <a:gd name="connsiteX1" fmla="*/ 10000 w 10000"/>
                <a:gd name="connsiteY1" fmla="*/ 274 h 9964"/>
                <a:gd name="connsiteX2" fmla="*/ 5135 w 10000"/>
                <a:gd name="connsiteY2" fmla="*/ 9964 h 9964"/>
                <a:gd name="connsiteX3" fmla="*/ 138 w 10000"/>
                <a:gd name="connsiteY3" fmla="*/ 642 h 9964"/>
                <a:gd name="connsiteX0" fmla="*/ 42 w 9904"/>
                <a:gd name="connsiteY0" fmla="*/ 644 h 10000"/>
                <a:gd name="connsiteX1" fmla="*/ 9904 w 9904"/>
                <a:gd name="connsiteY1" fmla="*/ 275 h 10000"/>
                <a:gd name="connsiteX2" fmla="*/ 5039 w 9904"/>
                <a:gd name="connsiteY2" fmla="*/ 10000 h 10000"/>
                <a:gd name="connsiteX3" fmla="*/ 42 w 9904"/>
                <a:gd name="connsiteY3" fmla="*/ 644 h 10000"/>
                <a:gd name="connsiteX0" fmla="*/ 46 w 9751"/>
                <a:gd name="connsiteY0" fmla="*/ 591 h 10015"/>
                <a:gd name="connsiteX1" fmla="*/ 9751 w 9751"/>
                <a:gd name="connsiteY1" fmla="*/ 290 h 10015"/>
                <a:gd name="connsiteX2" fmla="*/ 4839 w 9751"/>
                <a:gd name="connsiteY2" fmla="*/ 10015 h 10015"/>
                <a:gd name="connsiteX3" fmla="*/ 46 w 9751"/>
                <a:gd name="connsiteY3" fmla="*/ 591 h 10015"/>
                <a:gd name="connsiteX0" fmla="*/ 27 w 9980"/>
                <a:gd name="connsiteY0" fmla="*/ 590 h 10000"/>
                <a:gd name="connsiteX1" fmla="*/ 9980 w 9980"/>
                <a:gd name="connsiteY1" fmla="*/ 290 h 10000"/>
                <a:gd name="connsiteX2" fmla="*/ 4943 w 9980"/>
                <a:gd name="connsiteY2" fmla="*/ 10000 h 10000"/>
                <a:gd name="connsiteX3" fmla="*/ 27 w 9980"/>
                <a:gd name="connsiteY3" fmla="*/ 590 h 10000"/>
                <a:gd name="connsiteX0" fmla="*/ 27 w 10000"/>
                <a:gd name="connsiteY0" fmla="*/ 577 h 9987"/>
                <a:gd name="connsiteX1" fmla="*/ 10000 w 10000"/>
                <a:gd name="connsiteY1" fmla="*/ 277 h 9987"/>
                <a:gd name="connsiteX2" fmla="*/ 4953 w 10000"/>
                <a:gd name="connsiteY2" fmla="*/ 9987 h 9987"/>
                <a:gd name="connsiteX3" fmla="*/ 27 w 10000"/>
                <a:gd name="connsiteY3" fmla="*/ 577 h 9987"/>
                <a:gd name="connsiteX0" fmla="*/ 24 w 10234"/>
                <a:gd name="connsiteY0" fmla="*/ 402 h 10067"/>
                <a:gd name="connsiteX1" fmla="*/ 10234 w 10234"/>
                <a:gd name="connsiteY1" fmla="*/ 344 h 10067"/>
                <a:gd name="connsiteX2" fmla="*/ 5187 w 10234"/>
                <a:gd name="connsiteY2" fmla="*/ 10067 h 10067"/>
                <a:gd name="connsiteX3" fmla="*/ 24 w 10234"/>
                <a:gd name="connsiteY3" fmla="*/ 402 h 1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34" h="10067">
                  <a:moveTo>
                    <a:pt x="24" y="402"/>
                  </a:moveTo>
                  <a:cubicBezTo>
                    <a:pt x="1095" y="98"/>
                    <a:pt x="5742" y="-299"/>
                    <a:pt x="10234" y="344"/>
                  </a:cubicBezTo>
                  <a:cubicBezTo>
                    <a:pt x="8968" y="5341"/>
                    <a:pt x="6319" y="8851"/>
                    <a:pt x="5187" y="10067"/>
                  </a:cubicBezTo>
                  <a:cubicBezTo>
                    <a:pt x="3133" y="8666"/>
                    <a:pt x="-326" y="1988"/>
                    <a:pt x="24" y="402"/>
                  </a:cubicBezTo>
                  <a:close/>
                </a:path>
              </a:pathLst>
            </a:custGeom>
            <a:solidFill>
              <a:srgbClr val="FEC82A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00" kern="0" dirty="0" smtClea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11798" y="1008424"/>
              <a:ext cx="2877679" cy="17866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05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FFC929"/>
                </a:buClr>
                <a:defRPr/>
              </a:pPr>
              <a:r>
                <a:rPr lang="en-US" sz="1000" b="1" kern="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  <a:t>Find an</a:t>
              </a:r>
              <a:br>
                <a:rPr lang="en-US" sz="1000" b="1" kern="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</a:br>
              <a:r>
                <a:rPr lang="en-US" sz="1000" b="1" kern="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  <a:t>important,</a:t>
              </a:r>
              <a:br>
                <a:rPr lang="en-US" sz="1000" b="1" kern="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</a:br>
              <a:r>
                <a:rPr lang="en-US" sz="1000" b="1" kern="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  <a:t>unsolved</a:t>
              </a:r>
              <a:br>
                <a:rPr lang="en-US" sz="1000" b="1" kern="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</a:br>
              <a:r>
                <a:rPr lang="en-US" sz="1000" b="1" kern="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  <a:t>customer</a:t>
              </a:r>
              <a:br>
                <a:rPr lang="en-US" sz="1000" b="1" kern="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</a:br>
              <a:r>
                <a:rPr lang="en-US" sz="1000" b="1" kern="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  <a:t>problem</a:t>
              </a:r>
              <a:endParaRPr lang="en-US" sz="1000" b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ea typeface="ＭＳ Ｐゴシック" charset="-128"/>
                <a:cs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47828" y="869911"/>
              <a:ext cx="3116476" cy="29260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05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FFC929"/>
                </a:buClr>
                <a:defRPr/>
              </a:pPr>
              <a:r>
                <a:rPr lang="en-US" sz="1100" b="1" kern="0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  <a:t>…that </a:t>
              </a:r>
              <a:r>
                <a:rPr lang="en-US" sz="1100" b="1" kern="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  <a:t>we,</a:t>
              </a:r>
              <a:br>
                <a:rPr lang="en-US" sz="1100" b="1" kern="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</a:br>
              <a:r>
                <a:rPr lang="en-US" sz="1100" b="1" kern="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  <a:t>and those</a:t>
              </a:r>
              <a:br>
                <a:rPr lang="en-US" sz="1100" b="1" kern="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</a:br>
              <a:r>
                <a:rPr lang="en-US" sz="1100" b="1" kern="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  <a:t>we enable,</a:t>
              </a:r>
              <a:br>
                <a:rPr lang="en-US" sz="1100" b="1" kern="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</a:br>
              <a:r>
                <a:rPr lang="en-US" sz="1100" b="1" kern="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  <a:t>can solve</a:t>
              </a:r>
              <a:br>
                <a:rPr lang="en-US" sz="1100" b="1" kern="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</a:br>
              <a:r>
                <a:rPr lang="en-US" sz="1100" b="1" kern="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  <a:t>well</a:t>
              </a:r>
              <a:r>
                <a:rPr lang="en-US" sz="1100" b="1" kern="0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ＭＳ Ｐゴシック" charset="-128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25" name="Isosceles Triangle 24"/>
          <p:cNvSpPr/>
          <p:nvPr/>
        </p:nvSpPr>
        <p:spPr>
          <a:xfrm rot="5400000">
            <a:off x="6654632" y="2829946"/>
            <a:ext cx="1043708" cy="226794"/>
          </a:xfrm>
          <a:prstGeom prst="triangle">
            <a:avLst>
              <a:gd name="adj" fmla="val 43414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05080" y="2323043"/>
            <a:ext cx="5076817" cy="307776"/>
            <a:chOff x="-850962" y="1000470"/>
            <a:chExt cx="11061912" cy="152261"/>
          </a:xfrm>
        </p:grpSpPr>
        <p:sp>
          <p:nvSpPr>
            <p:cNvPr id="27" name="TextBox 26"/>
            <p:cNvSpPr txBox="1"/>
            <p:nvPr/>
          </p:nvSpPr>
          <p:spPr>
            <a:xfrm>
              <a:off x="-850962" y="1000470"/>
              <a:ext cx="2741928" cy="152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D52B1E"/>
                  </a:solidFill>
                  <a:latin typeface="Avenir Heavy"/>
                  <a:cs typeface="Avenir Heavy"/>
                </a:rPr>
                <a:t>The PAIN</a:t>
              </a:r>
              <a:endParaRPr lang="en-US" sz="1400" dirty="0">
                <a:solidFill>
                  <a:srgbClr val="D52B1E"/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27116" y="1000470"/>
              <a:ext cx="2683834" cy="152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2CA01C"/>
                  </a:solidFill>
                  <a:latin typeface="Avenir Heavy"/>
                  <a:cs typeface="Avenir Heavy"/>
                </a:rPr>
                <a:t>The GAIN</a:t>
              </a:r>
              <a:endParaRPr lang="en-US" sz="1400" dirty="0">
                <a:solidFill>
                  <a:srgbClr val="2CA01C"/>
                </a:solidFill>
                <a:latin typeface="Avenir Heavy"/>
                <a:cs typeface="Avenir Heavy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3716611" y="626827"/>
            <a:ext cx="4805006" cy="0"/>
          </a:xfrm>
          <a:prstGeom prst="line">
            <a:avLst/>
          </a:prstGeom>
          <a:ln w="9525" cmpd="sng">
            <a:solidFill>
              <a:srgbClr val="1737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16611" y="2009639"/>
            <a:ext cx="4805006" cy="0"/>
          </a:xfrm>
          <a:prstGeom prst="line">
            <a:avLst/>
          </a:prstGeom>
          <a:ln w="12700" cmpd="sng">
            <a:solidFill>
              <a:srgbClr val="1737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51359" y="4505531"/>
            <a:ext cx="0" cy="2092665"/>
          </a:xfrm>
          <a:prstGeom prst="line">
            <a:avLst/>
          </a:prstGeom>
          <a:ln w="12700" cmpd="sng">
            <a:solidFill>
              <a:srgbClr val="1737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08374" y="2630820"/>
            <a:ext cx="1086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What is the biggest PAIN POINT or OPPORTUNITY you are focused on?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406492" y="2631100"/>
            <a:ext cx="160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What is the most important GAIN for your customer (customer benefit)?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043693" y="5295016"/>
            <a:ext cx="310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How will you MEASURE the amount of improvement in what matters most to the customer when choosing this product?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674875" y="226717"/>
            <a:ext cx="1516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PRODUCT: 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646719" y="672332"/>
            <a:ext cx="487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Who is your CUSTOMER? Be specific and narrow—for multiple target customers, focus on one per page. 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637885" y="1590673"/>
            <a:ext cx="297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Who are you NOT designing for?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64525" y="3019552"/>
            <a:ext cx="2387053" cy="282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Customer back vision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64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2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E</a:t>
            </a:r>
            <a:r>
              <a:rPr lang="en-US" u="sng" dirty="0" smtClean="0"/>
              <a:t>xperiment loop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Complete experiment loop at least through </a:t>
            </a:r>
            <a:r>
              <a:rPr lang="en-US" dirty="0" smtClean="0">
                <a:solidFill>
                  <a:srgbClr val="FF0000"/>
                </a:solidFill>
              </a:rPr>
              <a:t>target </a:t>
            </a:r>
            <a:r>
              <a:rPr lang="en-US" dirty="0" smtClean="0">
                <a:solidFill>
                  <a:srgbClr val="FF0000"/>
                </a:solidFill>
              </a:rPr>
              <a:t>metric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4000" dirty="0" smtClean="0"/>
              <a:t>If you have </a:t>
            </a:r>
            <a:r>
              <a:rPr lang="en-US" sz="4000" u="sng" dirty="0" smtClean="0"/>
              <a:t>more than one loop completed</a:t>
            </a:r>
            <a:r>
              <a:rPr lang="en-US" sz="4000" dirty="0" smtClean="0"/>
              <a:t>, download the </a:t>
            </a:r>
            <a:r>
              <a:rPr lang="en-US" sz="4000" dirty="0"/>
              <a:t>full version:</a:t>
            </a:r>
            <a:br>
              <a:rPr lang="en-US" sz="4000" dirty="0"/>
            </a:br>
            <a:r>
              <a:rPr lang="en-US" sz="2000" dirty="0"/>
              <a:t>http://</a:t>
            </a:r>
            <a:r>
              <a:rPr lang="en-US" sz="2000" dirty="0" err="1"/>
              <a:t>www.movestheneedle.com</a:t>
            </a:r>
            <a:r>
              <a:rPr lang="en-US" sz="2000" dirty="0"/>
              <a:t>/product/lean-entrepreneur-experiment-map/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8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Rectangle 1013"/>
          <p:cNvSpPr/>
          <p:nvPr/>
        </p:nvSpPr>
        <p:spPr>
          <a:xfrm>
            <a:off x="95250" y="281648"/>
            <a:ext cx="1317013" cy="64423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578" tIns="20789" rIns="41578" bIns="20789"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95250" y="95189"/>
            <a:ext cx="8953500" cy="237975"/>
          </a:xfrm>
          <a:custGeom>
            <a:avLst/>
            <a:gdLst/>
            <a:ahLst/>
            <a:cxnLst/>
            <a:rect l="l" t="t" r="r" b="b"/>
            <a:pathLst>
              <a:path w="19685265" h="523544">
                <a:moveTo>
                  <a:pt x="19685265" y="523544"/>
                </a:moveTo>
                <a:lnTo>
                  <a:pt x="0" y="523544"/>
                </a:lnTo>
                <a:lnTo>
                  <a:pt x="0" y="0"/>
                </a:lnTo>
                <a:lnTo>
                  <a:pt x="19685265" y="0"/>
                </a:lnTo>
                <a:lnTo>
                  <a:pt x="19685265" y="523544"/>
                </a:lnTo>
                <a:close/>
              </a:path>
            </a:pathLst>
          </a:custGeom>
          <a:solidFill>
            <a:srgbClr val="6364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608" y="73987"/>
            <a:ext cx="2386509" cy="2661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75"/>
            <a:r>
              <a:rPr sz="1700" spc="-59" dirty="0">
                <a:solidFill>
                  <a:srgbClr val="FFFFFF"/>
                </a:solidFill>
                <a:latin typeface="Times New Roman"/>
                <a:cs typeface="Times New Roman"/>
              </a:rPr>
              <a:t>EXPERIMEN</a:t>
            </a:r>
            <a:r>
              <a:rPr sz="1700" spc="-7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700" spc="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234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700" spc="86" dirty="0">
                <a:solidFill>
                  <a:srgbClr val="FFFFFF"/>
                </a:solidFill>
                <a:latin typeface="Times New Roman"/>
                <a:cs typeface="Times New Roman"/>
              </a:rPr>
              <a:t>OO</a:t>
            </a:r>
            <a:r>
              <a:rPr sz="1700" spc="5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700" spc="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imes New Roman"/>
                <a:cs typeface="Times New Roman"/>
              </a:rPr>
              <a:t>MAP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51" name="object 451"/>
          <p:cNvSpPr/>
          <p:nvPr/>
        </p:nvSpPr>
        <p:spPr>
          <a:xfrm>
            <a:off x="238124" y="1427848"/>
            <a:ext cx="1186810" cy="571139"/>
          </a:xfrm>
          <a:custGeom>
            <a:avLst/>
            <a:gdLst/>
            <a:ahLst/>
            <a:cxnLst/>
            <a:rect l="l" t="t" r="r" b="b"/>
            <a:pathLst>
              <a:path w="2609333" h="1256506">
                <a:moveTo>
                  <a:pt x="2609333" y="0"/>
                </a:moveTo>
                <a:lnTo>
                  <a:pt x="0" y="0"/>
                </a:lnTo>
                <a:lnTo>
                  <a:pt x="0" y="1256506"/>
                </a:lnTo>
                <a:lnTo>
                  <a:pt x="2608605" y="1256506"/>
                </a:lnTo>
                <a:lnTo>
                  <a:pt x="26093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38124" y="1427848"/>
            <a:ext cx="1186810" cy="571139"/>
          </a:xfrm>
          <a:custGeom>
            <a:avLst/>
            <a:gdLst/>
            <a:ahLst/>
            <a:cxnLst/>
            <a:rect l="l" t="t" r="r" b="b"/>
            <a:pathLst>
              <a:path w="2609333" h="1256506">
                <a:moveTo>
                  <a:pt x="2608605" y="1256506"/>
                </a:moveTo>
                <a:lnTo>
                  <a:pt x="0" y="1256506"/>
                </a:lnTo>
                <a:lnTo>
                  <a:pt x="0" y="0"/>
                </a:lnTo>
                <a:lnTo>
                  <a:pt x="2609333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38124" y="2665316"/>
            <a:ext cx="1186479" cy="571139"/>
          </a:xfrm>
          <a:custGeom>
            <a:avLst/>
            <a:gdLst/>
            <a:ahLst/>
            <a:cxnLst/>
            <a:rect l="l" t="t" r="r" b="b"/>
            <a:pathLst>
              <a:path w="2608605" h="1256506">
                <a:moveTo>
                  <a:pt x="2608605" y="1256506"/>
                </a:moveTo>
                <a:lnTo>
                  <a:pt x="0" y="1256506"/>
                </a:lnTo>
                <a:lnTo>
                  <a:pt x="0" y="0"/>
                </a:lnTo>
                <a:lnTo>
                  <a:pt x="2608605" y="0"/>
                </a:lnTo>
                <a:lnTo>
                  <a:pt x="2608605" y="12565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238124" y="2665316"/>
            <a:ext cx="1186479" cy="571139"/>
          </a:xfrm>
          <a:custGeom>
            <a:avLst/>
            <a:gdLst/>
            <a:ahLst/>
            <a:cxnLst/>
            <a:rect l="l" t="t" r="r" b="b"/>
            <a:pathLst>
              <a:path w="2608605" h="1256506">
                <a:moveTo>
                  <a:pt x="2608605" y="1256506"/>
                </a:moveTo>
                <a:lnTo>
                  <a:pt x="0" y="1256506"/>
                </a:lnTo>
                <a:lnTo>
                  <a:pt x="0" y="0"/>
                </a:lnTo>
                <a:lnTo>
                  <a:pt x="2608605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238124" y="3284050"/>
            <a:ext cx="1186479" cy="571139"/>
          </a:xfrm>
          <a:custGeom>
            <a:avLst/>
            <a:gdLst/>
            <a:ahLst/>
            <a:cxnLst/>
            <a:rect l="l" t="t" r="r" b="b"/>
            <a:pathLst>
              <a:path w="2608605" h="1256506">
                <a:moveTo>
                  <a:pt x="2608605" y="1256506"/>
                </a:moveTo>
                <a:lnTo>
                  <a:pt x="0" y="1256506"/>
                </a:lnTo>
                <a:lnTo>
                  <a:pt x="0" y="0"/>
                </a:lnTo>
                <a:lnTo>
                  <a:pt x="2608605" y="0"/>
                </a:lnTo>
                <a:lnTo>
                  <a:pt x="2608605" y="12565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238124" y="3284050"/>
            <a:ext cx="1186479" cy="571139"/>
          </a:xfrm>
          <a:custGeom>
            <a:avLst/>
            <a:gdLst/>
            <a:ahLst/>
            <a:cxnLst/>
            <a:rect l="l" t="t" r="r" b="b"/>
            <a:pathLst>
              <a:path w="2608605" h="1256506">
                <a:moveTo>
                  <a:pt x="2608605" y="1256506"/>
                </a:moveTo>
                <a:lnTo>
                  <a:pt x="0" y="1256506"/>
                </a:lnTo>
                <a:lnTo>
                  <a:pt x="0" y="0"/>
                </a:lnTo>
                <a:lnTo>
                  <a:pt x="2608605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238124" y="3997974"/>
            <a:ext cx="1186479" cy="571139"/>
          </a:xfrm>
          <a:custGeom>
            <a:avLst/>
            <a:gdLst/>
            <a:ahLst/>
            <a:cxnLst/>
            <a:rect l="l" t="t" r="r" b="b"/>
            <a:pathLst>
              <a:path w="2608605" h="1256506">
                <a:moveTo>
                  <a:pt x="2608605" y="1256506"/>
                </a:moveTo>
                <a:lnTo>
                  <a:pt x="0" y="1256506"/>
                </a:lnTo>
                <a:lnTo>
                  <a:pt x="0" y="0"/>
                </a:lnTo>
                <a:lnTo>
                  <a:pt x="2608605" y="0"/>
                </a:lnTo>
                <a:lnTo>
                  <a:pt x="2608605" y="12565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238124" y="3997974"/>
            <a:ext cx="1186479" cy="571139"/>
          </a:xfrm>
          <a:custGeom>
            <a:avLst/>
            <a:gdLst/>
            <a:ahLst/>
            <a:cxnLst/>
            <a:rect l="l" t="t" r="r" b="b"/>
            <a:pathLst>
              <a:path w="2608605" h="1256506">
                <a:moveTo>
                  <a:pt x="2608605" y="1256506"/>
                </a:moveTo>
                <a:lnTo>
                  <a:pt x="0" y="1256506"/>
                </a:lnTo>
                <a:lnTo>
                  <a:pt x="0" y="0"/>
                </a:lnTo>
                <a:lnTo>
                  <a:pt x="2608605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238124" y="4616709"/>
            <a:ext cx="1186479" cy="571139"/>
          </a:xfrm>
          <a:custGeom>
            <a:avLst/>
            <a:gdLst/>
            <a:ahLst/>
            <a:cxnLst/>
            <a:rect l="l" t="t" r="r" b="b"/>
            <a:pathLst>
              <a:path w="2608605" h="1256506">
                <a:moveTo>
                  <a:pt x="2608605" y="1256506"/>
                </a:moveTo>
                <a:lnTo>
                  <a:pt x="0" y="1256506"/>
                </a:lnTo>
                <a:lnTo>
                  <a:pt x="0" y="0"/>
                </a:lnTo>
                <a:lnTo>
                  <a:pt x="2608605" y="0"/>
                </a:lnTo>
                <a:lnTo>
                  <a:pt x="2608605" y="12565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238124" y="4616709"/>
            <a:ext cx="1186479" cy="571139"/>
          </a:xfrm>
          <a:custGeom>
            <a:avLst/>
            <a:gdLst/>
            <a:ahLst/>
            <a:cxnLst/>
            <a:rect l="l" t="t" r="r" b="b"/>
            <a:pathLst>
              <a:path w="2608605" h="1256506">
                <a:moveTo>
                  <a:pt x="2608605" y="1256506"/>
                </a:moveTo>
                <a:lnTo>
                  <a:pt x="0" y="1256506"/>
                </a:lnTo>
                <a:lnTo>
                  <a:pt x="0" y="0"/>
                </a:lnTo>
                <a:lnTo>
                  <a:pt x="2608605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238124" y="5235442"/>
            <a:ext cx="1186479" cy="571139"/>
          </a:xfrm>
          <a:custGeom>
            <a:avLst/>
            <a:gdLst/>
            <a:ahLst/>
            <a:cxnLst/>
            <a:rect l="l" t="t" r="r" b="b"/>
            <a:pathLst>
              <a:path w="2608605" h="1256506">
                <a:moveTo>
                  <a:pt x="2608605" y="1256506"/>
                </a:moveTo>
                <a:lnTo>
                  <a:pt x="0" y="1256506"/>
                </a:lnTo>
                <a:lnTo>
                  <a:pt x="0" y="0"/>
                </a:lnTo>
                <a:lnTo>
                  <a:pt x="2608605" y="0"/>
                </a:lnTo>
                <a:lnTo>
                  <a:pt x="2608605" y="12565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238124" y="5235442"/>
            <a:ext cx="1186479" cy="571139"/>
          </a:xfrm>
          <a:custGeom>
            <a:avLst/>
            <a:gdLst/>
            <a:ahLst/>
            <a:cxnLst/>
            <a:rect l="l" t="t" r="r" b="b"/>
            <a:pathLst>
              <a:path w="2608605" h="1256506">
                <a:moveTo>
                  <a:pt x="2608605" y="1256506"/>
                </a:moveTo>
                <a:lnTo>
                  <a:pt x="0" y="1256506"/>
                </a:lnTo>
                <a:lnTo>
                  <a:pt x="0" y="0"/>
                </a:lnTo>
                <a:lnTo>
                  <a:pt x="2608605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238124" y="5949367"/>
            <a:ext cx="1186479" cy="571139"/>
          </a:xfrm>
          <a:custGeom>
            <a:avLst/>
            <a:gdLst/>
            <a:ahLst/>
            <a:cxnLst/>
            <a:rect l="l" t="t" r="r" b="b"/>
            <a:pathLst>
              <a:path w="2608605" h="1256506">
                <a:moveTo>
                  <a:pt x="2608605" y="1256506"/>
                </a:moveTo>
                <a:lnTo>
                  <a:pt x="0" y="1256506"/>
                </a:lnTo>
                <a:lnTo>
                  <a:pt x="0" y="0"/>
                </a:lnTo>
                <a:lnTo>
                  <a:pt x="2608605" y="0"/>
                </a:lnTo>
                <a:lnTo>
                  <a:pt x="2608605" y="12565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238124" y="5949367"/>
            <a:ext cx="1186479" cy="571139"/>
          </a:xfrm>
          <a:custGeom>
            <a:avLst/>
            <a:gdLst/>
            <a:ahLst/>
            <a:cxnLst/>
            <a:rect l="l" t="t" r="r" b="b"/>
            <a:pathLst>
              <a:path w="2608605" h="1256506">
                <a:moveTo>
                  <a:pt x="2608605" y="1256506"/>
                </a:moveTo>
                <a:lnTo>
                  <a:pt x="0" y="1256506"/>
                </a:lnTo>
                <a:lnTo>
                  <a:pt x="0" y="0"/>
                </a:lnTo>
                <a:lnTo>
                  <a:pt x="2608605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238124" y="2046582"/>
            <a:ext cx="1186810" cy="571139"/>
          </a:xfrm>
          <a:custGeom>
            <a:avLst/>
            <a:gdLst/>
            <a:ahLst/>
            <a:cxnLst/>
            <a:rect l="l" t="t" r="r" b="b"/>
            <a:pathLst>
              <a:path w="2609333" h="1256506">
                <a:moveTo>
                  <a:pt x="2609333" y="1256506"/>
                </a:moveTo>
                <a:lnTo>
                  <a:pt x="0" y="1256506"/>
                </a:lnTo>
                <a:lnTo>
                  <a:pt x="0" y="0"/>
                </a:lnTo>
                <a:lnTo>
                  <a:pt x="2609333" y="0"/>
                </a:lnTo>
                <a:lnTo>
                  <a:pt x="2609333" y="12565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38124" y="2046582"/>
            <a:ext cx="1186810" cy="571139"/>
          </a:xfrm>
          <a:custGeom>
            <a:avLst/>
            <a:gdLst/>
            <a:ahLst/>
            <a:cxnLst/>
            <a:rect l="l" t="t" r="r" b="b"/>
            <a:pathLst>
              <a:path w="2609333" h="1256506">
                <a:moveTo>
                  <a:pt x="2609333" y="1256506"/>
                </a:moveTo>
                <a:lnTo>
                  <a:pt x="0" y="1256506"/>
                </a:lnTo>
                <a:lnTo>
                  <a:pt x="0" y="0"/>
                </a:lnTo>
                <a:lnTo>
                  <a:pt x="2609333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38124" y="571139"/>
            <a:ext cx="1186479" cy="571139"/>
          </a:xfrm>
          <a:custGeom>
            <a:avLst/>
            <a:gdLst/>
            <a:ahLst/>
            <a:cxnLst/>
            <a:rect l="l" t="t" r="r" b="b"/>
            <a:pathLst>
              <a:path w="2608605" h="1256506">
                <a:moveTo>
                  <a:pt x="2608605" y="1256506"/>
                </a:moveTo>
                <a:lnTo>
                  <a:pt x="0" y="1256506"/>
                </a:lnTo>
                <a:lnTo>
                  <a:pt x="0" y="0"/>
                </a:lnTo>
                <a:lnTo>
                  <a:pt x="2608605" y="0"/>
                </a:lnTo>
                <a:lnTo>
                  <a:pt x="2608605" y="12565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38124" y="571139"/>
            <a:ext cx="1186479" cy="571139"/>
          </a:xfrm>
          <a:custGeom>
            <a:avLst/>
            <a:gdLst/>
            <a:ahLst/>
            <a:cxnLst/>
            <a:rect l="l" t="t" r="r" b="b"/>
            <a:pathLst>
              <a:path w="2608605" h="1256506">
                <a:moveTo>
                  <a:pt x="2608605" y="1256506"/>
                </a:moveTo>
                <a:lnTo>
                  <a:pt x="0" y="1256506"/>
                </a:lnTo>
                <a:lnTo>
                  <a:pt x="0" y="0"/>
                </a:lnTo>
                <a:lnTo>
                  <a:pt x="2608605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487416" y="1126413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34902" y="34902"/>
                </a:moveTo>
                <a:lnTo>
                  <a:pt x="0" y="34902"/>
                </a:lnTo>
                <a:lnTo>
                  <a:pt x="0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487416" y="602869"/>
            <a:ext cx="0" cy="491814"/>
          </a:xfrm>
          <a:custGeom>
            <a:avLst/>
            <a:gdLst/>
            <a:ahLst/>
            <a:cxnLst/>
            <a:rect l="l" t="t" r="r" b="b"/>
            <a:pathLst>
              <a:path h="1081991">
                <a:moveTo>
                  <a:pt x="0" y="1081991"/>
                </a:moveTo>
                <a:lnTo>
                  <a:pt x="0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487416" y="571139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0" y="34902"/>
                </a:moveTo>
                <a:lnTo>
                  <a:pt x="0" y="0"/>
                </a:lnTo>
                <a:lnTo>
                  <a:pt x="34902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8890914" y="623455"/>
            <a:ext cx="0" cy="491814"/>
          </a:xfrm>
          <a:custGeom>
            <a:avLst/>
            <a:gdLst/>
            <a:ahLst/>
            <a:cxnLst/>
            <a:rect l="l" t="t" r="r" b="b"/>
            <a:pathLst>
              <a:path h="1081991">
                <a:moveTo>
                  <a:pt x="0" y="0"/>
                </a:moveTo>
                <a:lnTo>
                  <a:pt x="0" y="1081991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870614" y="2601856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34902" y="0"/>
                </a:moveTo>
                <a:lnTo>
                  <a:pt x="34902" y="34902"/>
                </a:lnTo>
                <a:lnTo>
                  <a:pt x="0" y="34902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1476375" y="2601856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34902" y="34902"/>
                </a:moveTo>
                <a:lnTo>
                  <a:pt x="0" y="34902"/>
                </a:lnTo>
                <a:lnTo>
                  <a:pt x="0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1476375" y="2078312"/>
            <a:ext cx="0" cy="491814"/>
          </a:xfrm>
          <a:custGeom>
            <a:avLst/>
            <a:gdLst/>
            <a:ahLst/>
            <a:cxnLst/>
            <a:rect l="l" t="t" r="r" b="b"/>
            <a:pathLst>
              <a:path h="1081991">
                <a:moveTo>
                  <a:pt x="0" y="1081991"/>
                </a:moveTo>
                <a:lnTo>
                  <a:pt x="0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1476375" y="2046582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0" y="34902"/>
                </a:moveTo>
                <a:lnTo>
                  <a:pt x="0" y="0"/>
                </a:lnTo>
                <a:lnTo>
                  <a:pt x="34902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8870614" y="2046582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0" y="0"/>
                </a:moveTo>
                <a:lnTo>
                  <a:pt x="34902" y="0"/>
                </a:lnTo>
                <a:lnTo>
                  <a:pt x="34902" y="34902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8886489" y="2094177"/>
            <a:ext cx="0" cy="491814"/>
          </a:xfrm>
          <a:custGeom>
            <a:avLst/>
            <a:gdLst/>
            <a:ahLst/>
            <a:cxnLst/>
            <a:rect l="l" t="t" r="r" b="b"/>
            <a:pathLst>
              <a:path h="1081991">
                <a:moveTo>
                  <a:pt x="0" y="0"/>
                </a:moveTo>
                <a:lnTo>
                  <a:pt x="0" y="1081991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8870283" y="3220590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34902" y="0"/>
                </a:moveTo>
                <a:lnTo>
                  <a:pt x="34902" y="34902"/>
                </a:lnTo>
                <a:lnTo>
                  <a:pt x="0" y="34902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1476044" y="3220590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34902" y="34902"/>
                </a:moveTo>
                <a:lnTo>
                  <a:pt x="0" y="34902"/>
                </a:lnTo>
                <a:lnTo>
                  <a:pt x="0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1476044" y="2697046"/>
            <a:ext cx="0" cy="491814"/>
          </a:xfrm>
          <a:custGeom>
            <a:avLst/>
            <a:gdLst/>
            <a:ahLst/>
            <a:cxnLst/>
            <a:rect l="l" t="t" r="r" b="b"/>
            <a:pathLst>
              <a:path h="1081991">
                <a:moveTo>
                  <a:pt x="0" y="1081991"/>
                </a:moveTo>
                <a:lnTo>
                  <a:pt x="0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476044" y="2665316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0" y="34902"/>
                </a:moveTo>
                <a:lnTo>
                  <a:pt x="0" y="0"/>
                </a:lnTo>
                <a:lnTo>
                  <a:pt x="34902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8870283" y="2665316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0" y="0"/>
                </a:moveTo>
                <a:lnTo>
                  <a:pt x="34902" y="0"/>
                </a:lnTo>
                <a:lnTo>
                  <a:pt x="34902" y="34902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8886159" y="2712911"/>
            <a:ext cx="0" cy="491814"/>
          </a:xfrm>
          <a:custGeom>
            <a:avLst/>
            <a:gdLst/>
            <a:ahLst/>
            <a:cxnLst/>
            <a:rect l="l" t="t" r="r" b="b"/>
            <a:pathLst>
              <a:path h="1081991">
                <a:moveTo>
                  <a:pt x="0" y="0"/>
                </a:moveTo>
                <a:lnTo>
                  <a:pt x="0" y="1081991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8870283" y="3839324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34902" y="0"/>
                </a:moveTo>
                <a:lnTo>
                  <a:pt x="34902" y="34902"/>
                </a:lnTo>
                <a:lnTo>
                  <a:pt x="0" y="34902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1476044" y="3839324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34902" y="34902"/>
                </a:moveTo>
                <a:lnTo>
                  <a:pt x="0" y="34902"/>
                </a:lnTo>
                <a:lnTo>
                  <a:pt x="0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1476044" y="3315780"/>
            <a:ext cx="0" cy="491814"/>
          </a:xfrm>
          <a:custGeom>
            <a:avLst/>
            <a:gdLst/>
            <a:ahLst/>
            <a:cxnLst/>
            <a:rect l="l" t="t" r="r" b="b"/>
            <a:pathLst>
              <a:path h="1081991">
                <a:moveTo>
                  <a:pt x="0" y="1081991"/>
                </a:moveTo>
                <a:lnTo>
                  <a:pt x="0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1476044" y="3284050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0" y="34902"/>
                </a:moveTo>
                <a:lnTo>
                  <a:pt x="0" y="0"/>
                </a:lnTo>
                <a:lnTo>
                  <a:pt x="34902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8870283" y="3284050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0" y="0"/>
                </a:moveTo>
                <a:lnTo>
                  <a:pt x="34902" y="0"/>
                </a:lnTo>
                <a:lnTo>
                  <a:pt x="34902" y="34902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8886159" y="3331646"/>
            <a:ext cx="0" cy="491814"/>
          </a:xfrm>
          <a:custGeom>
            <a:avLst/>
            <a:gdLst/>
            <a:ahLst/>
            <a:cxnLst/>
            <a:rect l="l" t="t" r="r" b="b"/>
            <a:pathLst>
              <a:path h="1081991">
                <a:moveTo>
                  <a:pt x="0" y="0"/>
                </a:moveTo>
                <a:lnTo>
                  <a:pt x="0" y="1081991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8870609" y="4553248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34902" y="0"/>
                </a:moveTo>
                <a:lnTo>
                  <a:pt x="34902" y="34902"/>
                </a:lnTo>
                <a:lnTo>
                  <a:pt x="0" y="34902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1476369" y="4553248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34902" y="34902"/>
                </a:moveTo>
                <a:lnTo>
                  <a:pt x="0" y="34902"/>
                </a:lnTo>
                <a:lnTo>
                  <a:pt x="0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1476369" y="4029704"/>
            <a:ext cx="0" cy="491814"/>
          </a:xfrm>
          <a:custGeom>
            <a:avLst/>
            <a:gdLst/>
            <a:ahLst/>
            <a:cxnLst/>
            <a:rect l="l" t="t" r="r" b="b"/>
            <a:pathLst>
              <a:path h="1081991">
                <a:moveTo>
                  <a:pt x="0" y="1081991"/>
                </a:moveTo>
                <a:lnTo>
                  <a:pt x="0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476369" y="3997974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0" y="34902"/>
                </a:moveTo>
                <a:lnTo>
                  <a:pt x="0" y="0"/>
                </a:lnTo>
                <a:lnTo>
                  <a:pt x="34902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8870609" y="3997974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0" y="0"/>
                </a:moveTo>
                <a:lnTo>
                  <a:pt x="34902" y="0"/>
                </a:lnTo>
                <a:lnTo>
                  <a:pt x="34902" y="34902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8886484" y="4045569"/>
            <a:ext cx="0" cy="491814"/>
          </a:xfrm>
          <a:custGeom>
            <a:avLst/>
            <a:gdLst/>
            <a:ahLst/>
            <a:cxnLst/>
            <a:rect l="l" t="t" r="r" b="b"/>
            <a:pathLst>
              <a:path h="1081991">
                <a:moveTo>
                  <a:pt x="0" y="0"/>
                </a:moveTo>
                <a:lnTo>
                  <a:pt x="0" y="1081991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8869955" y="5171983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34902" y="0"/>
                </a:moveTo>
                <a:lnTo>
                  <a:pt x="34902" y="34902"/>
                </a:lnTo>
                <a:lnTo>
                  <a:pt x="0" y="34902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475716" y="5171983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34902" y="34902"/>
                </a:moveTo>
                <a:lnTo>
                  <a:pt x="0" y="34902"/>
                </a:lnTo>
                <a:lnTo>
                  <a:pt x="0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1475716" y="4648438"/>
            <a:ext cx="0" cy="491814"/>
          </a:xfrm>
          <a:custGeom>
            <a:avLst/>
            <a:gdLst/>
            <a:ahLst/>
            <a:cxnLst/>
            <a:rect l="l" t="t" r="r" b="b"/>
            <a:pathLst>
              <a:path h="1081991">
                <a:moveTo>
                  <a:pt x="0" y="1081991"/>
                </a:moveTo>
                <a:lnTo>
                  <a:pt x="0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1475716" y="4616708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0" y="34902"/>
                </a:moveTo>
                <a:lnTo>
                  <a:pt x="0" y="0"/>
                </a:lnTo>
                <a:lnTo>
                  <a:pt x="34902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8869955" y="4616708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0" y="0"/>
                </a:moveTo>
                <a:lnTo>
                  <a:pt x="34902" y="0"/>
                </a:lnTo>
                <a:lnTo>
                  <a:pt x="34902" y="34902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8885831" y="4664303"/>
            <a:ext cx="0" cy="491814"/>
          </a:xfrm>
          <a:custGeom>
            <a:avLst/>
            <a:gdLst/>
            <a:ahLst/>
            <a:cxnLst/>
            <a:rect l="l" t="t" r="r" b="b"/>
            <a:pathLst>
              <a:path h="1081991">
                <a:moveTo>
                  <a:pt x="0" y="0"/>
                </a:moveTo>
                <a:lnTo>
                  <a:pt x="0" y="1081991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8869622" y="5790717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34902" y="0"/>
                </a:moveTo>
                <a:lnTo>
                  <a:pt x="34902" y="34902"/>
                </a:lnTo>
                <a:lnTo>
                  <a:pt x="0" y="34902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1475383" y="5790717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34902" y="34902"/>
                </a:moveTo>
                <a:lnTo>
                  <a:pt x="0" y="34902"/>
                </a:lnTo>
                <a:lnTo>
                  <a:pt x="0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1475383" y="5267173"/>
            <a:ext cx="0" cy="491814"/>
          </a:xfrm>
          <a:custGeom>
            <a:avLst/>
            <a:gdLst/>
            <a:ahLst/>
            <a:cxnLst/>
            <a:rect l="l" t="t" r="r" b="b"/>
            <a:pathLst>
              <a:path h="1081991">
                <a:moveTo>
                  <a:pt x="0" y="1081991"/>
                </a:moveTo>
                <a:lnTo>
                  <a:pt x="0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1475383" y="5235442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0" y="34902"/>
                </a:moveTo>
                <a:lnTo>
                  <a:pt x="0" y="0"/>
                </a:lnTo>
                <a:lnTo>
                  <a:pt x="34902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8869622" y="5235442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0" y="0"/>
                </a:moveTo>
                <a:lnTo>
                  <a:pt x="34902" y="0"/>
                </a:lnTo>
                <a:lnTo>
                  <a:pt x="34902" y="34902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8885497" y="5283038"/>
            <a:ext cx="0" cy="491814"/>
          </a:xfrm>
          <a:custGeom>
            <a:avLst/>
            <a:gdLst/>
            <a:ahLst/>
            <a:cxnLst/>
            <a:rect l="l" t="t" r="r" b="b"/>
            <a:pathLst>
              <a:path h="1081991">
                <a:moveTo>
                  <a:pt x="0" y="0"/>
                </a:moveTo>
                <a:lnTo>
                  <a:pt x="0" y="1081991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8870609" y="6504641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34902" y="0"/>
                </a:moveTo>
                <a:lnTo>
                  <a:pt x="34902" y="34902"/>
                </a:lnTo>
                <a:lnTo>
                  <a:pt x="0" y="34902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1476369" y="6504641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34902" y="34902"/>
                </a:moveTo>
                <a:lnTo>
                  <a:pt x="0" y="34902"/>
                </a:lnTo>
                <a:lnTo>
                  <a:pt x="0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1476369" y="5981097"/>
            <a:ext cx="0" cy="491814"/>
          </a:xfrm>
          <a:custGeom>
            <a:avLst/>
            <a:gdLst/>
            <a:ahLst/>
            <a:cxnLst/>
            <a:rect l="l" t="t" r="r" b="b"/>
            <a:pathLst>
              <a:path h="1081991">
                <a:moveTo>
                  <a:pt x="0" y="1081991"/>
                </a:moveTo>
                <a:lnTo>
                  <a:pt x="0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1476369" y="5949367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0" y="34902"/>
                </a:moveTo>
                <a:lnTo>
                  <a:pt x="0" y="0"/>
                </a:lnTo>
                <a:lnTo>
                  <a:pt x="34902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8870609" y="5949367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0" y="0"/>
                </a:moveTo>
                <a:lnTo>
                  <a:pt x="34902" y="0"/>
                </a:lnTo>
                <a:lnTo>
                  <a:pt x="34902" y="34902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8886484" y="5996962"/>
            <a:ext cx="0" cy="491814"/>
          </a:xfrm>
          <a:custGeom>
            <a:avLst/>
            <a:gdLst/>
            <a:ahLst/>
            <a:cxnLst/>
            <a:rect l="l" t="t" r="r" b="b"/>
            <a:pathLst>
              <a:path h="1081991">
                <a:moveTo>
                  <a:pt x="0" y="0"/>
                </a:moveTo>
                <a:lnTo>
                  <a:pt x="0" y="1081991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 txBox="1"/>
          <p:nvPr/>
        </p:nvSpPr>
        <p:spPr>
          <a:xfrm>
            <a:off x="1531682" y="3903227"/>
            <a:ext cx="926165" cy="79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75"/>
            <a:endParaRPr sz="400" dirty="0">
              <a:latin typeface="Times New Roman"/>
              <a:cs typeface="Times New Roman"/>
            </a:endParaRPr>
          </a:p>
        </p:txBody>
      </p:sp>
      <p:sp>
        <p:nvSpPr>
          <p:cNvPr id="686" name="object 686"/>
          <p:cNvSpPr txBox="1"/>
          <p:nvPr/>
        </p:nvSpPr>
        <p:spPr>
          <a:xfrm>
            <a:off x="1470257" y="370625"/>
            <a:ext cx="4349898" cy="55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75"/>
            <a:r>
              <a:rPr sz="600" spc="9" dirty="0" smtClean="0">
                <a:solidFill>
                  <a:srgbClr val="939598"/>
                </a:solidFill>
                <a:latin typeface="Times New Roman"/>
                <a:cs typeface="Times New Roman"/>
              </a:rPr>
              <a:t>For</a:t>
            </a:r>
            <a:r>
              <a:rPr sz="600" spc="5" dirty="0" smtClean="0">
                <a:solidFill>
                  <a:srgbClr val="939598"/>
                </a:solidFill>
                <a:latin typeface="Times New Roman"/>
                <a:cs typeface="Times New Roman"/>
              </a:rPr>
              <a:t> </a:t>
            </a:r>
            <a:r>
              <a:rPr sz="600" spc="23" dirty="0">
                <a:solidFill>
                  <a:srgbClr val="939598"/>
                </a:solidFill>
                <a:latin typeface="Times New Roman"/>
                <a:cs typeface="Times New Roman"/>
              </a:rPr>
              <a:t>more</a:t>
            </a:r>
            <a:r>
              <a:rPr sz="600" spc="5" dirty="0">
                <a:solidFill>
                  <a:srgbClr val="939598"/>
                </a:solidFill>
                <a:latin typeface="Times New Roman"/>
                <a:cs typeface="Times New Roman"/>
              </a:rPr>
              <a:t> </a:t>
            </a:r>
            <a:r>
              <a:rPr sz="600" spc="18" dirty="0">
                <a:solidFill>
                  <a:srgbClr val="939598"/>
                </a:solidFill>
                <a:latin typeface="Times New Roman"/>
                <a:cs typeface="Times New Roman"/>
              </a:rPr>
              <a:t>detailed</a:t>
            </a:r>
            <a:r>
              <a:rPr sz="600" spc="5" dirty="0">
                <a:solidFill>
                  <a:srgbClr val="939598"/>
                </a:solidFill>
                <a:latin typeface="Times New Roman"/>
                <a:cs typeface="Times New Roman"/>
              </a:rPr>
              <a:t> </a:t>
            </a:r>
            <a:r>
              <a:rPr sz="600" spc="9" dirty="0">
                <a:solidFill>
                  <a:srgbClr val="939598"/>
                </a:solidFill>
                <a:latin typeface="Times New Roman"/>
                <a:cs typeface="Times New Roman"/>
              </a:rPr>
              <a:t>instructions,</a:t>
            </a:r>
            <a:r>
              <a:rPr sz="600" spc="5" dirty="0">
                <a:solidFill>
                  <a:srgbClr val="939598"/>
                </a:solidFill>
                <a:latin typeface="Times New Roman"/>
                <a:cs typeface="Times New Roman"/>
              </a:rPr>
              <a:t> </a:t>
            </a:r>
            <a:r>
              <a:rPr sz="600" spc="27" dirty="0">
                <a:solidFill>
                  <a:srgbClr val="939598"/>
                </a:solidFill>
                <a:latin typeface="Times New Roman"/>
                <a:cs typeface="Times New Roman"/>
              </a:rPr>
              <a:t>please</a:t>
            </a:r>
            <a:r>
              <a:rPr sz="600" spc="5" dirty="0">
                <a:solidFill>
                  <a:srgbClr val="93959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939598"/>
                </a:solidFill>
                <a:latin typeface="Times New Roman"/>
                <a:cs typeface="Times New Roman"/>
              </a:rPr>
              <a:t>visit</a:t>
            </a:r>
            <a:r>
              <a:rPr sz="600" spc="5" dirty="0">
                <a:solidFill>
                  <a:srgbClr val="939598"/>
                </a:solidFill>
                <a:latin typeface="Times New Roman"/>
                <a:cs typeface="Times New Roman"/>
              </a:rPr>
              <a:t> </a:t>
            </a:r>
            <a:r>
              <a:rPr sz="600" spc="9" dirty="0">
                <a:solidFill>
                  <a:srgbClr val="939598"/>
                </a:solidFill>
                <a:latin typeface="Times New Roman"/>
                <a:cs typeface="Times New Roman"/>
                <a:hlinkClick r:id="rId2"/>
              </a:rPr>
              <a:t>ww</a:t>
            </a:r>
            <a:r>
              <a:rPr sz="600" spc="-7" dirty="0">
                <a:solidFill>
                  <a:srgbClr val="939598"/>
                </a:solidFill>
                <a:latin typeface="Times New Roman"/>
                <a:cs typeface="Times New Roman"/>
                <a:hlinkClick r:id="rId2"/>
              </a:rPr>
              <a:t>w</a:t>
            </a:r>
            <a:r>
              <a:rPr sz="600" spc="11" dirty="0">
                <a:solidFill>
                  <a:srgbClr val="939598"/>
                </a:solidFill>
                <a:latin typeface="Times New Roman"/>
                <a:cs typeface="Times New Roman"/>
                <a:hlinkClick r:id="rId2"/>
              </a:rPr>
              <a:t>.ExperimentMa</a:t>
            </a:r>
            <a:r>
              <a:rPr sz="600" spc="7" dirty="0">
                <a:solidFill>
                  <a:srgbClr val="939598"/>
                </a:solidFill>
                <a:latin typeface="Times New Roman"/>
                <a:cs typeface="Times New Roman"/>
                <a:hlinkClick r:id="rId2"/>
              </a:rPr>
              <a:t>p</a:t>
            </a:r>
            <a:r>
              <a:rPr sz="600" spc="-14" dirty="0">
                <a:solidFill>
                  <a:srgbClr val="939598"/>
                </a:solidFill>
                <a:latin typeface="Times New Roman"/>
                <a:cs typeface="Times New Roman"/>
                <a:hlinkClick r:id="rId2"/>
              </a:rPr>
              <a:t>.</a:t>
            </a:r>
            <a:r>
              <a:rPr sz="600" spc="20" dirty="0">
                <a:solidFill>
                  <a:srgbClr val="939598"/>
                </a:solidFill>
                <a:latin typeface="Times New Roman"/>
                <a:cs typeface="Times New Roman"/>
                <a:hlinkClick r:id="rId2"/>
              </a:rPr>
              <a:t>com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687" name="object 687"/>
          <p:cNvSpPr txBox="1"/>
          <p:nvPr/>
        </p:nvSpPr>
        <p:spPr>
          <a:xfrm>
            <a:off x="336104" y="3903227"/>
            <a:ext cx="1051300" cy="55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75"/>
            <a:endParaRPr sz="300" dirty="0">
              <a:latin typeface="Times New Roman"/>
              <a:cs typeface="Times New Roman"/>
            </a:endParaRPr>
          </a:p>
        </p:txBody>
      </p:sp>
      <p:sp>
        <p:nvSpPr>
          <p:cNvPr id="689" name="object 689"/>
          <p:cNvSpPr txBox="1"/>
          <p:nvPr/>
        </p:nvSpPr>
        <p:spPr>
          <a:xfrm>
            <a:off x="-1621931" y="4108126"/>
            <a:ext cx="715693" cy="55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75"/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90" name="object 690"/>
          <p:cNvSpPr txBox="1"/>
          <p:nvPr/>
        </p:nvSpPr>
        <p:spPr>
          <a:xfrm>
            <a:off x="239719" y="6568332"/>
            <a:ext cx="1150261" cy="472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75"/>
            <a:r>
              <a:rPr sz="400" spc="-2" dirty="0">
                <a:solidFill>
                  <a:srgbClr val="636466"/>
                </a:solidFill>
                <a:latin typeface="Times New Roman"/>
                <a:cs typeface="Times New Roman"/>
              </a:rPr>
              <a:t>Is</a:t>
            </a:r>
            <a:r>
              <a:rPr sz="400" spc="5" dirty="0">
                <a:solidFill>
                  <a:srgbClr val="636466"/>
                </a:solidFill>
                <a:latin typeface="Times New Roman"/>
                <a:cs typeface="Times New Roman"/>
              </a:rPr>
              <a:t> </a:t>
            </a:r>
            <a:r>
              <a:rPr sz="400" spc="11" dirty="0">
                <a:solidFill>
                  <a:srgbClr val="636466"/>
                </a:solidFill>
                <a:latin typeface="Times New Roman"/>
                <a:cs typeface="Times New Roman"/>
              </a:rPr>
              <a:t>your</a:t>
            </a:r>
            <a:r>
              <a:rPr sz="400" spc="5" dirty="0">
                <a:solidFill>
                  <a:srgbClr val="636466"/>
                </a:solidFill>
                <a:latin typeface="Times New Roman"/>
                <a:cs typeface="Times New Roman"/>
              </a:rPr>
              <a:t> </a:t>
            </a:r>
            <a:r>
              <a:rPr sz="400" spc="18" dirty="0">
                <a:solidFill>
                  <a:srgbClr val="636466"/>
                </a:solidFill>
                <a:latin typeface="Times New Roman"/>
                <a:cs typeface="Times New Roman"/>
              </a:rPr>
              <a:t>decision</a:t>
            </a:r>
            <a:r>
              <a:rPr sz="400" spc="5" dirty="0">
                <a:solidFill>
                  <a:srgbClr val="636466"/>
                </a:solidFill>
                <a:latin typeface="Times New Roman"/>
                <a:cs typeface="Times New Roman"/>
              </a:rPr>
              <a:t> </a:t>
            </a:r>
            <a:r>
              <a:rPr sz="400" spc="32" dirty="0">
                <a:solidFill>
                  <a:srgbClr val="636466"/>
                </a:solidFill>
                <a:latin typeface="Times New Roman"/>
                <a:cs typeface="Times New Roman"/>
              </a:rPr>
              <a:t>based</a:t>
            </a:r>
            <a:r>
              <a:rPr sz="400" spc="5" dirty="0">
                <a:solidFill>
                  <a:srgbClr val="636466"/>
                </a:solidFill>
                <a:latin typeface="Times New Roman"/>
                <a:cs typeface="Times New Roman"/>
              </a:rPr>
              <a:t> </a:t>
            </a:r>
            <a:r>
              <a:rPr sz="400" spc="25" dirty="0">
                <a:solidFill>
                  <a:srgbClr val="636466"/>
                </a:solidFill>
                <a:latin typeface="Times New Roman"/>
                <a:cs typeface="Times New Roman"/>
              </a:rPr>
              <a:t>on</a:t>
            </a:r>
            <a:r>
              <a:rPr sz="400" spc="5" dirty="0">
                <a:solidFill>
                  <a:srgbClr val="636466"/>
                </a:solidFill>
                <a:latin typeface="Times New Roman"/>
                <a:cs typeface="Times New Roman"/>
              </a:rPr>
              <a:t> </a:t>
            </a:r>
            <a:r>
              <a:rPr sz="400" spc="23" dirty="0">
                <a:solidFill>
                  <a:srgbClr val="636466"/>
                </a:solidFill>
                <a:latin typeface="Times New Roman"/>
                <a:cs typeface="Times New Roman"/>
              </a:rPr>
              <a:t>the</a:t>
            </a:r>
            <a:r>
              <a:rPr sz="400" spc="5" dirty="0">
                <a:solidFill>
                  <a:srgbClr val="636466"/>
                </a:solidFill>
                <a:latin typeface="Times New Roman"/>
                <a:cs typeface="Times New Roman"/>
              </a:rPr>
              <a:t> </a:t>
            </a:r>
            <a:r>
              <a:rPr sz="400" spc="25" dirty="0">
                <a:solidFill>
                  <a:srgbClr val="636466"/>
                </a:solidFill>
                <a:latin typeface="Times New Roman"/>
                <a:cs typeface="Times New Roman"/>
              </a:rPr>
              <a:t>evidence</a:t>
            </a:r>
            <a:r>
              <a:rPr sz="400" spc="5" dirty="0">
                <a:solidFill>
                  <a:srgbClr val="636466"/>
                </a:solidFill>
                <a:latin typeface="Times New Roman"/>
                <a:cs typeface="Times New Roman"/>
              </a:rPr>
              <a:t> </a:t>
            </a:r>
            <a:r>
              <a:rPr sz="400" spc="16" dirty="0">
                <a:solidFill>
                  <a:srgbClr val="636466"/>
                </a:solidFill>
                <a:latin typeface="Times New Roman"/>
                <a:cs typeface="Times New Roman"/>
              </a:rPr>
              <a:t>you</a:t>
            </a:r>
            <a:r>
              <a:rPr sz="400" spc="5" dirty="0">
                <a:solidFill>
                  <a:srgbClr val="636466"/>
                </a:solidFill>
                <a:latin typeface="Times New Roman"/>
                <a:cs typeface="Times New Roman"/>
              </a:rPr>
              <a:t> </a:t>
            </a:r>
            <a:r>
              <a:rPr sz="400" spc="27" dirty="0">
                <a:solidFill>
                  <a:srgbClr val="636466"/>
                </a:solidFill>
                <a:latin typeface="Times New Roman"/>
                <a:cs typeface="Times New Roman"/>
              </a:rPr>
              <a:t>generated?</a:t>
            </a:r>
            <a:endParaRPr sz="400" dirty="0">
              <a:latin typeface="Times New Roman"/>
              <a:cs typeface="Times New Roman"/>
            </a:endParaRPr>
          </a:p>
        </p:txBody>
      </p:sp>
      <p:sp>
        <p:nvSpPr>
          <p:cNvPr id="714" name="object 714"/>
          <p:cNvSpPr/>
          <p:nvPr/>
        </p:nvSpPr>
        <p:spPr>
          <a:xfrm>
            <a:off x="8870614" y="1983122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34902" y="0"/>
                </a:moveTo>
                <a:lnTo>
                  <a:pt x="34902" y="34902"/>
                </a:lnTo>
                <a:lnTo>
                  <a:pt x="0" y="34902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1476375" y="1983122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34902" y="34902"/>
                </a:moveTo>
                <a:lnTo>
                  <a:pt x="0" y="34902"/>
                </a:lnTo>
                <a:lnTo>
                  <a:pt x="0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1476375" y="1459578"/>
            <a:ext cx="0" cy="491814"/>
          </a:xfrm>
          <a:custGeom>
            <a:avLst/>
            <a:gdLst/>
            <a:ahLst/>
            <a:cxnLst/>
            <a:rect l="l" t="t" r="r" b="b"/>
            <a:pathLst>
              <a:path h="1081991">
                <a:moveTo>
                  <a:pt x="0" y="1081991"/>
                </a:moveTo>
                <a:lnTo>
                  <a:pt x="0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1476375" y="1427848"/>
            <a:ext cx="15875" cy="15865"/>
          </a:xfrm>
          <a:custGeom>
            <a:avLst/>
            <a:gdLst/>
            <a:ahLst/>
            <a:cxnLst/>
            <a:rect l="l" t="t" r="r" b="b"/>
            <a:pathLst>
              <a:path w="34902" h="34902">
                <a:moveTo>
                  <a:pt x="0" y="34902"/>
                </a:moveTo>
                <a:lnTo>
                  <a:pt x="0" y="0"/>
                </a:lnTo>
                <a:lnTo>
                  <a:pt x="34902" y="0"/>
                </a:lnTo>
              </a:path>
            </a:pathLst>
          </a:custGeom>
          <a:ln w="8725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 flipV="1">
            <a:off x="1524000" y="1350818"/>
            <a:ext cx="7345622" cy="77030"/>
          </a:xfrm>
          <a:custGeom>
            <a:avLst/>
            <a:gdLst/>
            <a:ahLst/>
            <a:cxnLst/>
            <a:rect l="l" t="t" r="r" b="b"/>
            <a:pathLst>
              <a:path w="1081991">
                <a:moveTo>
                  <a:pt x="0" y="0"/>
                </a:moveTo>
                <a:lnTo>
                  <a:pt x="1081991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8869622" y="1461389"/>
            <a:ext cx="0" cy="491814"/>
          </a:xfrm>
          <a:custGeom>
            <a:avLst/>
            <a:gdLst/>
            <a:ahLst/>
            <a:cxnLst/>
            <a:rect l="l" t="t" r="r" b="b"/>
            <a:pathLst>
              <a:path h="1081991">
                <a:moveTo>
                  <a:pt x="0" y="0"/>
                </a:moveTo>
                <a:lnTo>
                  <a:pt x="0" y="1081991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333376" y="1833303"/>
            <a:ext cx="188698" cy="118088"/>
          </a:xfrm>
          <a:custGeom>
            <a:avLst/>
            <a:gdLst/>
            <a:ahLst/>
            <a:cxnLst/>
            <a:rect l="l" t="t" r="r" b="b"/>
            <a:pathLst>
              <a:path w="414873" h="259794">
                <a:moveTo>
                  <a:pt x="52354" y="0"/>
                </a:moveTo>
                <a:lnTo>
                  <a:pt x="0" y="52360"/>
                </a:lnTo>
                <a:lnTo>
                  <a:pt x="207439" y="259794"/>
                </a:lnTo>
                <a:lnTo>
                  <a:pt x="312148" y="155085"/>
                </a:lnTo>
                <a:lnTo>
                  <a:pt x="207439" y="155085"/>
                </a:lnTo>
                <a:lnTo>
                  <a:pt x="52354" y="0"/>
                </a:lnTo>
                <a:close/>
              </a:path>
              <a:path w="414873" h="259794">
                <a:moveTo>
                  <a:pt x="362525" y="5"/>
                </a:moveTo>
                <a:lnTo>
                  <a:pt x="207439" y="155085"/>
                </a:lnTo>
                <a:lnTo>
                  <a:pt x="312148" y="155085"/>
                </a:lnTo>
                <a:lnTo>
                  <a:pt x="414873" y="52360"/>
                </a:lnTo>
                <a:lnTo>
                  <a:pt x="362525" y="5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333376" y="2452037"/>
            <a:ext cx="188698" cy="118088"/>
          </a:xfrm>
          <a:custGeom>
            <a:avLst/>
            <a:gdLst/>
            <a:ahLst/>
            <a:cxnLst/>
            <a:rect l="l" t="t" r="r" b="b"/>
            <a:pathLst>
              <a:path w="414873" h="259794">
                <a:moveTo>
                  <a:pt x="52354" y="0"/>
                </a:moveTo>
                <a:lnTo>
                  <a:pt x="0" y="52360"/>
                </a:lnTo>
                <a:lnTo>
                  <a:pt x="207439" y="259794"/>
                </a:lnTo>
                <a:lnTo>
                  <a:pt x="312148" y="155085"/>
                </a:lnTo>
                <a:lnTo>
                  <a:pt x="207439" y="155085"/>
                </a:lnTo>
                <a:lnTo>
                  <a:pt x="52354" y="0"/>
                </a:lnTo>
                <a:close/>
              </a:path>
              <a:path w="414873" h="259794">
                <a:moveTo>
                  <a:pt x="362525" y="5"/>
                </a:moveTo>
                <a:lnTo>
                  <a:pt x="207439" y="155085"/>
                </a:lnTo>
                <a:lnTo>
                  <a:pt x="312148" y="155085"/>
                </a:lnTo>
                <a:lnTo>
                  <a:pt x="414873" y="52360"/>
                </a:lnTo>
                <a:lnTo>
                  <a:pt x="362525" y="5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333376" y="3070771"/>
            <a:ext cx="188698" cy="118088"/>
          </a:xfrm>
          <a:custGeom>
            <a:avLst/>
            <a:gdLst/>
            <a:ahLst/>
            <a:cxnLst/>
            <a:rect l="l" t="t" r="r" b="b"/>
            <a:pathLst>
              <a:path w="414873" h="259794">
                <a:moveTo>
                  <a:pt x="52354" y="0"/>
                </a:moveTo>
                <a:lnTo>
                  <a:pt x="0" y="52360"/>
                </a:lnTo>
                <a:lnTo>
                  <a:pt x="207439" y="259794"/>
                </a:lnTo>
                <a:lnTo>
                  <a:pt x="312148" y="155085"/>
                </a:lnTo>
                <a:lnTo>
                  <a:pt x="207439" y="155085"/>
                </a:lnTo>
                <a:lnTo>
                  <a:pt x="52354" y="0"/>
                </a:lnTo>
                <a:close/>
              </a:path>
              <a:path w="414873" h="259794">
                <a:moveTo>
                  <a:pt x="362525" y="5"/>
                </a:moveTo>
                <a:lnTo>
                  <a:pt x="207439" y="155085"/>
                </a:lnTo>
                <a:lnTo>
                  <a:pt x="312148" y="155085"/>
                </a:lnTo>
                <a:lnTo>
                  <a:pt x="414873" y="52360"/>
                </a:lnTo>
                <a:lnTo>
                  <a:pt x="362525" y="5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333376" y="3689506"/>
            <a:ext cx="188698" cy="118088"/>
          </a:xfrm>
          <a:custGeom>
            <a:avLst/>
            <a:gdLst/>
            <a:ahLst/>
            <a:cxnLst/>
            <a:rect l="l" t="t" r="r" b="b"/>
            <a:pathLst>
              <a:path w="414873" h="259794">
                <a:moveTo>
                  <a:pt x="52354" y="0"/>
                </a:moveTo>
                <a:lnTo>
                  <a:pt x="0" y="52354"/>
                </a:lnTo>
                <a:lnTo>
                  <a:pt x="207439" y="259794"/>
                </a:lnTo>
                <a:lnTo>
                  <a:pt x="312145" y="155085"/>
                </a:lnTo>
                <a:lnTo>
                  <a:pt x="207439" y="155085"/>
                </a:lnTo>
                <a:lnTo>
                  <a:pt x="52354" y="0"/>
                </a:lnTo>
                <a:close/>
              </a:path>
              <a:path w="414873" h="259794">
                <a:moveTo>
                  <a:pt x="362525" y="5"/>
                </a:moveTo>
                <a:lnTo>
                  <a:pt x="207439" y="155085"/>
                </a:lnTo>
                <a:lnTo>
                  <a:pt x="312145" y="155085"/>
                </a:lnTo>
                <a:lnTo>
                  <a:pt x="414873" y="52354"/>
                </a:lnTo>
                <a:lnTo>
                  <a:pt x="362525" y="5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333376" y="4402555"/>
            <a:ext cx="188698" cy="118088"/>
          </a:xfrm>
          <a:custGeom>
            <a:avLst/>
            <a:gdLst/>
            <a:ahLst/>
            <a:cxnLst/>
            <a:rect l="l" t="t" r="r" b="b"/>
            <a:pathLst>
              <a:path w="414873" h="259794">
                <a:moveTo>
                  <a:pt x="52354" y="0"/>
                </a:moveTo>
                <a:lnTo>
                  <a:pt x="0" y="52354"/>
                </a:lnTo>
                <a:lnTo>
                  <a:pt x="207439" y="259794"/>
                </a:lnTo>
                <a:lnTo>
                  <a:pt x="312145" y="155085"/>
                </a:lnTo>
                <a:lnTo>
                  <a:pt x="207439" y="155085"/>
                </a:lnTo>
                <a:lnTo>
                  <a:pt x="52354" y="0"/>
                </a:lnTo>
                <a:close/>
              </a:path>
              <a:path w="414873" h="259794">
                <a:moveTo>
                  <a:pt x="362525" y="5"/>
                </a:moveTo>
                <a:lnTo>
                  <a:pt x="207439" y="155085"/>
                </a:lnTo>
                <a:lnTo>
                  <a:pt x="312145" y="155085"/>
                </a:lnTo>
                <a:lnTo>
                  <a:pt x="414873" y="52354"/>
                </a:lnTo>
                <a:lnTo>
                  <a:pt x="362525" y="5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333376" y="5021283"/>
            <a:ext cx="188698" cy="118088"/>
          </a:xfrm>
          <a:custGeom>
            <a:avLst/>
            <a:gdLst/>
            <a:ahLst/>
            <a:cxnLst/>
            <a:rect l="l" t="t" r="r" b="b"/>
            <a:pathLst>
              <a:path w="414873" h="259794">
                <a:moveTo>
                  <a:pt x="52354" y="0"/>
                </a:moveTo>
                <a:lnTo>
                  <a:pt x="0" y="52354"/>
                </a:lnTo>
                <a:lnTo>
                  <a:pt x="207439" y="259794"/>
                </a:lnTo>
                <a:lnTo>
                  <a:pt x="312145" y="155085"/>
                </a:lnTo>
                <a:lnTo>
                  <a:pt x="207439" y="155085"/>
                </a:lnTo>
                <a:lnTo>
                  <a:pt x="52354" y="0"/>
                </a:lnTo>
                <a:close/>
              </a:path>
              <a:path w="414873" h="259794">
                <a:moveTo>
                  <a:pt x="362525" y="5"/>
                </a:moveTo>
                <a:lnTo>
                  <a:pt x="207439" y="155085"/>
                </a:lnTo>
                <a:lnTo>
                  <a:pt x="312145" y="155085"/>
                </a:lnTo>
                <a:lnTo>
                  <a:pt x="414873" y="52354"/>
                </a:lnTo>
                <a:lnTo>
                  <a:pt x="362525" y="5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333376" y="5640015"/>
            <a:ext cx="188698" cy="118088"/>
          </a:xfrm>
          <a:custGeom>
            <a:avLst/>
            <a:gdLst/>
            <a:ahLst/>
            <a:cxnLst/>
            <a:rect l="l" t="t" r="r" b="b"/>
            <a:pathLst>
              <a:path w="414873" h="259794">
                <a:moveTo>
                  <a:pt x="52354" y="0"/>
                </a:moveTo>
                <a:lnTo>
                  <a:pt x="0" y="52354"/>
                </a:lnTo>
                <a:lnTo>
                  <a:pt x="207439" y="259794"/>
                </a:lnTo>
                <a:lnTo>
                  <a:pt x="312145" y="155085"/>
                </a:lnTo>
                <a:lnTo>
                  <a:pt x="207439" y="155085"/>
                </a:lnTo>
                <a:lnTo>
                  <a:pt x="52354" y="0"/>
                </a:lnTo>
                <a:close/>
              </a:path>
              <a:path w="414873" h="259794">
                <a:moveTo>
                  <a:pt x="362525" y="5"/>
                </a:moveTo>
                <a:lnTo>
                  <a:pt x="207439" y="155085"/>
                </a:lnTo>
                <a:lnTo>
                  <a:pt x="312145" y="155085"/>
                </a:lnTo>
                <a:lnTo>
                  <a:pt x="414873" y="52354"/>
                </a:lnTo>
                <a:lnTo>
                  <a:pt x="362525" y="5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333376" y="6353939"/>
            <a:ext cx="188698" cy="118088"/>
          </a:xfrm>
          <a:custGeom>
            <a:avLst/>
            <a:gdLst/>
            <a:ahLst/>
            <a:cxnLst/>
            <a:rect l="l" t="t" r="r" b="b"/>
            <a:pathLst>
              <a:path w="414873" h="259794">
                <a:moveTo>
                  <a:pt x="52354" y="0"/>
                </a:moveTo>
                <a:lnTo>
                  <a:pt x="0" y="52354"/>
                </a:lnTo>
                <a:lnTo>
                  <a:pt x="207439" y="259794"/>
                </a:lnTo>
                <a:lnTo>
                  <a:pt x="312145" y="155085"/>
                </a:lnTo>
                <a:lnTo>
                  <a:pt x="207439" y="155085"/>
                </a:lnTo>
                <a:lnTo>
                  <a:pt x="52354" y="0"/>
                </a:lnTo>
                <a:close/>
              </a:path>
              <a:path w="414873" h="259794">
                <a:moveTo>
                  <a:pt x="362525" y="5"/>
                </a:moveTo>
                <a:lnTo>
                  <a:pt x="207439" y="155085"/>
                </a:lnTo>
                <a:lnTo>
                  <a:pt x="312145" y="155085"/>
                </a:lnTo>
                <a:lnTo>
                  <a:pt x="414873" y="52354"/>
                </a:lnTo>
                <a:lnTo>
                  <a:pt x="362525" y="5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 txBox="1"/>
          <p:nvPr/>
        </p:nvSpPr>
        <p:spPr>
          <a:xfrm>
            <a:off x="277327" y="4631843"/>
            <a:ext cx="469279" cy="1571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75"/>
            <a:r>
              <a:rPr sz="800" spc="-41" dirty="0">
                <a:solidFill>
                  <a:srgbClr val="636466"/>
                </a:solidFill>
                <a:latin typeface="Times New Roman"/>
                <a:cs typeface="Times New Roman"/>
              </a:rPr>
              <a:t>WHY?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737" name="object 737"/>
          <p:cNvSpPr/>
          <p:nvPr/>
        </p:nvSpPr>
        <p:spPr>
          <a:xfrm>
            <a:off x="1424934" y="333164"/>
            <a:ext cx="0" cy="6425316"/>
          </a:xfrm>
          <a:custGeom>
            <a:avLst/>
            <a:gdLst/>
            <a:ahLst/>
            <a:cxnLst/>
            <a:rect l="l" t="t" r="r" b="b"/>
            <a:pathLst>
              <a:path h="14135695">
                <a:moveTo>
                  <a:pt x="0" y="0"/>
                </a:moveTo>
                <a:lnTo>
                  <a:pt x="0" y="14135695"/>
                </a:lnTo>
              </a:path>
            </a:pathLst>
          </a:custGeom>
          <a:ln w="17451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95250" y="95190"/>
            <a:ext cx="8953500" cy="6663290"/>
          </a:xfrm>
          <a:custGeom>
            <a:avLst/>
            <a:gdLst/>
            <a:ahLst/>
            <a:cxnLst/>
            <a:rect l="l" t="t" r="r" b="b"/>
            <a:pathLst>
              <a:path w="19685265" h="14659239">
                <a:moveTo>
                  <a:pt x="19685265" y="14659239"/>
                </a:moveTo>
                <a:lnTo>
                  <a:pt x="0" y="14659239"/>
                </a:lnTo>
                <a:lnTo>
                  <a:pt x="0" y="0"/>
                </a:lnTo>
                <a:lnTo>
                  <a:pt x="19685265" y="0"/>
                </a:lnTo>
                <a:lnTo>
                  <a:pt x="19685265" y="14659239"/>
                </a:lnTo>
                <a:close/>
              </a:path>
            </a:pathLst>
          </a:custGeom>
          <a:ln w="34902">
            <a:solidFill>
              <a:srgbClr val="6364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 txBox="1"/>
          <p:nvPr/>
        </p:nvSpPr>
        <p:spPr>
          <a:xfrm>
            <a:off x="277327" y="484303"/>
            <a:ext cx="1112530" cy="583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5775" algn="r"/>
            <a:r>
              <a:rPr sz="300" b="1" spc="-5" dirty="0">
                <a:solidFill>
                  <a:srgbClr val="636466"/>
                </a:solidFill>
                <a:latin typeface="Times New Roman"/>
                <a:cs typeface="Times New Roman"/>
              </a:rPr>
              <a:t>S</a:t>
            </a:r>
            <a:r>
              <a:rPr sz="300" b="1" spc="-23" dirty="0">
                <a:solidFill>
                  <a:srgbClr val="636466"/>
                </a:solidFill>
                <a:latin typeface="Times New Roman"/>
                <a:cs typeface="Times New Roman"/>
              </a:rPr>
              <a:t>T</a:t>
            </a:r>
            <a:r>
              <a:rPr sz="300" b="1" spc="-9" dirty="0">
                <a:solidFill>
                  <a:srgbClr val="636466"/>
                </a:solidFill>
                <a:latin typeface="Times New Roman"/>
                <a:cs typeface="Times New Roman"/>
              </a:rPr>
              <a:t>A</a:t>
            </a:r>
            <a:r>
              <a:rPr sz="300" b="1" spc="-27" dirty="0">
                <a:solidFill>
                  <a:srgbClr val="636466"/>
                </a:solidFill>
                <a:latin typeface="Times New Roman"/>
                <a:cs typeface="Times New Roman"/>
              </a:rPr>
              <a:t>RT</a:t>
            </a:r>
            <a:endParaRPr sz="300" dirty="0">
              <a:latin typeface="Times New Roman"/>
              <a:cs typeface="Times New Roman"/>
            </a:endParaRPr>
          </a:p>
          <a:p>
            <a:pPr>
              <a:lnSpc>
                <a:spcPts val="591"/>
              </a:lnSpc>
              <a:spcBef>
                <a:spcPts val="36"/>
              </a:spcBef>
            </a:pPr>
            <a:endParaRPr sz="600" dirty="0"/>
          </a:p>
          <a:p>
            <a:pPr marL="5775" marR="429059">
              <a:lnSpc>
                <a:spcPct val="78500"/>
              </a:lnSpc>
            </a:pPr>
            <a:r>
              <a:rPr sz="800" spc="-50" dirty="0" smtClean="0">
                <a:solidFill>
                  <a:srgbClr val="636466"/>
                </a:solidFill>
                <a:latin typeface="Times New Roman"/>
                <a:cs typeface="Times New Roman"/>
              </a:rPr>
              <a:t>LEAP</a:t>
            </a:r>
            <a:r>
              <a:rPr sz="800" spc="5" dirty="0" smtClean="0">
                <a:solidFill>
                  <a:srgbClr val="636466"/>
                </a:solidFill>
                <a:latin typeface="Times New Roman"/>
                <a:cs typeface="Times New Roman"/>
              </a:rPr>
              <a:t> OF</a:t>
            </a:r>
            <a:r>
              <a:rPr lang="en-US" sz="800" spc="5" dirty="0" smtClean="0">
                <a:solidFill>
                  <a:srgbClr val="636466"/>
                </a:solidFill>
                <a:latin typeface="Times New Roman"/>
                <a:cs typeface="Times New Roman"/>
              </a:rPr>
              <a:t> </a:t>
            </a:r>
            <a:r>
              <a:rPr sz="800" spc="-45" dirty="0" smtClean="0">
                <a:solidFill>
                  <a:srgbClr val="636466"/>
                </a:solidFill>
                <a:latin typeface="Times New Roman"/>
                <a:cs typeface="Times New Roman"/>
              </a:rPr>
              <a:t>F</a:t>
            </a:r>
            <a:r>
              <a:rPr sz="800" spc="-52" dirty="0" smtClean="0">
                <a:solidFill>
                  <a:srgbClr val="636466"/>
                </a:solidFill>
                <a:latin typeface="Times New Roman"/>
                <a:cs typeface="Times New Roman"/>
              </a:rPr>
              <a:t>AITH</a:t>
            </a:r>
            <a:r>
              <a:rPr sz="800" spc="-23" dirty="0" smtClean="0">
                <a:solidFill>
                  <a:srgbClr val="636466"/>
                </a:solidFill>
                <a:latin typeface="Times New Roman"/>
                <a:cs typeface="Times New Roman"/>
              </a:rPr>
              <a:t> </a:t>
            </a:r>
            <a:r>
              <a:rPr sz="800" spc="-77" dirty="0" smtClean="0">
                <a:solidFill>
                  <a:srgbClr val="636466"/>
                </a:solidFill>
                <a:latin typeface="Times New Roman"/>
                <a:cs typeface="Times New Roman"/>
              </a:rPr>
              <a:t>A</a:t>
            </a:r>
            <a:r>
              <a:rPr sz="800" spc="-25" dirty="0" smtClean="0">
                <a:solidFill>
                  <a:srgbClr val="636466"/>
                </a:solidFill>
                <a:latin typeface="Times New Roman"/>
                <a:cs typeface="Times New Roman"/>
              </a:rPr>
              <a:t>SSUMPTION</a:t>
            </a:r>
            <a:endParaRPr sz="300" dirty="0"/>
          </a:p>
        </p:txBody>
      </p:sp>
      <p:sp>
        <p:nvSpPr>
          <p:cNvPr id="762" name="object 762"/>
          <p:cNvSpPr txBox="1"/>
          <p:nvPr/>
        </p:nvSpPr>
        <p:spPr>
          <a:xfrm>
            <a:off x="277328" y="5250588"/>
            <a:ext cx="1075272" cy="4231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75"/>
            <a:r>
              <a:rPr sz="800" spc="-43" dirty="0">
                <a:solidFill>
                  <a:srgbClr val="636466"/>
                </a:solidFill>
                <a:latin typeface="Times New Roman"/>
                <a:cs typeface="Times New Roman"/>
              </a:rPr>
              <a:t>NEW</a:t>
            </a:r>
            <a:r>
              <a:rPr sz="800" spc="5" dirty="0">
                <a:solidFill>
                  <a:srgbClr val="636466"/>
                </a:solidFill>
                <a:latin typeface="Times New Roman"/>
                <a:cs typeface="Times New Roman"/>
              </a:rPr>
              <a:t> </a:t>
            </a:r>
            <a:r>
              <a:rPr sz="800" spc="-36" dirty="0" smtClean="0">
                <a:solidFill>
                  <a:srgbClr val="636466"/>
                </a:solidFill>
                <a:latin typeface="Times New Roman"/>
                <a:cs typeface="Times New Roman"/>
              </a:rPr>
              <a:t>INSIGH</a:t>
            </a:r>
            <a:r>
              <a:rPr sz="800" spc="-43" dirty="0" smtClean="0">
                <a:solidFill>
                  <a:srgbClr val="636466"/>
                </a:solidFill>
                <a:latin typeface="Times New Roman"/>
                <a:cs typeface="Times New Roman"/>
              </a:rPr>
              <a:t>T</a:t>
            </a:r>
            <a:r>
              <a:rPr sz="800" spc="11" dirty="0" smtClean="0">
                <a:solidFill>
                  <a:srgbClr val="636466"/>
                </a:solidFill>
                <a:latin typeface="Times New Roman"/>
                <a:cs typeface="Times New Roman"/>
              </a:rPr>
              <a:t>S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763" name="object 763"/>
          <p:cNvSpPr txBox="1"/>
          <p:nvPr/>
        </p:nvSpPr>
        <p:spPr>
          <a:xfrm>
            <a:off x="277327" y="3290455"/>
            <a:ext cx="1095201" cy="390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75"/>
            <a:r>
              <a:rPr sz="800" spc="-100" dirty="0">
                <a:solidFill>
                  <a:srgbClr val="636466"/>
                </a:solidFill>
                <a:latin typeface="Times New Roman"/>
                <a:cs typeface="Times New Roman"/>
              </a:rPr>
              <a:t>T</a:t>
            </a:r>
            <a:r>
              <a:rPr sz="800" spc="-48" dirty="0">
                <a:solidFill>
                  <a:srgbClr val="636466"/>
                </a:solidFill>
                <a:latin typeface="Times New Roman"/>
                <a:cs typeface="Times New Roman"/>
              </a:rPr>
              <a:t>ARGET</a:t>
            </a:r>
            <a:r>
              <a:rPr sz="800" spc="5" dirty="0">
                <a:solidFill>
                  <a:srgbClr val="636466"/>
                </a:solidFill>
                <a:latin typeface="Times New Roman"/>
                <a:cs typeface="Times New Roman"/>
              </a:rPr>
              <a:t> </a:t>
            </a:r>
            <a:r>
              <a:rPr sz="800" spc="-57" dirty="0">
                <a:solidFill>
                  <a:srgbClr val="636466"/>
                </a:solidFill>
                <a:latin typeface="Times New Roman"/>
                <a:cs typeface="Times New Roman"/>
              </a:rPr>
              <a:t>METRIC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ts val="296"/>
              </a:lnSpc>
              <a:spcBef>
                <a:spcPts val="17"/>
              </a:spcBef>
            </a:pPr>
            <a:endParaRPr sz="400" dirty="0"/>
          </a:p>
        </p:txBody>
      </p:sp>
      <p:sp>
        <p:nvSpPr>
          <p:cNvPr id="764" name="object 764"/>
          <p:cNvSpPr txBox="1"/>
          <p:nvPr/>
        </p:nvSpPr>
        <p:spPr>
          <a:xfrm>
            <a:off x="277327" y="2667000"/>
            <a:ext cx="1071229" cy="391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75"/>
            <a:r>
              <a:rPr sz="800" spc="-43" dirty="0">
                <a:solidFill>
                  <a:srgbClr val="636466"/>
                </a:solidFill>
                <a:latin typeface="Times New Roman"/>
                <a:cs typeface="Times New Roman"/>
              </a:rPr>
              <a:t>BEH</a:t>
            </a:r>
            <a:r>
              <a:rPr sz="800" spc="-93" dirty="0">
                <a:solidFill>
                  <a:srgbClr val="636466"/>
                </a:solidFill>
                <a:latin typeface="Times New Roman"/>
                <a:cs typeface="Times New Roman"/>
              </a:rPr>
              <a:t>A</a:t>
            </a:r>
            <a:r>
              <a:rPr sz="800" spc="-50" dirty="0">
                <a:solidFill>
                  <a:srgbClr val="636466"/>
                </a:solidFill>
                <a:latin typeface="Times New Roman"/>
                <a:cs typeface="Times New Roman"/>
              </a:rPr>
              <a:t>VIOR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ts val="318"/>
              </a:lnSpc>
              <a:spcBef>
                <a:spcPts val="2"/>
              </a:spcBef>
            </a:pPr>
            <a:endParaRPr sz="300" dirty="0"/>
          </a:p>
        </p:txBody>
      </p:sp>
      <p:sp>
        <p:nvSpPr>
          <p:cNvPr id="765" name="object 765"/>
          <p:cNvSpPr txBox="1"/>
          <p:nvPr/>
        </p:nvSpPr>
        <p:spPr>
          <a:xfrm>
            <a:off x="277327" y="2043546"/>
            <a:ext cx="1080760" cy="4335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75"/>
            <a:r>
              <a:rPr sz="800" spc="-52" dirty="0" smtClean="0">
                <a:solidFill>
                  <a:srgbClr val="636466"/>
                </a:solidFill>
                <a:latin typeface="Times New Roman"/>
                <a:cs typeface="Times New Roman"/>
              </a:rPr>
              <a:t>EXPERIMENT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766" name="object 766"/>
          <p:cNvSpPr txBox="1"/>
          <p:nvPr/>
        </p:nvSpPr>
        <p:spPr>
          <a:xfrm>
            <a:off x="277328" y="4014606"/>
            <a:ext cx="1105020" cy="395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75"/>
            <a:r>
              <a:rPr sz="800" spc="-95" dirty="0">
                <a:solidFill>
                  <a:srgbClr val="636466"/>
                </a:solidFill>
                <a:latin typeface="Times New Roman"/>
                <a:cs typeface="Times New Roman"/>
              </a:rPr>
              <a:t>A</a:t>
            </a:r>
            <a:r>
              <a:rPr sz="800" spc="-27" dirty="0">
                <a:solidFill>
                  <a:srgbClr val="636466"/>
                </a:solidFill>
                <a:latin typeface="Times New Roman"/>
                <a:cs typeface="Times New Roman"/>
              </a:rPr>
              <a:t>CT</a:t>
            </a:r>
            <a:r>
              <a:rPr sz="800" spc="-48" dirty="0">
                <a:solidFill>
                  <a:srgbClr val="636466"/>
                </a:solidFill>
                <a:latin typeface="Times New Roman"/>
                <a:cs typeface="Times New Roman"/>
              </a:rPr>
              <a:t>U</a:t>
            </a:r>
            <a:r>
              <a:rPr sz="800" spc="-86" dirty="0">
                <a:solidFill>
                  <a:srgbClr val="636466"/>
                </a:solidFill>
                <a:latin typeface="Times New Roman"/>
                <a:cs typeface="Times New Roman"/>
              </a:rPr>
              <a:t>AL</a:t>
            </a:r>
            <a:r>
              <a:rPr sz="800" spc="5" dirty="0">
                <a:solidFill>
                  <a:srgbClr val="636466"/>
                </a:solidFill>
                <a:latin typeface="Times New Roman"/>
                <a:cs typeface="Times New Roman"/>
              </a:rPr>
              <a:t> </a:t>
            </a:r>
            <a:r>
              <a:rPr sz="800" spc="-32" dirty="0">
                <a:solidFill>
                  <a:srgbClr val="636466"/>
                </a:solidFill>
                <a:latin typeface="Times New Roman"/>
                <a:cs typeface="Times New Roman"/>
              </a:rPr>
              <a:t>RESU</a:t>
            </a:r>
            <a:r>
              <a:rPr sz="800" spc="-186" dirty="0">
                <a:solidFill>
                  <a:srgbClr val="636466"/>
                </a:solidFill>
                <a:latin typeface="Times New Roman"/>
                <a:cs typeface="Times New Roman"/>
              </a:rPr>
              <a:t>L</a:t>
            </a:r>
            <a:r>
              <a:rPr sz="800" spc="-48" dirty="0">
                <a:solidFill>
                  <a:srgbClr val="636466"/>
                </a:solidFill>
                <a:latin typeface="Times New Roman"/>
                <a:cs typeface="Times New Roman"/>
              </a:rPr>
              <a:t>T</a:t>
            </a:r>
            <a:r>
              <a:rPr sz="800" spc="11" dirty="0">
                <a:solidFill>
                  <a:srgbClr val="636466"/>
                </a:solidFill>
                <a:latin typeface="Times New Roman"/>
                <a:cs typeface="Times New Roman"/>
              </a:rPr>
              <a:t>S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ts val="341"/>
              </a:lnSpc>
              <a:spcBef>
                <a:spcPts val="13"/>
              </a:spcBef>
            </a:pPr>
            <a:endParaRPr sz="300" dirty="0"/>
          </a:p>
        </p:txBody>
      </p:sp>
      <p:sp>
        <p:nvSpPr>
          <p:cNvPr id="767" name="object 767"/>
          <p:cNvSpPr txBox="1"/>
          <p:nvPr/>
        </p:nvSpPr>
        <p:spPr>
          <a:xfrm>
            <a:off x="277327" y="5957455"/>
            <a:ext cx="1108486" cy="3899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75"/>
            <a:r>
              <a:rPr sz="800" spc="-30" dirty="0">
                <a:solidFill>
                  <a:srgbClr val="636466"/>
                </a:solidFill>
                <a:latin typeface="Times New Roman"/>
                <a:cs typeface="Times New Roman"/>
              </a:rPr>
              <a:t>DECISION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ts val="296"/>
              </a:lnSpc>
              <a:spcBef>
                <a:spcPts val="12"/>
              </a:spcBef>
            </a:pPr>
            <a:endParaRPr sz="300" dirty="0"/>
          </a:p>
        </p:txBody>
      </p:sp>
      <p:sp>
        <p:nvSpPr>
          <p:cNvPr id="768" name="object 768"/>
          <p:cNvSpPr txBox="1"/>
          <p:nvPr/>
        </p:nvSpPr>
        <p:spPr>
          <a:xfrm>
            <a:off x="277327" y="1444474"/>
            <a:ext cx="1047257" cy="1644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75"/>
            <a:r>
              <a:rPr sz="800" spc="-16" dirty="0" smtClean="0">
                <a:solidFill>
                  <a:srgbClr val="636466"/>
                </a:solidFill>
                <a:latin typeface="Times New Roman"/>
                <a:cs typeface="Times New Roman"/>
              </a:rPr>
              <a:t>HYP</a:t>
            </a:r>
            <a:r>
              <a:rPr sz="800" spc="-43" dirty="0" smtClean="0">
                <a:solidFill>
                  <a:srgbClr val="636466"/>
                </a:solidFill>
                <a:latin typeface="Times New Roman"/>
                <a:cs typeface="Times New Roman"/>
              </a:rPr>
              <a:t>O</a:t>
            </a:r>
            <a:r>
              <a:rPr sz="800" spc="-27" dirty="0" smtClean="0">
                <a:solidFill>
                  <a:srgbClr val="636466"/>
                </a:solidFill>
                <a:latin typeface="Times New Roman"/>
                <a:cs typeface="Times New Roman"/>
              </a:rPr>
              <a:t>THESIS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769" name="object 769"/>
          <p:cNvSpPr txBox="1"/>
          <p:nvPr/>
        </p:nvSpPr>
        <p:spPr>
          <a:xfrm>
            <a:off x="613354" y="4788994"/>
            <a:ext cx="763059" cy="2297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75"/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770" name="object 770"/>
          <p:cNvSpPr txBox="1"/>
          <p:nvPr/>
        </p:nvSpPr>
        <p:spPr>
          <a:xfrm>
            <a:off x="582291" y="6677607"/>
            <a:ext cx="804360" cy="450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75"/>
            <a:r>
              <a:rPr sz="300" spc="2" dirty="0">
                <a:solidFill>
                  <a:srgbClr val="939598"/>
                </a:solidFill>
                <a:latin typeface="Times New Roman"/>
                <a:cs typeface="Times New Roman"/>
              </a:rPr>
              <a:t>Copyright © </a:t>
            </a:r>
            <a:r>
              <a:rPr sz="300" dirty="0">
                <a:solidFill>
                  <a:srgbClr val="939598"/>
                </a:solidFill>
                <a:latin typeface="Times New Roman"/>
                <a:cs typeface="Times New Roman"/>
              </a:rPr>
              <a:t>2014 </a:t>
            </a:r>
            <a:r>
              <a:rPr sz="300" spc="7" dirty="0">
                <a:solidFill>
                  <a:srgbClr val="939598"/>
                </a:solidFill>
                <a:latin typeface="Times New Roman"/>
                <a:cs typeface="Times New Roman"/>
              </a:rPr>
              <a:t>Moves </a:t>
            </a:r>
            <a:r>
              <a:rPr sz="300" spc="11" dirty="0">
                <a:solidFill>
                  <a:srgbClr val="939598"/>
                </a:solidFill>
                <a:latin typeface="Times New Roman"/>
                <a:cs typeface="Times New Roman"/>
              </a:rPr>
              <a:t>the </a:t>
            </a:r>
            <a:r>
              <a:rPr sz="300" spc="14" dirty="0">
                <a:solidFill>
                  <a:srgbClr val="939598"/>
                </a:solidFill>
                <a:latin typeface="Times New Roman"/>
                <a:cs typeface="Times New Roman"/>
              </a:rPr>
              <a:t>Needle </a:t>
            </a:r>
            <a:r>
              <a:rPr sz="300" dirty="0">
                <a:solidFill>
                  <a:srgbClr val="939598"/>
                </a:solidFill>
                <a:latin typeface="Times New Roman"/>
                <a:cs typeface="Times New Roman"/>
              </a:rPr>
              <a:t>• </a:t>
            </a:r>
            <a:r>
              <a:rPr sz="300" spc="-18" dirty="0">
                <a:solidFill>
                  <a:srgbClr val="939598"/>
                </a:solidFill>
                <a:latin typeface="Times New Roman"/>
                <a:cs typeface="Times New Roman"/>
              </a:rPr>
              <a:t>All </a:t>
            </a:r>
            <a:r>
              <a:rPr sz="300" dirty="0">
                <a:solidFill>
                  <a:srgbClr val="939598"/>
                </a:solidFill>
                <a:latin typeface="Times New Roman"/>
                <a:cs typeface="Times New Roman"/>
              </a:rPr>
              <a:t>Rights </a:t>
            </a:r>
            <a:r>
              <a:rPr sz="300" spc="-30" dirty="0">
                <a:solidFill>
                  <a:srgbClr val="939598"/>
                </a:solidFill>
                <a:latin typeface="Times New Roman"/>
                <a:cs typeface="Times New Roman"/>
              </a:rPr>
              <a:t>R</a:t>
            </a:r>
            <a:r>
              <a:rPr sz="300" spc="16" dirty="0">
                <a:solidFill>
                  <a:srgbClr val="939598"/>
                </a:solidFill>
                <a:latin typeface="Times New Roman"/>
                <a:cs typeface="Times New Roman"/>
              </a:rPr>
              <a:t>eserved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978" name="object 719"/>
          <p:cNvSpPr/>
          <p:nvPr/>
        </p:nvSpPr>
        <p:spPr>
          <a:xfrm flipV="1">
            <a:off x="1522075" y="1931880"/>
            <a:ext cx="7345622" cy="77030"/>
          </a:xfrm>
          <a:custGeom>
            <a:avLst/>
            <a:gdLst/>
            <a:ahLst/>
            <a:cxnLst/>
            <a:rect l="l" t="t" r="r" b="b"/>
            <a:pathLst>
              <a:path w="1081991">
                <a:moveTo>
                  <a:pt x="0" y="0"/>
                </a:moveTo>
                <a:lnTo>
                  <a:pt x="1081991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719"/>
          <p:cNvSpPr/>
          <p:nvPr/>
        </p:nvSpPr>
        <p:spPr>
          <a:xfrm flipV="1">
            <a:off x="1524000" y="1974273"/>
            <a:ext cx="7345622" cy="77030"/>
          </a:xfrm>
          <a:custGeom>
            <a:avLst/>
            <a:gdLst/>
            <a:ahLst/>
            <a:cxnLst/>
            <a:rect l="l" t="t" r="r" b="b"/>
            <a:pathLst>
              <a:path w="1081991">
                <a:moveTo>
                  <a:pt x="0" y="0"/>
                </a:moveTo>
                <a:lnTo>
                  <a:pt x="1081991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719"/>
          <p:cNvSpPr/>
          <p:nvPr/>
        </p:nvSpPr>
        <p:spPr>
          <a:xfrm flipV="1">
            <a:off x="1522075" y="2528455"/>
            <a:ext cx="7345622" cy="77030"/>
          </a:xfrm>
          <a:custGeom>
            <a:avLst/>
            <a:gdLst/>
            <a:ahLst/>
            <a:cxnLst/>
            <a:rect l="l" t="t" r="r" b="b"/>
            <a:pathLst>
              <a:path w="1081991">
                <a:moveTo>
                  <a:pt x="0" y="0"/>
                </a:moveTo>
                <a:lnTo>
                  <a:pt x="1081991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0" name="object 719"/>
          <p:cNvSpPr/>
          <p:nvPr/>
        </p:nvSpPr>
        <p:spPr>
          <a:xfrm flipV="1">
            <a:off x="1524000" y="2597727"/>
            <a:ext cx="7345622" cy="77030"/>
          </a:xfrm>
          <a:custGeom>
            <a:avLst/>
            <a:gdLst/>
            <a:ahLst/>
            <a:cxnLst/>
            <a:rect l="l" t="t" r="r" b="b"/>
            <a:pathLst>
              <a:path w="1081991">
                <a:moveTo>
                  <a:pt x="0" y="0"/>
                </a:moveTo>
                <a:lnTo>
                  <a:pt x="1081991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2" name="object 719"/>
          <p:cNvSpPr/>
          <p:nvPr/>
        </p:nvSpPr>
        <p:spPr>
          <a:xfrm flipV="1">
            <a:off x="1524000" y="3151909"/>
            <a:ext cx="7345622" cy="77030"/>
          </a:xfrm>
          <a:custGeom>
            <a:avLst/>
            <a:gdLst/>
            <a:ahLst/>
            <a:cxnLst/>
            <a:rect l="l" t="t" r="r" b="b"/>
            <a:pathLst>
              <a:path w="1081991">
                <a:moveTo>
                  <a:pt x="0" y="0"/>
                </a:moveTo>
                <a:lnTo>
                  <a:pt x="1081991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6" name="object 719"/>
          <p:cNvSpPr/>
          <p:nvPr/>
        </p:nvSpPr>
        <p:spPr>
          <a:xfrm flipV="1">
            <a:off x="1524000" y="3221182"/>
            <a:ext cx="7345622" cy="77030"/>
          </a:xfrm>
          <a:custGeom>
            <a:avLst/>
            <a:gdLst/>
            <a:ahLst/>
            <a:cxnLst/>
            <a:rect l="l" t="t" r="r" b="b"/>
            <a:pathLst>
              <a:path w="1081991">
                <a:moveTo>
                  <a:pt x="0" y="0"/>
                </a:moveTo>
                <a:lnTo>
                  <a:pt x="1081991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8" name="object 719"/>
          <p:cNvSpPr/>
          <p:nvPr/>
        </p:nvSpPr>
        <p:spPr>
          <a:xfrm flipV="1">
            <a:off x="1524000" y="3775364"/>
            <a:ext cx="7345622" cy="77030"/>
          </a:xfrm>
          <a:custGeom>
            <a:avLst/>
            <a:gdLst/>
            <a:ahLst/>
            <a:cxnLst/>
            <a:rect l="l" t="t" r="r" b="b"/>
            <a:pathLst>
              <a:path w="1081991">
                <a:moveTo>
                  <a:pt x="0" y="0"/>
                </a:moveTo>
                <a:lnTo>
                  <a:pt x="1081991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9" name="object 719"/>
          <p:cNvSpPr/>
          <p:nvPr/>
        </p:nvSpPr>
        <p:spPr>
          <a:xfrm flipV="1">
            <a:off x="1524000" y="3921666"/>
            <a:ext cx="7345622" cy="77030"/>
          </a:xfrm>
          <a:custGeom>
            <a:avLst/>
            <a:gdLst/>
            <a:ahLst/>
            <a:cxnLst/>
            <a:rect l="l" t="t" r="r" b="b"/>
            <a:pathLst>
              <a:path w="1081991">
                <a:moveTo>
                  <a:pt x="0" y="0"/>
                </a:moveTo>
                <a:lnTo>
                  <a:pt x="1081991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0" name="object 719"/>
          <p:cNvSpPr/>
          <p:nvPr/>
        </p:nvSpPr>
        <p:spPr>
          <a:xfrm flipV="1">
            <a:off x="1522075" y="4502727"/>
            <a:ext cx="7345622" cy="77030"/>
          </a:xfrm>
          <a:custGeom>
            <a:avLst/>
            <a:gdLst/>
            <a:ahLst/>
            <a:cxnLst/>
            <a:rect l="l" t="t" r="r" b="b"/>
            <a:pathLst>
              <a:path w="1081991">
                <a:moveTo>
                  <a:pt x="0" y="0"/>
                </a:moveTo>
                <a:lnTo>
                  <a:pt x="1081991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1" name="object 719"/>
          <p:cNvSpPr/>
          <p:nvPr/>
        </p:nvSpPr>
        <p:spPr>
          <a:xfrm flipV="1">
            <a:off x="1524000" y="4545120"/>
            <a:ext cx="7345622" cy="77030"/>
          </a:xfrm>
          <a:custGeom>
            <a:avLst/>
            <a:gdLst/>
            <a:ahLst/>
            <a:cxnLst/>
            <a:rect l="l" t="t" r="r" b="b"/>
            <a:pathLst>
              <a:path w="1081991">
                <a:moveTo>
                  <a:pt x="0" y="0"/>
                </a:moveTo>
                <a:lnTo>
                  <a:pt x="1081991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2" name="object 719"/>
          <p:cNvSpPr/>
          <p:nvPr/>
        </p:nvSpPr>
        <p:spPr>
          <a:xfrm flipV="1">
            <a:off x="1522075" y="5126182"/>
            <a:ext cx="7345622" cy="77030"/>
          </a:xfrm>
          <a:custGeom>
            <a:avLst/>
            <a:gdLst/>
            <a:ahLst/>
            <a:cxnLst/>
            <a:rect l="l" t="t" r="r" b="b"/>
            <a:pathLst>
              <a:path w="1081991">
                <a:moveTo>
                  <a:pt x="0" y="0"/>
                </a:moveTo>
                <a:lnTo>
                  <a:pt x="1081991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3" name="object 719"/>
          <p:cNvSpPr/>
          <p:nvPr/>
        </p:nvSpPr>
        <p:spPr>
          <a:xfrm flipV="1">
            <a:off x="1524000" y="5168575"/>
            <a:ext cx="7345622" cy="77030"/>
          </a:xfrm>
          <a:custGeom>
            <a:avLst/>
            <a:gdLst/>
            <a:ahLst/>
            <a:cxnLst/>
            <a:rect l="l" t="t" r="r" b="b"/>
            <a:pathLst>
              <a:path w="1081991">
                <a:moveTo>
                  <a:pt x="0" y="0"/>
                </a:moveTo>
                <a:lnTo>
                  <a:pt x="1081991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4" name="object 719"/>
          <p:cNvSpPr/>
          <p:nvPr/>
        </p:nvSpPr>
        <p:spPr>
          <a:xfrm flipV="1">
            <a:off x="1522075" y="5749636"/>
            <a:ext cx="7345622" cy="77030"/>
          </a:xfrm>
          <a:custGeom>
            <a:avLst/>
            <a:gdLst/>
            <a:ahLst/>
            <a:cxnLst/>
            <a:rect l="l" t="t" r="r" b="b"/>
            <a:pathLst>
              <a:path w="1081991">
                <a:moveTo>
                  <a:pt x="0" y="0"/>
                </a:moveTo>
                <a:lnTo>
                  <a:pt x="1081991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5" name="object 719"/>
          <p:cNvSpPr/>
          <p:nvPr/>
        </p:nvSpPr>
        <p:spPr>
          <a:xfrm flipV="1">
            <a:off x="1522075" y="5880425"/>
            <a:ext cx="7345622" cy="77030"/>
          </a:xfrm>
          <a:custGeom>
            <a:avLst/>
            <a:gdLst/>
            <a:ahLst/>
            <a:cxnLst/>
            <a:rect l="l" t="t" r="r" b="b"/>
            <a:pathLst>
              <a:path w="1081991">
                <a:moveTo>
                  <a:pt x="0" y="0"/>
                </a:moveTo>
                <a:lnTo>
                  <a:pt x="1081991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5" name="object 719"/>
          <p:cNvSpPr/>
          <p:nvPr/>
        </p:nvSpPr>
        <p:spPr>
          <a:xfrm flipV="1">
            <a:off x="1522075" y="6442364"/>
            <a:ext cx="7345622" cy="77030"/>
          </a:xfrm>
          <a:custGeom>
            <a:avLst/>
            <a:gdLst/>
            <a:ahLst/>
            <a:cxnLst/>
            <a:rect l="l" t="t" r="r" b="b"/>
            <a:pathLst>
              <a:path w="1081991">
                <a:moveTo>
                  <a:pt x="0" y="0"/>
                </a:moveTo>
                <a:lnTo>
                  <a:pt x="1081991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719"/>
          <p:cNvSpPr/>
          <p:nvPr/>
        </p:nvSpPr>
        <p:spPr>
          <a:xfrm flipV="1">
            <a:off x="1540867" y="494109"/>
            <a:ext cx="7345622" cy="77030"/>
          </a:xfrm>
          <a:custGeom>
            <a:avLst/>
            <a:gdLst/>
            <a:ahLst/>
            <a:cxnLst/>
            <a:rect l="l" t="t" r="r" b="b"/>
            <a:pathLst>
              <a:path w="1081991">
                <a:moveTo>
                  <a:pt x="0" y="0"/>
                </a:moveTo>
                <a:lnTo>
                  <a:pt x="1081991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719"/>
          <p:cNvSpPr/>
          <p:nvPr/>
        </p:nvSpPr>
        <p:spPr>
          <a:xfrm flipV="1">
            <a:off x="1538942" y="1075171"/>
            <a:ext cx="7345622" cy="77030"/>
          </a:xfrm>
          <a:custGeom>
            <a:avLst/>
            <a:gdLst/>
            <a:ahLst/>
            <a:cxnLst/>
            <a:rect l="l" t="t" r="r" b="b"/>
            <a:pathLst>
              <a:path w="1081991">
                <a:moveTo>
                  <a:pt x="0" y="0"/>
                </a:moveTo>
                <a:lnTo>
                  <a:pt x="1081991" y="0"/>
                </a:lnTo>
              </a:path>
            </a:pathLst>
          </a:custGeom>
          <a:ln w="8725">
            <a:solidFill>
              <a:srgbClr val="93959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502810" y="1429124"/>
            <a:ext cx="168384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A specific, measurable description of your </a:t>
            </a:r>
            <a:r>
              <a:rPr lang="en-US" sz="1050" dirty="0" smtClean="0"/>
              <a:t>hypothesis.</a:t>
            </a:r>
            <a:endParaRPr lang="en-US" sz="1050" dirty="0"/>
          </a:p>
        </p:txBody>
      </p:sp>
      <p:sp>
        <p:nvSpPr>
          <p:cNvPr id="126" name="Rectangle 125"/>
          <p:cNvSpPr/>
          <p:nvPr/>
        </p:nvSpPr>
        <p:spPr>
          <a:xfrm>
            <a:off x="3052497" y="1425154"/>
            <a:ext cx="19582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If </a:t>
            </a:r>
            <a:r>
              <a:rPr lang="en-US" sz="1050" dirty="0"/>
              <a:t>we do X, then Y% of customers will behave in way Z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3291" y="575412"/>
            <a:ext cx="342277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Something accepted as true without </a:t>
            </a:r>
            <a:r>
              <a:rPr lang="en-US" sz="1050" dirty="0" smtClean="0"/>
              <a:t>evidence. The </a:t>
            </a:r>
            <a:r>
              <a:rPr lang="en-US" sz="1050" dirty="0"/>
              <a:t>most critical assumption you are making about your idea at this time, for which you have the least amount of evidence.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1176" y="2045237"/>
            <a:ext cx="431897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Specify what you will build for </a:t>
            </a:r>
            <a:r>
              <a:rPr lang="en-US" sz="1050" dirty="0"/>
              <a:t>the absolute minimum required to test </a:t>
            </a:r>
            <a:r>
              <a:rPr lang="en-US" sz="1050" dirty="0" smtClean="0"/>
              <a:t>your hypothesis</a:t>
            </a:r>
            <a:r>
              <a:rPr lang="en-US" sz="1050" dirty="0"/>
              <a:t>, as fast as possible. Don’t just conﬁrm, learn. Include ways to capture surprises, as well as real behavior important to your idea.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10079" y="1163150"/>
            <a:ext cx="73268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7F7F7F"/>
                </a:solidFill>
              </a:rPr>
              <a:t>Place a single sticky note in each box. Proceed down each LOOP column. Record your progress over time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16303" y="2681012"/>
            <a:ext cx="373303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Describe how you will measure </a:t>
            </a:r>
            <a:r>
              <a:rPr lang="en-US" sz="1050" dirty="0"/>
              <a:t>real customer behaviors associated with your hypothesis. Encourage “currency” exchange when possible. No surveys!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3999" y="3297163"/>
            <a:ext cx="364066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Choose a number high enough to get you and your team excited if true, and relative to the experiment you are conducting.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40101" y="4006955"/>
            <a:ext cx="333208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What actually happened?  Record the actual metrics generated during your experiment, paying close attention to new behaviors and surprises.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2485" y="4629395"/>
            <a:ext cx="344824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What did  behaviors did you observe?  Record the observable behavior, live feedback and reactions you witnessed ﬁrsthand, which inﬂuenced the actual results.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2484" y="5248647"/>
            <a:ext cx="378761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Insights change the way we think about our customers or your idea.  Record the new information you generated during this experiment, as well as unique observations made in the ﬁeld.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77879" y="5946108"/>
            <a:ext cx="391006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Take your next step - move forward.  Look for a trend in your evidence over time. No single experiment holds all the answers. Iterate? Persevere? Pivot?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77879" y="5759929"/>
            <a:ext cx="21980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What new evidence did you generate?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707" y="3791159"/>
            <a:ext cx="75357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MINIMUM REQ. FOR CTOF: COMPLETE THROUGH HERE </a:t>
            </a:r>
            <a:r>
              <a:rPr lang="en-US" sz="1000" dirty="0" smtClean="0">
                <a:solidFill>
                  <a:srgbClr val="7F7F7F"/>
                </a:solidFill>
              </a:rPr>
              <a:t>Launch </a:t>
            </a:r>
            <a:r>
              <a:rPr lang="en-US" sz="1000" dirty="0">
                <a:solidFill>
                  <a:srgbClr val="7F7F7F"/>
                </a:solidFill>
              </a:rPr>
              <a:t>your experiment</a:t>
            </a:r>
            <a:r>
              <a:rPr lang="en-US" sz="1000" dirty="0" smtClean="0">
                <a:solidFill>
                  <a:srgbClr val="7F7F7F"/>
                </a:solidFill>
              </a:rPr>
              <a:t>. </a:t>
            </a:r>
            <a:r>
              <a:rPr lang="en-US" sz="1000" dirty="0">
                <a:solidFill>
                  <a:srgbClr val="7F7F7F"/>
                </a:solidFill>
              </a:rPr>
              <a:t>Run your experiments as quickly and frugally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102378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505" y="2010661"/>
            <a:ext cx="51520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>
                <a:hlinkClick r:id="rId2"/>
              </a:rPr>
              <a:t>Submit your idea to the challenge</a:t>
            </a:r>
          </a:p>
          <a:p>
            <a:pPr algn="ctr"/>
            <a:r>
              <a:rPr lang="en-US" dirty="0" smtClean="0">
                <a:hlinkClick r:id="rId2"/>
              </a:rPr>
              <a:t>Brainstorm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TAGS</a:t>
            </a:r>
          </a:p>
          <a:p>
            <a:pPr algn="ctr"/>
            <a:r>
              <a:rPr lang="en-US" dirty="0" smtClean="0"/>
              <a:t>2015challenge_&lt;</a:t>
            </a:r>
            <a:r>
              <a:rPr lang="en-US" dirty="0" err="1" smtClean="0"/>
              <a:t>yourlocation</a:t>
            </a:r>
            <a:r>
              <a:rPr lang="en-US" dirty="0" smtClean="0"/>
              <a:t>&gt;</a:t>
            </a:r>
            <a:endParaRPr lang="en-US" dirty="0" smtClean="0"/>
          </a:p>
          <a:p>
            <a:pPr algn="ctr"/>
            <a:r>
              <a:rPr lang="en-US" dirty="0" smtClean="0"/>
              <a:t>Ctoftrack1_services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ctoftrack2_finacial_capability</a:t>
            </a:r>
          </a:p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yourBUorFG</a:t>
            </a:r>
            <a:r>
              <a:rPr lang="en-US" dirty="0" smtClean="0"/>
              <a:t>&gt;</a:t>
            </a:r>
            <a:endParaRPr lang="en-US" dirty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42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363</Words>
  <Application>Microsoft Macintosh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CTOF Innovation Challenge Gallery Walk Application DUE MAY 1  </vt:lpstr>
      <vt:lpstr>PowerPoint Presentation</vt:lpstr>
      <vt:lpstr>Experiment loop  Complete experiment loop at least through target metric  If you have more than one loop completed, download the full version: http://www.movestheneedle.com/product/lean-entrepreneur-experiment-map/ </vt:lpstr>
      <vt:lpstr>PowerPoint Presentation</vt:lpstr>
      <vt:lpstr>PowerPoint Presentation</vt:lpstr>
    </vt:vector>
  </TitlesOfParts>
  <Company>Intuit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Brenna Hall</dc:creator>
  <cp:lastModifiedBy>Lori Leahy</cp:lastModifiedBy>
  <cp:revision>40</cp:revision>
  <cp:lastPrinted>2015-04-24T19:47:05Z</cp:lastPrinted>
  <dcterms:created xsi:type="dcterms:W3CDTF">2015-04-22T20:15:40Z</dcterms:created>
  <dcterms:modified xsi:type="dcterms:W3CDTF">2015-04-27T18:52:45Z</dcterms:modified>
</cp:coreProperties>
</file>