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9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BC446-AC5B-40D1-97CD-CAD1999F45D0}">
  <a:tblStyle styleId="{28FBC446-AC5B-40D1-97CD-CAD1999F45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458787" y="720725"/>
            <a:ext cx="6396037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4162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/>
        </p:nvSpPr>
        <p:spPr>
          <a:xfrm>
            <a:off x="4144962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25" tIns="48225" rIns="96825" bIns="48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6037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8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03C9-53D8-9818-445E-DC31CC49D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450" y="1743074"/>
            <a:ext cx="11106150" cy="42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47;p7">
            <a:extLst>
              <a:ext uri="{FF2B5EF4-FFF2-40B4-BE49-F238E27FC236}">
                <a16:creationId xmlns:a16="http://schemas.microsoft.com/office/drawing/2014/main" id="{4F203096-1EB6-E674-F8FF-1A091402B0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801" y="365127"/>
            <a:ext cx="93995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98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955801" y="365127"/>
            <a:ext cx="93995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752600" y="365127"/>
            <a:ext cx="9601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838325" y="365125"/>
            <a:ext cx="9515475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2117725" cy="16398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0" r:id="rId3"/>
    <p:sldLayoutId id="2147483651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networking.org/sdn-resources/customer-case-studies/openf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networking.org/wp-content/uploads/2014/10/openflow-switch-v1.5.1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yu.readthedocs.io/en/latest/writing_ryu_app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opennetworking.org/sdn-defini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redhat.com/blog/2018/10/22/introduction-to-linux-interfaces-for-virtual-networking#brid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penvswitch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1524000" y="18288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Switch-</a:t>
            </a:r>
            <a:r>
              <a:rPr lang="en-US" sz="6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</a:t>
            </a:r>
            <a:r>
              <a:rPr lang="en-US" sz="6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-OVS-Mininet</a:t>
            </a:r>
            <a:endParaRPr dirty="0"/>
          </a:p>
        </p:txBody>
      </p:sp>
      <p:sp>
        <p:nvSpPr>
          <p:cNvPr id="74" name="Google Shape;74;p10"/>
          <p:cNvSpPr txBox="1"/>
          <p:nvPr/>
        </p:nvSpPr>
        <p:spPr>
          <a:xfrm>
            <a:off x="1524000" y="365760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Lecture – </a:t>
            </a:r>
            <a:r>
              <a:rPr lang="en-U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Pertamina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University</a:t>
            </a:r>
            <a:endParaRPr lang="en-US" dirty="0"/>
          </a:p>
          <a:p>
            <a:pPr marL="0" marR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" name="Google Shape;75;p10"/>
          <p:cNvGraphicFramePr/>
          <p:nvPr/>
        </p:nvGraphicFramePr>
        <p:xfrm>
          <a:off x="4297550" y="4705925"/>
          <a:ext cx="3429000" cy="792420"/>
        </p:xfrm>
        <a:graphic>
          <a:graphicData uri="http://schemas.openxmlformats.org/drawingml/2006/table">
            <a:tbl>
              <a:tblPr>
                <a:noFill/>
                <a:tableStyleId>{28FBC446-AC5B-40D1-97CD-CAD1999F45D0}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Ardimas Purwita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ardimas.andi@binus.ac.id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F6F9FA-F5D5-D74B-0BEF-D70FCF432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450" y="1743074"/>
            <a:ext cx="2950846" cy="4295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#!/bin/sh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create </a:t>
            </a:r>
            <a:r>
              <a:rPr lang="en-US" sz="1100" dirty="0" err="1"/>
              <a:t>netns</a:t>
            </a:r>
            <a:r>
              <a:rPr lang="en-US" sz="1100" dirty="0"/>
              <a:t> red and green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add 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add green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create </a:t>
            </a:r>
            <a:r>
              <a:rPr lang="en-US" sz="1100" dirty="0" err="1"/>
              <a:t>veth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</a:t>
            </a:r>
            <a:r>
              <a:rPr lang="en-US" sz="1100" dirty="0" err="1"/>
              <a:t>veth</a:t>
            </a:r>
            <a:r>
              <a:rPr lang="en-US" sz="1100" dirty="0"/>
              <a:t>-r type </a:t>
            </a:r>
            <a:r>
              <a:rPr lang="en-US" sz="1100" dirty="0" err="1"/>
              <a:t>veth</a:t>
            </a:r>
            <a:r>
              <a:rPr lang="en-US" sz="1100" dirty="0"/>
              <a:t> peer name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</a:t>
            </a:r>
            <a:r>
              <a:rPr lang="en-US" sz="1100" dirty="0" err="1"/>
              <a:t>veth</a:t>
            </a:r>
            <a:r>
              <a:rPr lang="en-US" sz="1100" dirty="0"/>
              <a:t>-g type </a:t>
            </a:r>
            <a:r>
              <a:rPr lang="en-US" sz="1100" dirty="0" err="1"/>
              <a:t>veth</a:t>
            </a:r>
            <a:r>
              <a:rPr lang="en-US" sz="1100" dirty="0"/>
              <a:t> peer name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</a:rPr>
              <a:t># create v-bridge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strike="sngStrike" dirty="0" err="1">
                <a:solidFill>
                  <a:srgbClr val="FF0000"/>
                </a:solidFill>
              </a:rPr>
              <a:t>ip</a:t>
            </a:r>
            <a:r>
              <a:rPr lang="en-US" sz="1100" strike="sngStrike" dirty="0">
                <a:solidFill>
                  <a:srgbClr val="FF0000"/>
                </a:solidFill>
              </a:rPr>
              <a:t> link add v-bridge type bridge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tx1"/>
                </a:solidFill>
              </a:rPr>
              <a:t>ovs-vsctl</a:t>
            </a:r>
            <a:r>
              <a:rPr lang="en-US" sz="1100" dirty="0">
                <a:solidFill>
                  <a:schemeClr val="tx1"/>
                </a:solidFill>
              </a:rPr>
              <a:t> add-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 v-bridge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attach </a:t>
            </a:r>
            <a:r>
              <a:rPr lang="en-US" sz="1100" dirty="0" err="1"/>
              <a:t>veth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-r </a:t>
            </a:r>
            <a:r>
              <a:rPr lang="en-US" sz="1100" dirty="0" err="1"/>
              <a:t>netns</a:t>
            </a:r>
            <a:r>
              <a:rPr lang="en-US" sz="1100" dirty="0"/>
              <a:t> 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-g </a:t>
            </a:r>
            <a:r>
              <a:rPr lang="en-US" sz="1100" dirty="0" err="1"/>
              <a:t>netns</a:t>
            </a:r>
            <a:r>
              <a:rPr lang="en-US" sz="1100" dirty="0"/>
              <a:t> green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strike="sngStrike" dirty="0" err="1">
                <a:solidFill>
                  <a:srgbClr val="FF0000"/>
                </a:solidFill>
              </a:rPr>
              <a:t>ip</a:t>
            </a:r>
            <a:r>
              <a:rPr lang="en-US" sz="1100" strike="sngStrike" dirty="0">
                <a:solidFill>
                  <a:srgbClr val="FF0000"/>
                </a:solidFill>
              </a:rPr>
              <a:t> link set </a:t>
            </a:r>
            <a:r>
              <a:rPr lang="en-US" sz="1100" strike="sngStrike" dirty="0" err="1">
                <a:solidFill>
                  <a:srgbClr val="FF0000"/>
                </a:solidFill>
              </a:rPr>
              <a:t>veth</a:t>
            </a:r>
            <a:r>
              <a:rPr lang="en-US" sz="1100" strike="sngStrike" dirty="0">
                <a:solidFill>
                  <a:srgbClr val="FF0000"/>
                </a:solidFill>
              </a:rPr>
              <a:t>-</a:t>
            </a:r>
            <a:r>
              <a:rPr lang="en-US" sz="1100" strike="sngStrike" dirty="0" err="1">
                <a:solidFill>
                  <a:srgbClr val="FF0000"/>
                </a:solidFill>
              </a:rPr>
              <a:t>br</a:t>
            </a:r>
            <a:r>
              <a:rPr lang="en-US" sz="1100" strike="sngStrike" dirty="0">
                <a:solidFill>
                  <a:srgbClr val="FF0000"/>
                </a:solidFill>
              </a:rPr>
              <a:t>-r master v-bridge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strike="sngStrike" dirty="0" err="1">
                <a:solidFill>
                  <a:srgbClr val="FF0000"/>
                </a:solidFill>
              </a:rPr>
              <a:t>ip</a:t>
            </a:r>
            <a:r>
              <a:rPr lang="en-US" sz="1100" strike="sngStrike" dirty="0">
                <a:solidFill>
                  <a:srgbClr val="FF0000"/>
                </a:solidFill>
              </a:rPr>
              <a:t> link set </a:t>
            </a:r>
            <a:r>
              <a:rPr lang="en-US" sz="1100" strike="sngStrike" dirty="0" err="1">
                <a:solidFill>
                  <a:srgbClr val="FF0000"/>
                </a:solidFill>
              </a:rPr>
              <a:t>veth</a:t>
            </a:r>
            <a:r>
              <a:rPr lang="en-US" sz="1100" strike="sngStrike" dirty="0">
                <a:solidFill>
                  <a:srgbClr val="FF0000"/>
                </a:solidFill>
              </a:rPr>
              <a:t>-</a:t>
            </a:r>
            <a:r>
              <a:rPr lang="en-US" sz="1100" strike="sngStrike" dirty="0" err="1">
                <a:solidFill>
                  <a:srgbClr val="FF0000"/>
                </a:solidFill>
              </a:rPr>
              <a:t>br</a:t>
            </a:r>
            <a:r>
              <a:rPr lang="en-US" sz="1100" strike="sngStrike" dirty="0">
                <a:solidFill>
                  <a:srgbClr val="FF0000"/>
                </a:solidFill>
              </a:rPr>
              <a:t>-g master v-bridge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ovs-vsctl</a:t>
            </a:r>
            <a:r>
              <a:rPr lang="en-US" sz="1100" dirty="0"/>
              <a:t> add-port v-bridge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ovs-vsctl</a:t>
            </a:r>
            <a:r>
              <a:rPr lang="en-US" sz="1100" dirty="0"/>
              <a:t> add-port v-bridge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/>
              <a:t># activate </a:t>
            </a:r>
            <a:r>
              <a:rPr lang="en-US" sz="1100" dirty="0" err="1"/>
              <a:t>veth</a:t>
            </a: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</a:t>
            </a: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-r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green </a:t>
            </a: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-g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>
                <a:solidFill>
                  <a:schemeClr val="tx1"/>
                </a:solidFill>
              </a:rPr>
              <a:t>ip</a:t>
            </a:r>
            <a:r>
              <a:rPr lang="en-US" sz="1100" dirty="0">
                <a:solidFill>
                  <a:schemeClr val="tx1"/>
                </a:solidFill>
              </a:rPr>
              <a:t> link set dev v-bridge up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5344BE-8FF3-6EB5-04BF-00C15527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redo this, but using Open </a:t>
            </a:r>
            <a:r>
              <a:rPr lang="en-US" dirty="0" err="1"/>
              <a:t>Vswitch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B87-7F5A-36FB-E885-D28F9288873C}"/>
              </a:ext>
            </a:extLst>
          </p:cNvPr>
          <p:cNvSpPr txBox="1">
            <a:spLocks/>
          </p:cNvSpPr>
          <p:nvPr/>
        </p:nvSpPr>
        <p:spPr>
          <a:xfrm>
            <a:off x="3503296" y="1795458"/>
            <a:ext cx="3375024" cy="429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/>
              <a:t># assign </a:t>
            </a:r>
            <a:r>
              <a:rPr lang="en-US" sz="1100" dirty="0" err="1"/>
              <a:t>ip</a:t>
            </a:r>
            <a:r>
              <a:rPr lang="en-US" sz="1100" dirty="0"/>
              <a:t> address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</a:t>
            </a:r>
            <a:r>
              <a:rPr lang="en-US" sz="1100" dirty="0" err="1"/>
              <a:t>ip</a:t>
            </a:r>
            <a:r>
              <a:rPr lang="en-US" sz="1100" dirty="0"/>
              <a:t> a add 10.1.1.2/24 dev </a:t>
            </a:r>
            <a:r>
              <a:rPr lang="en-US" sz="1100" dirty="0" err="1"/>
              <a:t>veth</a:t>
            </a:r>
            <a:r>
              <a:rPr lang="en-US" sz="1100" dirty="0"/>
              <a:t>-r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green </a:t>
            </a:r>
            <a:r>
              <a:rPr lang="en-US" sz="1100" dirty="0" err="1"/>
              <a:t>ip</a:t>
            </a:r>
            <a:r>
              <a:rPr lang="en-US" sz="1100" dirty="0"/>
              <a:t> a add 10.1.1.3/24 dev </a:t>
            </a:r>
            <a:r>
              <a:rPr lang="en-US" sz="1100" dirty="0" err="1"/>
              <a:t>veth</a:t>
            </a:r>
            <a:r>
              <a:rPr lang="en-US" sz="1100" dirty="0"/>
              <a:t>-g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/>
              <a:t># test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ping 10.1.1.3 -c 3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B598E1-926C-3692-1AE7-F6FC4B83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566" y="2732723"/>
            <a:ext cx="31623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D9FAE-44C1-54CD-3F49-8D9DF38D8010}"/>
              </a:ext>
            </a:extLst>
          </p:cNvPr>
          <p:cNvSpPr txBox="1"/>
          <p:nvPr/>
        </p:nvSpPr>
        <p:spPr>
          <a:xfrm>
            <a:off x="9433692" y="2346960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now using OVS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EB6C24-7488-F28A-2892-BC390AF6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828" y="4909818"/>
            <a:ext cx="2009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7DF81-5749-083A-B1D2-46D6603FB003}"/>
              </a:ext>
            </a:extLst>
          </p:cNvPr>
          <p:cNvCxnSpPr/>
          <p:nvPr/>
        </p:nvCxnSpPr>
        <p:spPr>
          <a:xfrm flipH="1">
            <a:off x="9433692" y="3210560"/>
            <a:ext cx="504826" cy="16992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BE570-A339-D0D4-AC87-07F5454110F2}"/>
              </a:ext>
            </a:extLst>
          </p:cNvPr>
          <p:cNvCxnSpPr>
            <a:cxnSpLocks/>
          </p:cNvCxnSpPr>
          <p:nvPr/>
        </p:nvCxnSpPr>
        <p:spPr>
          <a:xfrm>
            <a:off x="10395718" y="3210560"/>
            <a:ext cx="471806" cy="16992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6DF443DD-AA81-4F92-295A-72F74C24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80" y="3460731"/>
            <a:ext cx="5081270" cy="30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34F20C-4D73-A949-9658-22EF3928BC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is a standardized protocol to configure forwarding planes of network devices</a:t>
            </a:r>
          </a:p>
          <a:p>
            <a:r>
              <a:rPr lang="en-US" dirty="0">
                <a:hlinkClick r:id="rId2"/>
              </a:rPr>
              <a:t>https://opennetworking.org/sdn-resources/customer-case-studies/openflow/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8B4550-A5EE-1392-783C-12F55948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5E93731-0A8E-ED0A-C22E-B887C75F0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4" y="2717453"/>
            <a:ext cx="4900612" cy="414054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B9C3DFD-5862-3AD5-C888-2005CA590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920" y="2960986"/>
            <a:ext cx="6114922" cy="370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2A0142-4DB8-4D85-9431-328DA690342D}"/>
              </a:ext>
            </a:extLst>
          </p:cNvPr>
          <p:cNvSpPr/>
          <p:nvPr/>
        </p:nvSpPr>
        <p:spPr>
          <a:xfrm>
            <a:off x="7965440" y="2960986"/>
            <a:ext cx="1889760" cy="32670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4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4E43DC-4134-8548-047B-CFB0D11A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pic>
        <p:nvPicPr>
          <p:cNvPr id="6146" name="Picture 2" descr="HP launches OpenFlow-enabled switches - DCD">
            <a:extLst>
              <a:ext uri="{FF2B5EF4-FFF2-40B4-BE49-F238E27FC236}">
                <a16:creationId xmlns:a16="http://schemas.microsoft.com/office/drawing/2014/main" id="{1C85F9C5-E25C-CF3E-CF59-4FCF2DDD4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957320"/>
            <a:ext cx="2479601" cy="190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DN 101: Unscrambling the acronym soup. What is SDN? | Aruba Blogs">
            <a:extLst>
              <a:ext uri="{FF2B5EF4-FFF2-40B4-BE49-F238E27FC236}">
                <a16:creationId xmlns:a16="http://schemas.microsoft.com/office/drawing/2014/main" id="{103B8475-E363-1332-2FAA-1394CE04E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3" b="-1"/>
          <a:stretch/>
        </p:blipFill>
        <p:spPr bwMode="auto">
          <a:xfrm>
            <a:off x="5390199" y="4153853"/>
            <a:ext cx="6076950" cy="190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2CDA78-E545-08DE-C827-9B5428A85EDC}"/>
              </a:ext>
            </a:extLst>
          </p:cNvPr>
          <p:cNvCxnSpPr/>
          <p:nvPr/>
        </p:nvCxnSpPr>
        <p:spPr>
          <a:xfrm>
            <a:off x="1666240" y="3281680"/>
            <a:ext cx="8961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9A9C05-1D1F-ACB1-FB78-FBD1FAC0BECC}"/>
              </a:ext>
            </a:extLst>
          </p:cNvPr>
          <p:cNvSpPr/>
          <p:nvPr/>
        </p:nvSpPr>
        <p:spPr>
          <a:xfrm>
            <a:off x="1666240" y="1966756"/>
            <a:ext cx="8961120" cy="772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723224-CB08-34B7-41F0-7AC888EFDF22}"/>
              </a:ext>
            </a:extLst>
          </p:cNvPr>
          <p:cNvCxnSpPr>
            <a:stCxn id="6" idx="2"/>
          </p:cNvCxnSpPr>
          <p:nvPr/>
        </p:nvCxnSpPr>
        <p:spPr>
          <a:xfrm>
            <a:off x="6146800" y="2738911"/>
            <a:ext cx="0" cy="542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E17723-8D04-FAA6-9D01-B3C74F1FB146}"/>
              </a:ext>
            </a:extLst>
          </p:cNvPr>
          <p:cNvSpPr txBox="1"/>
          <p:nvPr/>
        </p:nvSpPr>
        <p:spPr>
          <a:xfrm>
            <a:off x="6512560" y="286721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Openflow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34031B-BE1E-456A-2374-BD5CDF35E435}"/>
              </a:ext>
            </a:extLst>
          </p:cNvPr>
          <p:cNvCxnSpPr/>
          <p:nvPr/>
        </p:nvCxnSpPr>
        <p:spPr>
          <a:xfrm>
            <a:off x="3119120" y="3281680"/>
            <a:ext cx="0" cy="542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11F543-18C5-D2B8-282D-285F09B1A02C}"/>
              </a:ext>
            </a:extLst>
          </p:cNvPr>
          <p:cNvCxnSpPr/>
          <p:nvPr/>
        </p:nvCxnSpPr>
        <p:spPr>
          <a:xfrm>
            <a:off x="6776720" y="3281680"/>
            <a:ext cx="0" cy="542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8CE99A-6935-FFF8-A340-6BE8F37CB5F5}"/>
              </a:ext>
            </a:extLst>
          </p:cNvPr>
          <p:cNvCxnSpPr/>
          <p:nvPr/>
        </p:nvCxnSpPr>
        <p:spPr>
          <a:xfrm>
            <a:off x="9753600" y="3256280"/>
            <a:ext cx="0" cy="5427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032588-AA81-5DD1-0E86-AEB6A0D83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450" y="1743075"/>
            <a:ext cx="11106150" cy="664846"/>
          </a:xfrm>
        </p:spPr>
        <p:txBody>
          <a:bodyPr/>
          <a:lstStyle/>
          <a:p>
            <a:pPr marL="95250" indent="0">
              <a:buNone/>
            </a:pPr>
            <a:r>
              <a:rPr lang="en-US" dirty="0"/>
              <a:t>Ref: </a:t>
            </a:r>
            <a:r>
              <a:rPr lang="en-US" dirty="0">
                <a:hlinkClick r:id="rId2"/>
              </a:rPr>
              <a:t>https://opennetworking.org/wp-content/uploads/2014/10/openflow-switch-v1.5.1.pdf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097FC-9864-35FC-96BA-924B6C55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: How it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C4B9E-89CB-65E1-FCBC-C369F603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30" y="2255330"/>
            <a:ext cx="8314140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DD5B34-D8FD-E136-AF2B-73419F7C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: How it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F374B-3F50-16BF-630C-F70C42A0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8" y="1883799"/>
            <a:ext cx="5893740" cy="378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C46AA-E57B-7B59-E962-04798CB7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98" y="37693"/>
            <a:ext cx="5357202" cy="6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4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2A166-B9B8-B3E0-D2E6-D12C19FF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it in action: Start from the trivial one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4D4307-8351-4DB5-5197-D24C4062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5" y="1759694"/>
            <a:ext cx="31623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E4777-35EA-0D62-E8BA-5D1FED36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" y="2123329"/>
            <a:ext cx="4892464" cy="1280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5222DF-10FC-AA95-D037-3C00A368CAB8}"/>
              </a:ext>
            </a:extLst>
          </p:cNvPr>
          <p:cNvSpPr txBox="1"/>
          <p:nvPr/>
        </p:nvSpPr>
        <p:spPr>
          <a:xfrm>
            <a:off x="53856" y="171745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Run the setup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24F7D-2BF8-CBFD-98F0-02193BE18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9" y="3891822"/>
            <a:ext cx="7690951" cy="396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11E5D-E782-4EDC-3796-3FB2624A061C}"/>
              </a:ext>
            </a:extLst>
          </p:cNvPr>
          <p:cNvSpPr txBox="1"/>
          <p:nvPr/>
        </p:nvSpPr>
        <p:spPr>
          <a:xfrm>
            <a:off x="53856" y="3563501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Dump the flow table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CB4C26-FB4F-A79A-D62F-514DD19456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1167" r="61605"/>
          <a:stretch/>
        </p:blipFill>
        <p:spPr>
          <a:xfrm>
            <a:off x="329079" y="4776299"/>
            <a:ext cx="5869295" cy="655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50937-535B-15CC-5F7C-04D2932184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077" t="24928" r="7036" b="10374"/>
          <a:stretch/>
        </p:blipFill>
        <p:spPr>
          <a:xfrm>
            <a:off x="288439" y="5578522"/>
            <a:ext cx="5909935" cy="5211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921CD-F629-A55F-4DF6-22E84D6FFA47}"/>
              </a:ext>
            </a:extLst>
          </p:cNvPr>
          <p:cNvSpPr txBox="1"/>
          <p:nvPr/>
        </p:nvSpPr>
        <p:spPr>
          <a:xfrm>
            <a:off x="53856" y="4359422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 Delete the flow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E08C9-4798-F7F0-9E54-3105F9B084E4}"/>
              </a:ext>
            </a:extLst>
          </p:cNvPr>
          <p:cNvSpPr txBox="1"/>
          <p:nvPr/>
        </p:nvSpPr>
        <p:spPr>
          <a:xfrm>
            <a:off x="6130039" y="4359421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4. Set the flow table such that the OVS acts as a typical L2-switch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289D82-8D24-9BB7-7E41-380F0FE0E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677" y="4808649"/>
            <a:ext cx="5799323" cy="5791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AB421F-74E7-0124-1FA8-548DC50E4D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593"/>
          <a:stretch/>
        </p:blipFill>
        <p:spPr>
          <a:xfrm>
            <a:off x="6362992" y="5496141"/>
            <a:ext cx="5044877" cy="9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1FEF2B-EA0A-2C76-6FDE-CA1A21A3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using </a:t>
            </a:r>
            <a:r>
              <a:rPr lang="en-US" dirty="0" err="1"/>
              <a:t>Openflow</a:t>
            </a:r>
            <a:r>
              <a:rPr lang="en-US" dirty="0"/>
              <a:t> to enable L2-switch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6F0E18-C4CF-45A5-ED52-26D0778F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5" y="1759694"/>
            <a:ext cx="31623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E4B8E-39DE-4DE3-2174-9F4079BD1D8C}"/>
              </a:ext>
            </a:extLst>
          </p:cNvPr>
          <p:cNvSpPr txBox="1"/>
          <p:nvPr/>
        </p:nvSpPr>
        <p:spPr>
          <a:xfrm>
            <a:off x="53856" y="1356145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Run the setup and delete the flow table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22B4C-B1E9-CA2C-39AD-D6C9194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9" y="1690690"/>
            <a:ext cx="4861981" cy="2011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9FCD73-CF38-07BC-DE40-D7C7133051DA}"/>
              </a:ext>
            </a:extLst>
          </p:cNvPr>
          <p:cNvSpPr txBox="1"/>
          <p:nvPr/>
        </p:nvSpPr>
        <p:spPr>
          <a:xfrm>
            <a:off x="53856" y="3690487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Check the port number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95E29C-6D41-A53B-DF44-09ADF505E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09" y="3994989"/>
            <a:ext cx="3822445" cy="28138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66AB14-FCDA-95CA-508A-B5A1C02E96D9}"/>
              </a:ext>
            </a:extLst>
          </p:cNvPr>
          <p:cNvSpPr txBox="1"/>
          <p:nvPr/>
        </p:nvSpPr>
        <p:spPr>
          <a:xfrm>
            <a:off x="4185454" y="3662496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 Add a flow entry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DDCC92-5829-0F97-04DD-AC11FF9DF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536" y="3994989"/>
            <a:ext cx="7826418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9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F04970-6538-1A2D-67C1-1EA56E27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not tired to create the setup manually?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14582-7B80-5800-60E1-4982C1AE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Here comes </a:t>
            </a:r>
            <a:r>
              <a:rPr lang="en-US" sz="2800" dirty="0" err="1">
                <a:solidFill>
                  <a:schemeClr val="tx1"/>
                </a:solidFill>
              </a:rPr>
              <a:t>mininet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D3405-748C-9843-F3AE-EEB298374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Mininet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realistic virtual network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running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 kernel, switch and application code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on a single machine (VM, cloud or native), in seconds, with a single command.</a:t>
            </a:r>
            <a:endParaRPr lang="en-US" dirty="0"/>
          </a:p>
          <a:p>
            <a:r>
              <a:rPr lang="en-US" dirty="0"/>
              <a:t>http://mininet.org/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AED4D-0402-7DB8-ED89-8C549AC2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Mininet and OVS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68FA4F-1D0B-495D-7607-CF0BC547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352358"/>
            <a:ext cx="49720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783B1-4ADD-96F4-0BE2-A277266C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4" y="4337433"/>
            <a:ext cx="5715495" cy="2362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1442F-6AE3-2CBA-50F1-1FD2173D4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83" y="4641536"/>
            <a:ext cx="3414056" cy="2019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A34B8F-D0A8-996E-B96D-43036D0A43C6}"/>
              </a:ext>
            </a:extLst>
          </p:cNvPr>
          <p:cNvSpPr txBox="1"/>
          <p:nvPr/>
        </p:nvSpPr>
        <p:spPr>
          <a:xfrm>
            <a:off x="516889" y="3937000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A single command to establish the topology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DE551-981F-CB04-185B-4EBF3CD72B79}"/>
              </a:ext>
            </a:extLst>
          </p:cNvPr>
          <p:cNvSpPr txBox="1"/>
          <p:nvPr/>
        </p:nvSpPr>
        <p:spPr>
          <a:xfrm>
            <a:off x="7049216" y="4253736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Add a flow entry and check reachability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2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09533E-E35C-9F59-D843-2B981E78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L2 matching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975AC0-645E-4A31-DF4B-0AC65757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10" y="1275398"/>
            <a:ext cx="49720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5220-B80A-D189-A3AB-FE6D01F94D24}"/>
              </a:ext>
            </a:extLst>
          </p:cNvPr>
          <p:cNvSpPr txBox="1"/>
          <p:nvPr/>
        </p:nvSpPr>
        <p:spPr>
          <a:xfrm>
            <a:off x="6522720" y="3007043"/>
            <a:ext cx="162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00:00:00:00:00:01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69C6-FE1A-E8EE-2666-D494EB6D8B14}"/>
              </a:ext>
            </a:extLst>
          </p:cNvPr>
          <p:cNvSpPr txBox="1"/>
          <p:nvPr/>
        </p:nvSpPr>
        <p:spPr>
          <a:xfrm>
            <a:off x="8471535" y="3007043"/>
            <a:ext cx="162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00:00:00:00:00:02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310DE-297F-E593-5314-96E1C86502D3}"/>
              </a:ext>
            </a:extLst>
          </p:cNvPr>
          <p:cNvSpPr txBox="1"/>
          <p:nvPr/>
        </p:nvSpPr>
        <p:spPr>
          <a:xfrm>
            <a:off x="10542589" y="3007042"/>
            <a:ext cx="162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00:00:00:00:00:03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E684F-58D1-79F6-C1F6-FFB301562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4" y="1543161"/>
            <a:ext cx="6348066" cy="1772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8A23EA-7AFD-0322-F0E9-4C947A8B7AE5}"/>
              </a:ext>
            </a:extLst>
          </p:cNvPr>
          <p:cNvSpPr txBox="1"/>
          <p:nvPr/>
        </p:nvSpPr>
        <p:spPr>
          <a:xfrm>
            <a:off x="73054" y="342900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wrong with this?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196302-092E-3F1D-0CAB-9EDFF0760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40" y="5760011"/>
            <a:ext cx="5113463" cy="1005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54C14-5C08-9D95-C863-D6B2D37AB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698" y="3542643"/>
            <a:ext cx="5488662" cy="3223295"/>
          </a:xfrm>
          <a:prstGeom prst="rect">
            <a:avLst/>
          </a:prstGeom>
        </p:spPr>
      </p:pic>
      <p:pic>
        <p:nvPicPr>
          <p:cNvPr id="10242" name="Picture 2" descr="ARP Fundamentals - NetEngine 8000 X V800R012C00SPC300 Feature Description -  IP Services 04 - Huawei">
            <a:extLst>
              <a:ext uri="{FF2B5EF4-FFF2-40B4-BE49-F238E27FC236}">
                <a16:creationId xmlns:a16="http://schemas.microsoft.com/office/drawing/2014/main" id="{875BDA41-D128-77B6-6B84-F7458EABC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69" y="3542643"/>
            <a:ext cx="2481534" cy="210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535C7E-D4F9-467E-9002-A805CAB80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 about the context behind SDN: building blocks</a:t>
            </a:r>
          </a:p>
          <a:p>
            <a:r>
              <a:rPr lang="en-US" dirty="0"/>
              <a:t>Quick introduction to SDN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58DE6C-4D76-7BBF-D657-C8F8B0EC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19426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F04970-6538-1A2D-67C1-1EA56E27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not tired to type </a:t>
            </a:r>
            <a:r>
              <a:rPr lang="en-US" dirty="0" err="1"/>
              <a:t>ovs-ofctl</a:t>
            </a:r>
            <a:r>
              <a:rPr lang="en-US" dirty="0"/>
              <a:t> all the time and fancy bit of python?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14582-7B80-5800-60E1-4982C1AE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Here comes Ryu (be patient, we’re getting to the SDN real soon)</a:t>
            </a:r>
          </a:p>
        </p:txBody>
      </p:sp>
    </p:spTree>
    <p:extLst>
      <p:ext uri="{BB962C8B-B14F-4D97-AF65-F5344CB8AC3E}">
        <p14:creationId xmlns:p14="http://schemas.microsoft.com/office/powerpoint/2010/main" val="249808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AC5513-12FC-61D2-BB09-FFC3CAAA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Ryu-OVS-</a:t>
            </a:r>
            <a:r>
              <a:rPr lang="en-US" dirty="0" err="1"/>
              <a:t>mininet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CC5E6EF-18E4-E8B8-CE39-2EEC71C6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29" y="790017"/>
            <a:ext cx="49720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D0065-7A31-6639-C89C-E28BC5E3F75C}"/>
              </a:ext>
            </a:extLst>
          </p:cNvPr>
          <p:cNvSpPr txBox="1"/>
          <p:nvPr/>
        </p:nvSpPr>
        <p:spPr>
          <a:xfrm>
            <a:off x="6704370" y="4550115"/>
            <a:ext cx="2382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Run your Ryu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6075"/>
            <a:r>
              <a:rPr lang="en-US" dirty="0" err="1">
                <a:solidFill>
                  <a:schemeClr val="tx1"/>
                </a:solidFill>
              </a:rPr>
              <a:t>ryu</a:t>
            </a:r>
            <a:r>
              <a:rPr lang="en-US" dirty="0">
                <a:solidFill>
                  <a:schemeClr val="tx1"/>
                </a:solidFill>
              </a:rPr>
              <a:t>-manager ./l2-ryu.py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1492A-DC97-C74B-D659-2517E5A6E658}"/>
              </a:ext>
            </a:extLst>
          </p:cNvPr>
          <p:cNvSpPr txBox="1"/>
          <p:nvPr/>
        </p:nvSpPr>
        <p:spPr>
          <a:xfrm>
            <a:off x="6655595" y="5329319"/>
            <a:ext cx="4091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6875" indent="-336550"/>
            <a:r>
              <a:rPr lang="en-US" dirty="0">
                <a:solidFill>
                  <a:schemeClr val="tx1"/>
                </a:solidFill>
              </a:rPr>
              <a:t>2.   Run your </a:t>
            </a:r>
            <a:r>
              <a:rPr lang="en-US" dirty="0" err="1">
                <a:solidFill>
                  <a:schemeClr val="tx1"/>
                </a:solidFill>
              </a:rPr>
              <a:t>mininet</a:t>
            </a:r>
            <a:r>
              <a:rPr lang="en-US" dirty="0">
                <a:solidFill>
                  <a:schemeClr val="tx1"/>
                </a:solidFill>
              </a:rPr>
              <a:t> topology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6075"/>
            <a:r>
              <a:rPr lang="it-IT" dirty="0">
                <a:solidFill>
                  <a:schemeClr val="tx1"/>
                </a:solidFill>
              </a:rPr>
              <a:t>mn --topo=single,3 --controller=remote --mac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EF23E-FD90-A675-D6B3-049327FE2717}"/>
              </a:ext>
            </a:extLst>
          </p:cNvPr>
          <p:cNvSpPr txBox="1"/>
          <p:nvPr/>
        </p:nvSpPr>
        <p:spPr>
          <a:xfrm>
            <a:off x="513081" y="6185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https://ryu.readthedocs.io/en/latest/writing_ryu_app.html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83905-1BD0-214F-7A81-0A2B078D89F9}"/>
              </a:ext>
            </a:extLst>
          </p:cNvPr>
          <p:cNvSpPr txBox="1"/>
          <p:nvPr/>
        </p:nvSpPr>
        <p:spPr>
          <a:xfrm>
            <a:off x="660521" y="1512890"/>
            <a:ext cx="437387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from </a:t>
            </a:r>
            <a:r>
              <a:rPr lang="en-US" sz="1000" dirty="0" err="1"/>
              <a:t>ryu.base</a:t>
            </a:r>
            <a:r>
              <a:rPr lang="en-US" sz="1000" dirty="0"/>
              <a:t> import </a:t>
            </a:r>
            <a:r>
              <a:rPr lang="en-US" sz="1000" dirty="0" err="1"/>
              <a:t>app_manager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ryu.controller</a:t>
            </a:r>
            <a:r>
              <a:rPr lang="en-US" sz="1000" dirty="0"/>
              <a:t> import </a:t>
            </a:r>
            <a:r>
              <a:rPr lang="en-US" sz="1000" dirty="0" err="1"/>
              <a:t>ofp_event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ryu.controller.handler</a:t>
            </a:r>
            <a:r>
              <a:rPr lang="en-US" sz="1000" dirty="0"/>
              <a:t> import MAIN_DISPATCHER</a:t>
            </a:r>
          </a:p>
          <a:p>
            <a:r>
              <a:rPr lang="en-US" sz="1000" dirty="0"/>
              <a:t>from </a:t>
            </a:r>
            <a:r>
              <a:rPr lang="en-US" sz="1000" dirty="0" err="1"/>
              <a:t>ryu.controller.handler</a:t>
            </a:r>
            <a:r>
              <a:rPr lang="en-US" sz="1000" dirty="0"/>
              <a:t> import </a:t>
            </a:r>
            <a:r>
              <a:rPr lang="en-US" sz="1000" dirty="0" err="1"/>
              <a:t>set_ev_cls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ryu.ofproto</a:t>
            </a:r>
            <a:r>
              <a:rPr lang="en-US" sz="1000" dirty="0"/>
              <a:t> import ofproto_v1_0</a:t>
            </a:r>
          </a:p>
          <a:p>
            <a:endParaRPr lang="en-US" sz="1000" dirty="0"/>
          </a:p>
          <a:p>
            <a:r>
              <a:rPr lang="en-US" sz="1000" dirty="0"/>
              <a:t>class L2Switch(</a:t>
            </a:r>
            <a:r>
              <a:rPr lang="en-US" sz="1000" dirty="0" err="1"/>
              <a:t>app_manager.RyuApp</a:t>
            </a:r>
            <a:r>
              <a:rPr lang="en-US" sz="1000" dirty="0"/>
              <a:t>):</a:t>
            </a:r>
          </a:p>
          <a:p>
            <a:r>
              <a:rPr lang="en-US" sz="1000" dirty="0"/>
              <a:t>    OFP_VERSIONS = [ofproto_v1_0.OFP_VERSION]</a:t>
            </a:r>
          </a:p>
          <a:p>
            <a:endParaRPr lang="en-US" sz="1000" dirty="0"/>
          </a:p>
          <a:p>
            <a:r>
              <a:rPr lang="en-US" sz="1000" dirty="0"/>
              <a:t>    def __</a:t>
            </a:r>
            <a:r>
              <a:rPr lang="en-US" sz="1000" dirty="0" err="1"/>
              <a:t>init</a:t>
            </a:r>
            <a:r>
              <a:rPr lang="en-US" sz="1000" dirty="0"/>
              <a:t>__(self, *</a:t>
            </a:r>
            <a:r>
              <a:rPr lang="en-US" sz="1000" dirty="0" err="1"/>
              <a:t>args</a:t>
            </a:r>
            <a:r>
              <a:rPr lang="en-US" sz="1000" dirty="0"/>
              <a:t>, **</a:t>
            </a:r>
            <a:r>
              <a:rPr lang="en-US" sz="1000" dirty="0" err="1"/>
              <a:t>kwargs</a:t>
            </a:r>
            <a:r>
              <a:rPr lang="en-US" sz="1000" dirty="0"/>
              <a:t>):</a:t>
            </a:r>
          </a:p>
          <a:p>
            <a:r>
              <a:rPr lang="en-US" sz="1000" dirty="0"/>
              <a:t>        super(L2Switch, self).__</a:t>
            </a:r>
            <a:r>
              <a:rPr lang="en-US" sz="1000" dirty="0" err="1"/>
              <a:t>init</a:t>
            </a:r>
            <a:r>
              <a:rPr lang="en-US" sz="1000" dirty="0"/>
              <a:t>__(*</a:t>
            </a:r>
            <a:r>
              <a:rPr lang="en-US" sz="1000" dirty="0" err="1"/>
              <a:t>args</a:t>
            </a:r>
            <a:r>
              <a:rPr lang="en-US" sz="1000" dirty="0"/>
              <a:t>, **</a:t>
            </a:r>
            <a:r>
              <a:rPr lang="en-US" sz="1000" dirty="0" err="1"/>
              <a:t>kwargs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    @set_ev_cls(ofp_event.EventOFPPacketIn, MAIN_DISPATCHER)</a:t>
            </a:r>
          </a:p>
          <a:p>
            <a:r>
              <a:rPr lang="en-US" sz="1000" dirty="0"/>
              <a:t>    def </a:t>
            </a:r>
            <a:r>
              <a:rPr lang="en-US" sz="1000" dirty="0" err="1"/>
              <a:t>packet_in_handler</a:t>
            </a:r>
            <a:r>
              <a:rPr lang="en-US" sz="1000" dirty="0"/>
              <a:t>(self, </a:t>
            </a:r>
            <a:r>
              <a:rPr lang="en-US" sz="1000" dirty="0" err="1"/>
              <a:t>ev</a:t>
            </a:r>
            <a:r>
              <a:rPr lang="en-US" sz="1000" dirty="0"/>
              <a:t>):</a:t>
            </a:r>
          </a:p>
          <a:p>
            <a:r>
              <a:rPr lang="en-US" sz="1000" dirty="0"/>
              <a:t>        msg = ev.msg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dp</a:t>
            </a:r>
            <a:r>
              <a:rPr lang="en-US" sz="1000" dirty="0"/>
              <a:t> = </a:t>
            </a:r>
            <a:r>
              <a:rPr lang="en-US" sz="1000" dirty="0" err="1"/>
              <a:t>msg.datapath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ofp</a:t>
            </a:r>
            <a:r>
              <a:rPr lang="en-US" sz="1000" dirty="0"/>
              <a:t> = </a:t>
            </a:r>
            <a:r>
              <a:rPr lang="en-US" sz="1000" dirty="0" err="1"/>
              <a:t>dp.ofproto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ofp_parser</a:t>
            </a:r>
            <a:r>
              <a:rPr lang="en-US" sz="1000" dirty="0"/>
              <a:t> = </a:t>
            </a:r>
            <a:r>
              <a:rPr lang="en-US" sz="1000" dirty="0" err="1"/>
              <a:t>dp.ofproto_parser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   actions = [</a:t>
            </a:r>
            <a:r>
              <a:rPr lang="en-US" sz="1000" dirty="0" err="1"/>
              <a:t>ofp_parser.OFPActionOutput</a:t>
            </a:r>
            <a:r>
              <a:rPr lang="en-US" sz="1000" dirty="0"/>
              <a:t>(</a:t>
            </a:r>
            <a:r>
              <a:rPr lang="en-US" sz="1000" dirty="0" err="1"/>
              <a:t>ofp.OFPP_FLOOD</a:t>
            </a:r>
            <a:r>
              <a:rPr lang="en-US" sz="1000" dirty="0"/>
              <a:t>)]</a:t>
            </a:r>
          </a:p>
          <a:p>
            <a:endParaRPr lang="en-US" sz="1000" dirty="0"/>
          </a:p>
          <a:p>
            <a:r>
              <a:rPr lang="en-US" sz="1000" dirty="0"/>
              <a:t>        data = None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msg.buffer_id</a:t>
            </a:r>
            <a:r>
              <a:rPr lang="en-US" sz="1000" dirty="0"/>
              <a:t> == </a:t>
            </a:r>
            <a:r>
              <a:rPr lang="en-US" sz="1000" dirty="0" err="1"/>
              <a:t>ofp.OFP_NO_BUFFER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     data = </a:t>
            </a:r>
            <a:r>
              <a:rPr lang="en-US" sz="1000" dirty="0" err="1"/>
              <a:t>msg.data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   out = </a:t>
            </a:r>
            <a:r>
              <a:rPr lang="en-US" sz="1000" dirty="0" err="1"/>
              <a:t>ofp_parser.OFPPacketOut</a:t>
            </a:r>
            <a:r>
              <a:rPr lang="en-US" sz="1000" dirty="0"/>
              <a:t>(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datapath</a:t>
            </a:r>
            <a:r>
              <a:rPr lang="en-US" sz="1000" dirty="0"/>
              <a:t>=</a:t>
            </a:r>
            <a:r>
              <a:rPr lang="en-US" sz="1000" dirty="0" err="1"/>
              <a:t>dp</a:t>
            </a:r>
            <a:r>
              <a:rPr lang="en-US" sz="1000" dirty="0"/>
              <a:t>, </a:t>
            </a:r>
            <a:r>
              <a:rPr lang="en-US" sz="1000" dirty="0" err="1"/>
              <a:t>buffer_id</a:t>
            </a:r>
            <a:r>
              <a:rPr lang="en-US" sz="1000" dirty="0"/>
              <a:t>=</a:t>
            </a:r>
            <a:r>
              <a:rPr lang="en-US" sz="1000" dirty="0" err="1"/>
              <a:t>msg.buffer_id</a:t>
            </a:r>
            <a:r>
              <a:rPr lang="en-US" sz="1000" dirty="0"/>
              <a:t>, </a:t>
            </a:r>
            <a:r>
              <a:rPr lang="en-US" sz="1000" dirty="0" err="1"/>
              <a:t>in_port</a:t>
            </a:r>
            <a:r>
              <a:rPr lang="en-US" sz="1000" dirty="0"/>
              <a:t>=</a:t>
            </a:r>
            <a:r>
              <a:rPr lang="en-US" sz="1000" dirty="0" err="1"/>
              <a:t>msg.in_port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actions=actions, data = data)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dp.send_msg</a:t>
            </a:r>
            <a:r>
              <a:rPr lang="en-US" sz="1000" dirty="0"/>
              <a:t>(out)</a:t>
            </a:r>
          </a:p>
        </p:txBody>
      </p:sp>
    </p:spTree>
    <p:extLst>
      <p:ext uri="{BB962C8B-B14F-4D97-AF65-F5344CB8AC3E}">
        <p14:creationId xmlns:p14="http://schemas.microsoft.com/office/powerpoint/2010/main" val="2833088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9A22D-3B50-0DB7-CB46-3AB7F8C2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B37CC-6EB2-AAD5-3305-3C55F0A52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6D89-DCB8-763D-4FA9-10D308794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450" y="1560194"/>
            <a:ext cx="7199630" cy="4295775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ilroyregular"/>
              </a:rPr>
              <a:t>The physical separation of the network control plane from the forwarding plane, and where a control plane controls several devices. </a:t>
            </a:r>
          </a:p>
          <a:p>
            <a:r>
              <a:rPr lang="en-US" dirty="0">
                <a:solidFill>
                  <a:srgbClr val="333333"/>
                </a:solidFill>
                <a:latin typeface="gilroyregular"/>
              </a:rPr>
              <a:t>Features: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gilroyregular"/>
              </a:rPr>
              <a:t>Directly programmable</a:t>
            </a:r>
          </a:p>
          <a:p>
            <a:pPr marL="1047750" lvl="2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ilroyregular"/>
              </a:rPr>
              <a:t>Network control is directly programmable because it is decoupled from forwarding functions.</a:t>
            </a:r>
            <a:endParaRPr lang="en-US" dirty="0">
              <a:solidFill>
                <a:srgbClr val="333333"/>
              </a:solidFill>
              <a:latin typeface="gilroyregular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gilroyregular"/>
              </a:rPr>
              <a:t>Agile</a:t>
            </a:r>
          </a:p>
          <a:p>
            <a:pPr marL="1047750" lvl="2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ilroyregular"/>
              </a:rPr>
              <a:t>Abstracting control from forwarding lets administrators dynamically adjust network-wide traffic flow to meet changing needs.</a:t>
            </a:r>
            <a:endParaRPr lang="en-US" dirty="0">
              <a:solidFill>
                <a:srgbClr val="333333"/>
              </a:solidFill>
              <a:latin typeface="gilroyregular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gilroyregular"/>
              </a:rPr>
              <a:t>Centrally managed</a:t>
            </a:r>
          </a:p>
          <a:p>
            <a:pPr marL="1047750" lvl="2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ilroyregular"/>
              </a:rPr>
              <a:t>Network intelligence is (logically) centralized in software-based SDN controllers that maintain a global view of the network, which appears to applications and policy engines as a single, logical switch.</a:t>
            </a:r>
            <a:endParaRPr lang="en-US" dirty="0">
              <a:solidFill>
                <a:srgbClr val="333333"/>
              </a:solidFill>
              <a:latin typeface="gilroyregular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gilroyregular"/>
              </a:rPr>
              <a:t>Open standards-based and vendor-neutral</a:t>
            </a:r>
          </a:p>
          <a:p>
            <a:pPr marL="1047750" lvl="2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ilroyregular"/>
              </a:rPr>
              <a:t>When implemented through open standards, SDN simplifies network design and operation because instructions are provided by SDN controllers instead of multiple, vendor-specific devices and protocols.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571696-0806-EFBD-6C8D-7291E764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E5A4D-422C-64AA-4E73-7C1A9DDF19B2}"/>
              </a:ext>
            </a:extLst>
          </p:cNvPr>
          <p:cNvSpPr txBox="1"/>
          <p:nvPr/>
        </p:nvSpPr>
        <p:spPr>
          <a:xfrm>
            <a:off x="55245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https://opennetworking.org/sdn-definition/</a:t>
            </a:r>
            <a:r>
              <a:rPr lang="en-US" dirty="0"/>
              <a:t> </a:t>
            </a:r>
          </a:p>
        </p:txBody>
      </p:sp>
      <p:pic>
        <p:nvPicPr>
          <p:cNvPr id="12290" name="Picture 2" descr="SDN Architecture">
            <a:extLst>
              <a:ext uri="{FF2B5EF4-FFF2-40B4-BE49-F238E27FC236}">
                <a16:creationId xmlns:a16="http://schemas.microsoft.com/office/drawing/2014/main" id="{A56861BC-8F4A-2DB9-F3CB-BB0483B67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638" y="1690690"/>
            <a:ext cx="4049832" cy="478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770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19ADE-A0A1-BA34-15F8-D008AB6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3EF594F-7DC8-460B-ED6B-0768C20D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1864043"/>
            <a:ext cx="8128622" cy="35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2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790EDD-6C5C-AE3A-4E94-180710CD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pic>
        <p:nvPicPr>
          <p:cNvPr id="14338" name="Picture 2" descr="p4-openflow">
            <a:extLst>
              <a:ext uri="{FF2B5EF4-FFF2-40B4-BE49-F238E27FC236}">
                <a16:creationId xmlns:a16="http://schemas.microsoft.com/office/drawing/2014/main" id="{D9EBCD54-4351-E4B4-2BFE-6D74E862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81125"/>
            <a:ext cx="97536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04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02E794-BE3E-8CD1-AE1F-000F26CA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pic>
        <p:nvPicPr>
          <p:cNvPr id="15362" name="Picture 2" descr="5G Reference Network Architecture">
            <a:extLst>
              <a:ext uri="{FF2B5EF4-FFF2-40B4-BE49-F238E27FC236}">
                <a16:creationId xmlns:a16="http://schemas.microsoft.com/office/drawing/2014/main" id="{DE64F3A6-864F-58C2-F66D-39CCE7AB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5" y="1891665"/>
            <a:ext cx="60769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74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1BB8D8-9C62-187F-341A-C909B7579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Key enablers: </a:t>
            </a:r>
          </a:p>
          <a:p>
            <a:pPr lvl="1"/>
            <a:r>
              <a:rPr lang="en-US" dirty="0"/>
              <a:t>virtualization technologies,</a:t>
            </a:r>
          </a:p>
          <a:p>
            <a:pPr lvl="1"/>
            <a:r>
              <a:rPr lang="en-US" dirty="0"/>
              <a:t>programmable network functions, </a:t>
            </a:r>
          </a:p>
          <a:p>
            <a:pPr lvl="1"/>
            <a:r>
              <a:rPr lang="en-US" dirty="0"/>
              <a:t>separation of concerns,</a:t>
            </a:r>
          </a:p>
          <a:p>
            <a:pPr lvl="1"/>
            <a:r>
              <a:rPr lang="en-US" dirty="0"/>
              <a:t>open interface and open standards.</a:t>
            </a:r>
          </a:p>
          <a:p>
            <a:r>
              <a:rPr lang="en-US" dirty="0"/>
              <a:t>SDN is cool!!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138141-5E09-A8A3-27B9-3D979978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5307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04CB2D-275D-506B-9882-39A0BA9CD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A Linux bridge behaves like a network switch.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It forwards packets between interfaces that are connected to it.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It's usually used for forwarding packets on routers, on gateways, or between VMs and network namespaces on a host. 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It also supports STP, VLAN filter, and multicast snooping.</a:t>
            </a:r>
          </a:p>
          <a:p>
            <a:endParaRPr lang="en-US" dirty="0">
              <a:solidFill>
                <a:srgbClr val="151515"/>
              </a:solidFill>
              <a:latin typeface="RedHatText"/>
            </a:endParaRPr>
          </a:p>
          <a:p>
            <a:r>
              <a:rPr lang="en-US" dirty="0">
                <a:solidFill>
                  <a:srgbClr val="151515"/>
                </a:solidFill>
                <a:latin typeface="RedHatText"/>
              </a:rPr>
              <a:t>To sum up, other than L2-switch capability (i.e., L3-switch), we pretty much needs a third-party tool to add additional functionality to the Linux bridge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62375E-048A-C1E1-87A6-3AF2CA0F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Switch: Linux Bridge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D3A77-6B8A-8A7A-FA38-406919816AD4}"/>
              </a:ext>
            </a:extLst>
          </p:cNvPr>
          <p:cNvSpPr txBox="1"/>
          <p:nvPr/>
        </p:nvSpPr>
        <p:spPr>
          <a:xfrm>
            <a:off x="701040" y="6038849"/>
            <a:ext cx="902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2"/>
              </a:rPr>
              <a:t>https://developers.redhat.com/blog/2018/10/22/introduction-to-linux-interfaces-for-virtual-networking#bridge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19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B283FA-B028-6645-B1D8-15FE3F7F4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To create virtual bridge</a:t>
            </a:r>
          </a:p>
          <a:p>
            <a:pPr marL="95250" indent="0">
              <a:buNone/>
            </a:pPr>
            <a:r>
              <a:rPr lang="en-US" sz="2400" dirty="0"/>
              <a:t>	# </a:t>
            </a:r>
            <a:r>
              <a:rPr lang="en-US" sz="2400" dirty="0" err="1"/>
              <a:t>ip</a:t>
            </a:r>
            <a:r>
              <a:rPr lang="en-US" sz="2400" dirty="0"/>
              <a:t> link add &lt;virtual bridge name&gt; type bridge </a:t>
            </a:r>
          </a:p>
          <a:p>
            <a:pPr marL="9525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ip</a:t>
            </a:r>
            <a:r>
              <a:rPr lang="en-US" sz="2400" dirty="0"/>
              <a:t> link add v-bridge type bridge</a:t>
            </a:r>
          </a:p>
          <a:p>
            <a:r>
              <a:rPr lang="en-US" sz="2400" dirty="0"/>
              <a:t>To attach a </a:t>
            </a:r>
            <a:r>
              <a:rPr lang="en-US" sz="2400" dirty="0" err="1"/>
              <a:t>veth</a:t>
            </a:r>
            <a:r>
              <a:rPr lang="en-US" sz="2400" dirty="0"/>
              <a:t> to virtual bridge</a:t>
            </a:r>
          </a:p>
          <a:p>
            <a:pPr marL="95250" indent="0">
              <a:buNone/>
            </a:pPr>
            <a:r>
              <a:rPr lang="en-US" sz="2400" dirty="0"/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link set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veth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name&gt; master &lt;virtual bridge name&gt; </a:t>
            </a:r>
          </a:p>
          <a:p>
            <a:pPr marL="95250" indent="0">
              <a:buNone/>
            </a:pPr>
            <a:r>
              <a:rPr lang="en-US" altLang="en-US" sz="2400" dirty="0">
                <a:solidFill>
                  <a:srgbClr val="24292F"/>
                </a:solidFill>
                <a:latin typeface="ui-monospace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link set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veth-br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master v-bridge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525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C46E6-1736-5DD2-0CED-A1B0319B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Commands</a:t>
            </a:r>
          </a:p>
        </p:txBody>
      </p:sp>
    </p:spTree>
    <p:extLst>
      <p:ext uri="{BB962C8B-B14F-4D97-AF65-F5344CB8AC3E}">
        <p14:creationId xmlns:p14="http://schemas.microsoft.com/office/powerpoint/2010/main" val="24312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F6F9FA-F5D5-D74B-0BEF-D70FCF432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450" y="1743074"/>
            <a:ext cx="2739390" cy="4295775"/>
          </a:xfrm>
        </p:spPr>
        <p:txBody>
          <a:bodyPr/>
          <a:lstStyle/>
          <a:p>
            <a:pPr marL="95250" indent="0">
              <a:buNone/>
            </a:pPr>
            <a:r>
              <a:rPr lang="en-US" sz="1100" dirty="0"/>
              <a:t>#!/bin/sh</a:t>
            </a:r>
          </a:p>
          <a:p>
            <a:pPr marL="95250" indent="0">
              <a:buNone/>
            </a:pPr>
            <a:endParaRPr lang="en-US" sz="1100" dirty="0"/>
          </a:p>
          <a:p>
            <a:pPr marL="95250" indent="0">
              <a:buNone/>
            </a:pPr>
            <a:r>
              <a:rPr lang="en-US" sz="1100" dirty="0"/>
              <a:t># create </a:t>
            </a:r>
            <a:r>
              <a:rPr lang="en-US" sz="1100" dirty="0" err="1"/>
              <a:t>netns</a:t>
            </a:r>
            <a:r>
              <a:rPr lang="en-US" sz="1100" dirty="0"/>
              <a:t> red and green</a:t>
            </a:r>
          </a:p>
          <a:p>
            <a:pPr marL="95250" indent="0"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add red</a:t>
            </a:r>
          </a:p>
          <a:p>
            <a:pPr marL="95250" indent="0"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add green</a:t>
            </a:r>
          </a:p>
          <a:p>
            <a:pPr marL="95250" indent="0">
              <a:buNone/>
            </a:pPr>
            <a:endParaRPr lang="en-US" sz="1100" dirty="0"/>
          </a:p>
          <a:p>
            <a:pPr marL="95250" indent="0">
              <a:buNone/>
            </a:pPr>
            <a:r>
              <a:rPr lang="en-US" sz="1100" dirty="0"/>
              <a:t># create </a:t>
            </a:r>
            <a:r>
              <a:rPr lang="en-US" sz="1100" dirty="0" err="1"/>
              <a:t>veth</a:t>
            </a:r>
            <a:endParaRPr lang="en-US" sz="1100" dirty="0"/>
          </a:p>
          <a:p>
            <a:pPr marL="95250" indent="0"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</a:t>
            </a:r>
            <a:r>
              <a:rPr lang="en-US" sz="1100" dirty="0" err="1"/>
              <a:t>veth</a:t>
            </a:r>
            <a:r>
              <a:rPr lang="en-US" sz="1100" dirty="0"/>
              <a:t>-r type </a:t>
            </a:r>
            <a:r>
              <a:rPr lang="en-US" sz="1100" dirty="0" err="1"/>
              <a:t>veth</a:t>
            </a:r>
            <a:r>
              <a:rPr lang="en-US" sz="1100" dirty="0"/>
              <a:t> peer name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</a:t>
            </a:r>
          </a:p>
          <a:p>
            <a:pPr marL="95250" indent="0"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</a:t>
            </a:r>
            <a:r>
              <a:rPr lang="en-US" sz="1100" dirty="0" err="1"/>
              <a:t>veth</a:t>
            </a:r>
            <a:r>
              <a:rPr lang="en-US" sz="1100" dirty="0"/>
              <a:t>-g type </a:t>
            </a:r>
            <a:r>
              <a:rPr lang="en-US" sz="1100" dirty="0" err="1"/>
              <a:t>veth</a:t>
            </a:r>
            <a:r>
              <a:rPr lang="en-US" sz="1100" dirty="0"/>
              <a:t> peer name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</a:t>
            </a:r>
          </a:p>
          <a:p>
            <a:pPr marL="95250" indent="0">
              <a:buNone/>
            </a:pPr>
            <a:endParaRPr lang="en-US" sz="1100" dirty="0"/>
          </a:p>
          <a:p>
            <a:pPr marL="95250" indent="0">
              <a:buNone/>
            </a:pPr>
            <a:r>
              <a:rPr lang="en-US" sz="1100" dirty="0"/>
              <a:t># create v-bridge</a:t>
            </a:r>
          </a:p>
          <a:p>
            <a:pPr marL="95250" indent="0"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v-bridge type bridge</a:t>
            </a:r>
          </a:p>
          <a:p>
            <a:pPr marL="95250" indent="0">
              <a:buNone/>
            </a:pPr>
            <a:endParaRPr lang="en-US" sz="1100" dirty="0"/>
          </a:p>
          <a:p>
            <a:pPr marL="95250" indent="0">
              <a:buNone/>
            </a:pPr>
            <a:r>
              <a:rPr lang="en-US" sz="1100" dirty="0"/>
              <a:t># attach </a:t>
            </a:r>
            <a:r>
              <a:rPr lang="en-US" sz="1100" dirty="0" err="1"/>
              <a:t>veth</a:t>
            </a:r>
            <a:endParaRPr lang="en-US" sz="1100" dirty="0"/>
          </a:p>
          <a:p>
            <a:pPr marL="95250" indent="0"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-r </a:t>
            </a:r>
            <a:r>
              <a:rPr lang="en-US" sz="1100" dirty="0" err="1"/>
              <a:t>netns</a:t>
            </a:r>
            <a:r>
              <a:rPr lang="en-US" sz="1100" dirty="0"/>
              <a:t> red</a:t>
            </a:r>
          </a:p>
          <a:p>
            <a:pPr marL="95250" indent="0"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-g </a:t>
            </a:r>
            <a:r>
              <a:rPr lang="en-US" sz="1100" dirty="0" err="1"/>
              <a:t>netns</a:t>
            </a:r>
            <a:r>
              <a:rPr lang="en-US" sz="1100" dirty="0"/>
              <a:t> green</a:t>
            </a:r>
          </a:p>
          <a:p>
            <a:pPr marL="95250" indent="0"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 master v-bridge</a:t>
            </a:r>
          </a:p>
          <a:p>
            <a:pPr marL="95250" indent="0"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 master v-bridge</a:t>
            </a:r>
          </a:p>
          <a:p>
            <a:pPr marL="95250" indent="0">
              <a:buNone/>
            </a:pPr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5344BE-8FF3-6EB5-04BF-00C15527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Linux Bridge acting as a normal L2 switch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B87-7F5A-36FB-E885-D28F9288873C}"/>
              </a:ext>
            </a:extLst>
          </p:cNvPr>
          <p:cNvSpPr txBox="1">
            <a:spLocks/>
          </p:cNvSpPr>
          <p:nvPr/>
        </p:nvSpPr>
        <p:spPr>
          <a:xfrm>
            <a:off x="3173730" y="1795458"/>
            <a:ext cx="2739390" cy="429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sz="1100" dirty="0"/>
              <a:t># activate </a:t>
            </a:r>
            <a:r>
              <a:rPr lang="en-US" sz="1100" dirty="0" err="1"/>
              <a:t>veth</a:t>
            </a:r>
            <a:endParaRPr lang="en-US" sz="1100" dirty="0"/>
          </a:p>
          <a:p>
            <a:pPr marL="95250" indent="0"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</a:t>
            </a: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-r up</a:t>
            </a:r>
          </a:p>
          <a:p>
            <a:pPr marL="95250" indent="0"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green </a:t>
            </a: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-g up</a:t>
            </a:r>
          </a:p>
          <a:p>
            <a:pPr marL="95250" indent="0"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 up</a:t>
            </a:r>
          </a:p>
          <a:p>
            <a:pPr marL="95250" indent="0"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 up</a:t>
            </a:r>
          </a:p>
          <a:p>
            <a:pPr marL="95250" indent="0"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v-bridge up</a:t>
            </a:r>
          </a:p>
          <a:p>
            <a:pPr marL="95250" indent="0">
              <a:buFont typeface="Arial"/>
              <a:buNone/>
            </a:pPr>
            <a:endParaRPr lang="en-US" sz="1100" dirty="0"/>
          </a:p>
          <a:p>
            <a:pPr marL="95250" indent="0">
              <a:buFont typeface="Arial"/>
              <a:buNone/>
            </a:pPr>
            <a:r>
              <a:rPr lang="en-US" sz="1100" dirty="0"/>
              <a:t># assign </a:t>
            </a:r>
            <a:r>
              <a:rPr lang="en-US" sz="1100" dirty="0" err="1"/>
              <a:t>ip</a:t>
            </a:r>
            <a:r>
              <a:rPr lang="en-US" sz="1100" dirty="0"/>
              <a:t> address</a:t>
            </a:r>
          </a:p>
          <a:p>
            <a:pPr marL="95250" indent="0"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</a:t>
            </a:r>
            <a:r>
              <a:rPr lang="en-US" sz="1100" dirty="0" err="1"/>
              <a:t>ip</a:t>
            </a:r>
            <a:r>
              <a:rPr lang="en-US" sz="1100" dirty="0"/>
              <a:t> a add 10.1.1.2/24 dev </a:t>
            </a:r>
            <a:r>
              <a:rPr lang="en-US" sz="1100" dirty="0" err="1"/>
              <a:t>veth</a:t>
            </a:r>
            <a:r>
              <a:rPr lang="en-US" sz="1100" dirty="0"/>
              <a:t>-r</a:t>
            </a:r>
          </a:p>
          <a:p>
            <a:pPr marL="95250" indent="0"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green </a:t>
            </a:r>
            <a:r>
              <a:rPr lang="en-US" sz="1100" dirty="0" err="1"/>
              <a:t>ip</a:t>
            </a:r>
            <a:r>
              <a:rPr lang="en-US" sz="1100" dirty="0"/>
              <a:t> a add 10.1.1.3/24 dev </a:t>
            </a:r>
            <a:r>
              <a:rPr lang="en-US" sz="1100" dirty="0" err="1"/>
              <a:t>veth</a:t>
            </a:r>
            <a:r>
              <a:rPr lang="en-US" sz="1100" dirty="0"/>
              <a:t>-g</a:t>
            </a:r>
          </a:p>
          <a:p>
            <a:pPr marL="95250" indent="0">
              <a:buFont typeface="Arial"/>
              <a:buNone/>
            </a:pPr>
            <a:endParaRPr lang="en-US" sz="1100" dirty="0"/>
          </a:p>
          <a:p>
            <a:pPr marL="95250" indent="0">
              <a:buFont typeface="Arial"/>
              <a:buNone/>
            </a:pPr>
            <a:r>
              <a:rPr lang="en-US" sz="1100" dirty="0"/>
              <a:t># test</a:t>
            </a:r>
          </a:p>
          <a:p>
            <a:pPr marL="95250" indent="0"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ping 10.1.1.3 -c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CE0D5-829F-A878-539D-363578BD5C8D}"/>
              </a:ext>
            </a:extLst>
          </p:cNvPr>
          <p:cNvSpPr txBox="1"/>
          <p:nvPr/>
        </p:nvSpPr>
        <p:spPr>
          <a:xfrm>
            <a:off x="7319010" y="4704080"/>
            <a:ext cx="361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I don’t assign any IP to the bridge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B598E1-926C-3692-1AE7-F6FC4B83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08" y="2732723"/>
            <a:ext cx="31623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8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F6F9FA-F5D5-D74B-0BEF-D70FCF432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450" y="1743074"/>
            <a:ext cx="2950846" cy="4295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#!/bin/sh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create </a:t>
            </a:r>
            <a:r>
              <a:rPr lang="en-US" sz="1100" dirty="0" err="1"/>
              <a:t>netns</a:t>
            </a:r>
            <a:r>
              <a:rPr lang="en-US" sz="1100" dirty="0"/>
              <a:t> red and green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add 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add green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create </a:t>
            </a:r>
            <a:r>
              <a:rPr lang="en-US" sz="1100" dirty="0" err="1"/>
              <a:t>veth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</a:t>
            </a:r>
            <a:r>
              <a:rPr lang="en-US" sz="1100" dirty="0" err="1"/>
              <a:t>veth</a:t>
            </a:r>
            <a:r>
              <a:rPr lang="en-US" sz="1100" dirty="0"/>
              <a:t>-r type </a:t>
            </a:r>
            <a:r>
              <a:rPr lang="en-US" sz="1100" dirty="0" err="1"/>
              <a:t>veth</a:t>
            </a:r>
            <a:r>
              <a:rPr lang="en-US" sz="1100" dirty="0"/>
              <a:t> peer name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</a:t>
            </a:r>
            <a:r>
              <a:rPr lang="en-US" sz="1100" dirty="0" err="1"/>
              <a:t>veth</a:t>
            </a:r>
            <a:r>
              <a:rPr lang="en-US" sz="1100" dirty="0"/>
              <a:t>-g type </a:t>
            </a:r>
            <a:r>
              <a:rPr lang="en-US" sz="1100" dirty="0" err="1"/>
              <a:t>veth</a:t>
            </a:r>
            <a:r>
              <a:rPr lang="en-US" sz="1100" dirty="0"/>
              <a:t> peer name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create v-bridge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v-bridge type bridge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attach </a:t>
            </a:r>
            <a:r>
              <a:rPr lang="en-US" sz="1100" dirty="0" err="1"/>
              <a:t>veth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-r </a:t>
            </a:r>
            <a:r>
              <a:rPr lang="en-US" sz="1100" dirty="0" err="1"/>
              <a:t>netns</a:t>
            </a:r>
            <a:r>
              <a:rPr lang="en-US" sz="1100" dirty="0"/>
              <a:t> 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-g </a:t>
            </a:r>
            <a:r>
              <a:rPr lang="en-US" sz="1100" dirty="0" err="1"/>
              <a:t>netns</a:t>
            </a:r>
            <a:r>
              <a:rPr lang="en-US" sz="1100" dirty="0"/>
              <a:t> green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 master v-bridge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 master v-bridge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/>
              <a:t># activate </a:t>
            </a:r>
            <a:r>
              <a:rPr lang="en-US" sz="1100" dirty="0" err="1"/>
              <a:t>veth</a:t>
            </a: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</a:t>
            </a: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-r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green </a:t>
            </a: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-g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v-bridge up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5344BE-8FF3-6EB5-04BF-00C15527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Linux Bridge acting as a normal L2 switch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C26B87-7F5A-36FB-E885-D28F9288873C}"/>
              </a:ext>
            </a:extLst>
          </p:cNvPr>
          <p:cNvSpPr txBox="1">
            <a:spLocks/>
          </p:cNvSpPr>
          <p:nvPr/>
        </p:nvSpPr>
        <p:spPr>
          <a:xfrm>
            <a:off x="3503296" y="1795458"/>
            <a:ext cx="3375024" cy="429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/>
              <a:t># assign </a:t>
            </a:r>
            <a:r>
              <a:rPr lang="en-US" sz="1100" dirty="0" err="1"/>
              <a:t>ip</a:t>
            </a:r>
            <a:r>
              <a:rPr lang="en-US" sz="1100" dirty="0"/>
              <a:t> address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</a:t>
            </a:r>
            <a:r>
              <a:rPr lang="en-US" sz="1100" dirty="0" err="1"/>
              <a:t>ip</a:t>
            </a:r>
            <a:r>
              <a:rPr lang="en-US" sz="1100" dirty="0"/>
              <a:t> a add 10.1.1.2/24 dev </a:t>
            </a:r>
            <a:r>
              <a:rPr lang="en-US" sz="1100" dirty="0" err="1"/>
              <a:t>veth</a:t>
            </a:r>
            <a:r>
              <a:rPr lang="en-US" sz="1100" dirty="0"/>
              <a:t>-r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green </a:t>
            </a:r>
            <a:r>
              <a:rPr lang="en-US" sz="1100" dirty="0" err="1"/>
              <a:t>ip</a:t>
            </a:r>
            <a:r>
              <a:rPr lang="en-US" sz="1100" dirty="0"/>
              <a:t> a add 10.1.1.3/24 dev </a:t>
            </a:r>
            <a:r>
              <a:rPr lang="en-US" sz="1100" dirty="0" err="1"/>
              <a:t>veth</a:t>
            </a:r>
            <a:r>
              <a:rPr lang="en-US" sz="1100" dirty="0"/>
              <a:t>-g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/>
              <a:t># test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ping 10.1.1.3 -c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CE0D5-829F-A878-539D-363578BD5C8D}"/>
              </a:ext>
            </a:extLst>
          </p:cNvPr>
          <p:cNvSpPr txBox="1"/>
          <p:nvPr/>
        </p:nvSpPr>
        <p:spPr>
          <a:xfrm>
            <a:off x="8395334" y="2346960"/>
            <a:ext cx="361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I don’t assign any IP to the bridge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B598E1-926C-3692-1AE7-F6FC4B83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08" y="2732723"/>
            <a:ext cx="31623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5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5344BE-8FF3-6EB5-04BF-00C15527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Linux Bridge acting as a normal </a:t>
            </a:r>
            <a:r>
              <a:rPr lang="en-US" dirty="0">
                <a:solidFill>
                  <a:srgbClr val="FF0000"/>
                </a:solidFill>
              </a:rPr>
              <a:t>L3 switch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B598E1-926C-3692-1AE7-F6FC4B83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548200" y="1497650"/>
            <a:ext cx="3168743" cy="30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9A7568C-E0DF-5B67-6F09-18F0422760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450" y="1743074"/>
            <a:ext cx="2950846" cy="4295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#!/bin/sh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create </a:t>
            </a:r>
            <a:r>
              <a:rPr lang="en-US" sz="1100" dirty="0" err="1"/>
              <a:t>netns</a:t>
            </a:r>
            <a:r>
              <a:rPr lang="en-US" sz="1100" dirty="0"/>
              <a:t> red and green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add 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add green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create </a:t>
            </a:r>
            <a:r>
              <a:rPr lang="en-US" sz="1100" dirty="0" err="1"/>
              <a:t>veth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</a:t>
            </a:r>
            <a:r>
              <a:rPr lang="en-US" sz="1100" dirty="0" err="1"/>
              <a:t>veth</a:t>
            </a:r>
            <a:r>
              <a:rPr lang="en-US" sz="1100" dirty="0"/>
              <a:t>-r type </a:t>
            </a:r>
            <a:r>
              <a:rPr lang="en-US" sz="1100" dirty="0" err="1"/>
              <a:t>veth</a:t>
            </a:r>
            <a:r>
              <a:rPr lang="en-US" sz="1100" dirty="0"/>
              <a:t> peer name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</a:t>
            </a:r>
            <a:r>
              <a:rPr lang="en-US" sz="1100" dirty="0" err="1"/>
              <a:t>veth</a:t>
            </a:r>
            <a:r>
              <a:rPr lang="en-US" sz="1100" dirty="0"/>
              <a:t>-g type </a:t>
            </a:r>
            <a:r>
              <a:rPr lang="en-US" sz="1100" dirty="0" err="1"/>
              <a:t>veth</a:t>
            </a:r>
            <a:r>
              <a:rPr lang="en-US" sz="1100" dirty="0"/>
              <a:t> peer name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create v-bridge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add v-bridge type bridge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 attach </a:t>
            </a:r>
            <a:r>
              <a:rPr lang="en-US" sz="1100" dirty="0" err="1"/>
              <a:t>veth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-r </a:t>
            </a:r>
            <a:r>
              <a:rPr lang="en-US" sz="1100" dirty="0" err="1"/>
              <a:t>netns</a:t>
            </a:r>
            <a:r>
              <a:rPr lang="en-US" sz="1100" dirty="0"/>
              <a:t> 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-g </a:t>
            </a:r>
            <a:r>
              <a:rPr lang="en-US" sz="1100" dirty="0" err="1"/>
              <a:t>netns</a:t>
            </a:r>
            <a:r>
              <a:rPr lang="en-US" sz="1100" dirty="0"/>
              <a:t> green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 master v-bridge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 master v-bridge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/>
              <a:t># activate </a:t>
            </a:r>
            <a:r>
              <a:rPr lang="en-US" sz="1100" dirty="0" err="1"/>
              <a:t>veth</a:t>
            </a: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</a:t>
            </a: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-r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green </a:t>
            </a: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-g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-r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</a:t>
            </a:r>
            <a:r>
              <a:rPr lang="en-US" sz="1100" dirty="0" err="1"/>
              <a:t>veth</a:t>
            </a:r>
            <a:r>
              <a:rPr lang="en-US" sz="1100" dirty="0"/>
              <a:t>-</a:t>
            </a:r>
            <a:r>
              <a:rPr lang="en-US" sz="1100" dirty="0" err="1"/>
              <a:t>br</a:t>
            </a:r>
            <a:r>
              <a:rPr lang="en-US" sz="1100" dirty="0"/>
              <a:t>-g up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link set dev v-bridge up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C115DE5-3A91-21CE-F740-FC092981B767}"/>
              </a:ext>
            </a:extLst>
          </p:cNvPr>
          <p:cNvSpPr txBox="1">
            <a:spLocks/>
          </p:cNvSpPr>
          <p:nvPr/>
        </p:nvSpPr>
        <p:spPr>
          <a:xfrm>
            <a:off x="3503296" y="1795458"/>
            <a:ext cx="3406458" cy="429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/>
              <a:t># assign </a:t>
            </a:r>
            <a:r>
              <a:rPr lang="en-US" sz="1100" dirty="0" err="1"/>
              <a:t>ip</a:t>
            </a:r>
            <a:r>
              <a:rPr lang="en-US" sz="1100" dirty="0"/>
              <a:t> address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</a:t>
            </a:r>
            <a:r>
              <a:rPr lang="en-US" sz="1100" dirty="0" err="1"/>
              <a:t>ip</a:t>
            </a:r>
            <a:r>
              <a:rPr lang="en-US" sz="1100" dirty="0"/>
              <a:t> a add 10.1.1.2/24 dev </a:t>
            </a:r>
            <a:r>
              <a:rPr lang="en-US" sz="1100" dirty="0" err="1"/>
              <a:t>veth</a:t>
            </a:r>
            <a:r>
              <a:rPr lang="en-US" sz="1100" dirty="0"/>
              <a:t>-r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green </a:t>
            </a:r>
            <a:r>
              <a:rPr lang="en-US" sz="1100" dirty="0" err="1"/>
              <a:t>ip</a:t>
            </a:r>
            <a:r>
              <a:rPr lang="en-US" sz="1100" dirty="0"/>
              <a:t> a add 10.1.1.3/24 dev </a:t>
            </a:r>
            <a:r>
              <a:rPr lang="en-US" sz="1100" dirty="0" err="1"/>
              <a:t>veth</a:t>
            </a:r>
            <a:r>
              <a:rPr lang="en-US" sz="1100" dirty="0"/>
              <a:t>-g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/>
              <a:t># test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netns</a:t>
            </a:r>
            <a:r>
              <a:rPr lang="en-US" sz="1100" dirty="0"/>
              <a:t> exec red ping 10.1.1.3 -c 3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>
                <a:solidFill>
                  <a:srgbClr val="FF0000"/>
                </a:solidFill>
              </a:rPr>
              <a:t># enable ipv4 forwarding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>
                <a:solidFill>
                  <a:srgbClr val="FF0000"/>
                </a:solidFill>
              </a:rPr>
              <a:t>sysctl</a:t>
            </a:r>
            <a:r>
              <a:rPr lang="en-US" sz="1100" dirty="0">
                <a:solidFill>
                  <a:srgbClr val="FF0000"/>
                </a:solidFill>
              </a:rPr>
              <a:t> -w net.ipv4.ip_forward=1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>
                <a:solidFill>
                  <a:srgbClr val="FF0000"/>
                </a:solidFill>
              </a:rPr>
              <a:t># assign </a:t>
            </a:r>
            <a:r>
              <a:rPr lang="en-US" sz="1100" dirty="0" err="1">
                <a:solidFill>
                  <a:srgbClr val="FF0000"/>
                </a:solidFill>
              </a:rPr>
              <a:t>ip</a:t>
            </a:r>
            <a:r>
              <a:rPr lang="en-US" sz="1100" dirty="0">
                <a:solidFill>
                  <a:srgbClr val="FF0000"/>
                </a:solidFill>
              </a:rPr>
              <a:t> address to the v-bridge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>
                <a:solidFill>
                  <a:srgbClr val="FF0000"/>
                </a:solidFill>
              </a:rPr>
              <a:t>ip</a:t>
            </a:r>
            <a:r>
              <a:rPr lang="en-US" sz="1100" dirty="0">
                <a:solidFill>
                  <a:srgbClr val="FF0000"/>
                </a:solidFill>
              </a:rPr>
              <a:t> a add 10.1.1.1/24 dev v-bridge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>
                <a:solidFill>
                  <a:srgbClr val="FF0000"/>
                </a:solidFill>
              </a:rPr>
              <a:t># set routing table in the red and green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>
                <a:solidFill>
                  <a:srgbClr val="FF0000"/>
                </a:solidFill>
              </a:rPr>
              <a:t>ip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netns</a:t>
            </a:r>
            <a:r>
              <a:rPr lang="en-US" sz="1100" dirty="0">
                <a:solidFill>
                  <a:srgbClr val="FF0000"/>
                </a:solidFill>
              </a:rPr>
              <a:t> exec red </a:t>
            </a:r>
            <a:r>
              <a:rPr lang="en-US" sz="1100" dirty="0" err="1">
                <a:solidFill>
                  <a:srgbClr val="FF0000"/>
                </a:solidFill>
              </a:rPr>
              <a:t>ip</a:t>
            </a:r>
            <a:r>
              <a:rPr lang="en-US" sz="1100" dirty="0">
                <a:solidFill>
                  <a:srgbClr val="FF0000"/>
                </a:solidFill>
              </a:rPr>
              <a:t> route add default via 10.1.1.1 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 err="1">
                <a:solidFill>
                  <a:srgbClr val="FF0000"/>
                </a:solidFill>
              </a:rPr>
              <a:t>ip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netns</a:t>
            </a:r>
            <a:r>
              <a:rPr lang="en-US" sz="1100" dirty="0">
                <a:solidFill>
                  <a:srgbClr val="FF0000"/>
                </a:solidFill>
              </a:rPr>
              <a:t> exec green </a:t>
            </a:r>
            <a:r>
              <a:rPr lang="en-US" sz="1100" dirty="0" err="1">
                <a:solidFill>
                  <a:srgbClr val="FF0000"/>
                </a:solidFill>
              </a:rPr>
              <a:t>ip</a:t>
            </a:r>
            <a:r>
              <a:rPr lang="en-US" sz="1100" dirty="0">
                <a:solidFill>
                  <a:srgbClr val="FF0000"/>
                </a:solidFill>
              </a:rPr>
              <a:t> route add default via 10.1.1.1 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100" dirty="0">
                <a:solidFill>
                  <a:srgbClr val="FF0000"/>
                </a:solidFill>
              </a:rPr>
              <a:t># set NAT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fr-FR" sz="1100" dirty="0" err="1">
                <a:solidFill>
                  <a:srgbClr val="FF0000"/>
                </a:solidFill>
              </a:rPr>
              <a:t>iptables</a:t>
            </a:r>
            <a:r>
              <a:rPr lang="fr-FR" sz="1100" dirty="0">
                <a:solidFill>
                  <a:srgbClr val="FF0000"/>
                </a:solidFill>
              </a:rPr>
              <a:t> -t </a:t>
            </a:r>
            <a:r>
              <a:rPr lang="fr-FR" sz="1100" dirty="0" err="1">
                <a:solidFill>
                  <a:srgbClr val="FF0000"/>
                </a:solidFill>
              </a:rPr>
              <a:t>nat</a:t>
            </a:r>
            <a:r>
              <a:rPr lang="fr-FR" sz="1100" dirty="0">
                <a:solidFill>
                  <a:srgbClr val="FF0000"/>
                </a:solidFill>
              </a:rPr>
              <a:t> -A POSTROUTING -s 10.1.1.0/24 -j MASQUERADE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fr-FR" sz="11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fr-FR" sz="1100" dirty="0">
                <a:solidFill>
                  <a:srgbClr val="FF0000"/>
                </a:solidFill>
              </a:rPr>
              <a:t># test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fr-FR" sz="1100" dirty="0" err="1">
                <a:solidFill>
                  <a:srgbClr val="FF0000"/>
                </a:solidFill>
              </a:rPr>
              <a:t>Ip</a:t>
            </a:r>
            <a:r>
              <a:rPr lang="fr-FR" sz="1100" dirty="0">
                <a:solidFill>
                  <a:srgbClr val="FF0000"/>
                </a:solidFill>
              </a:rPr>
              <a:t> </a:t>
            </a:r>
            <a:r>
              <a:rPr lang="fr-FR" sz="1100" dirty="0" err="1">
                <a:solidFill>
                  <a:srgbClr val="FF0000"/>
                </a:solidFill>
              </a:rPr>
              <a:t>netns</a:t>
            </a:r>
            <a:r>
              <a:rPr lang="fr-FR" sz="1100" dirty="0">
                <a:solidFill>
                  <a:srgbClr val="FF0000"/>
                </a:solidFill>
              </a:rPr>
              <a:t> </a:t>
            </a:r>
            <a:r>
              <a:rPr lang="fr-FR" sz="1100" dirty="0" err="1">
                <a:solidFill>
                  <a:srgbClr val="FF0000"/>
                </a:solidFill>
              </a:rPr>
              <a:t>exec</a:t>
            </a:r>
            <a:r>
              <a:rPr lang="fr-FR" sz="1100" dirty="0">
                <a:solidFill>
                  <a:srgbClr val="FF0000"/>
                </a:solidFill>
              </a:rPr>
              <a:t> </a:t>
            </a:r>
            <a:r>
              <a:rPr lang="fr-FR" sz="1100" dirty="0" err="1">
                <a:solidFill>
                  <a:srgbClr val="FF0000"/>
                </a:solidFill>
              </a:rPr>
              <a:t>red</a:t>
            </a:r>
            <a:r>
              <a:rPr lang="fr-FR" sz="1100" dirty="0">
                <a:solidFill>
                  <a:srgbClr val="FF0000"/>
                </a:solidFill>
              </a:rPr>
              <a:t> ping 1.1.1.1 –c 3</a:t>
            </a:r>
            <a:endParaRPr lang="en-US" sz="11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AF37A-7694-04A6-7875-BCF52013AC18}"/>
              </a:ext>
            </a:extLst>
          </p:cNvPr>
          <p:cNvSpPr txBox="1"/>
          <p:nvPr/>
        </p:nvSpPr>
        <p:spPr>
          <a:xfrm>
            <a:off x="9478011" y="2602312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L2 switch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L3 switch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0B483-5582-8FB3-CCAB-A3E895F7ED1E}"/>
              </a:ext>
            </a:extLst>
          </p:cNvPr>
          <p:cNvSpPr txBox="1"/>
          <p:nvPr/>
        </p:nvSpPr>
        <p:spPr>
          <a:xfrm>
            <a:off x="7548201" y="4925868"/>
            <a:ext cx="416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we need a third-party tool to program (e.g., iptables) the virtual bridge</a:t>
            </a:r>
          </a:p>
        </p:txBody>
      </p:sp>
    </p:spTree>
    <p:extLst>
      <p:ext uri="{BB962C8B-B14F-4D97-AF65-F5344CB8AC3E}">
        <p14:creationId xmlns:p14="http://schemas.microsoft.com/office/powerpoint/2010/main" val="394567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A309C1-5DF2-1F58-2A56-AB5C66DC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way to not use a third-party tool, but to use a ‘language’ called </a:t>
            </a:r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405C2-02F0-6DD4-8A0E-5D5EF5031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First things first, we need to familiarize ourselves with a device that can talk </a:t>
            </a:r>
            <a:r>
              <a:rPr lang="en-US" sz="2000" dirty="0" err="1">
                <a:solidFill>
                  <a:schemeClr val="tx1"/>
                </a:solidFill>
              </a:rPr>
              <a:t>Openflow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One of the devices is </a:t>
            </a:r>
            <a:r>
              <a:rPr lang="en-US" sz="2000" b="1" dirty="0">
                <a:solidFill>
                  <a:schemeClr val="tx1"/>
                </a:solidFill>
              </a:rPr>
              <a:t>Open </a:t>
            </a:r>
            <a:r>
              <a:rPr lang="en-US" sz="2000" b="1" dirty="0" err="1">
                <a:solidFill>
                  <a:schemeClr val="tx1"/>
                </a:solidFill>
              </a:rPr>
              <a:t>Vswitch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5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BB24-2562-6899-9F6E-CE69335EF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vSwitch</a:t>
            </a:r>
            <a:r>
              <a:rPr lang="en-US" dirty="0"/>
              <a:t> is a </a:t>
            </a:r>
            <a:r>
              <a:rPr lang="en-US" b="1" dirty="0"/>
              <a:t>production quality</a:t>
            </a:r>
            <a:r>
              <a:rPr lang="en-US" dirty="0"/>
              <a:t>, </a:t>
            </a:r>
            <a:r>
              <a:rPr lang="en-US" b="1" dirty="0"/>
              <a:t>multilayer</a:t>
            </a:r>
            <a:r>
              <a:rPr lang="en-US" dirty="0"/>
              <a:t> virtual switch licensed under the open source Apache 2.0 license.</a:t>
            </a:r>
          </a:p>
          <a:p>
            <a:r>
              <a:rPr lang="en-US" dirty="0">
                <a:hlinkClick r:id="rId2"/>
              </a:rPr>
              <a:t>https://www.openvswitch.org/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7C5840-416D-2D7A-13F4-4622261D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Vswitch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92372E-F0F5-9550-4D7C-BE92B2DC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90" y="2453549"/>
            <a:ext cx="6823710" cy="41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632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1763</Words>
  <Application>Microsoft Office PowerPoint</Application>
  <PresentationFormat>Widescreen</PresentationFormat>
  <Paragraphs>281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gilroyregular</vt:lpstr>
      <vt:lpstr>RedHatText</vt:lpstr>
      <vt:lpstr>ui-monospace</vt:lpstr>
      <vt:lpstr>Theme1</vt:lpstr>
      <vt:lpstr>PowerPoint Presentation</vt:lpstr>
      <vt:lpstr>Objectives</vt:lpstr>
      <vt:lpstr>Virtual Switch: Linux Bridge</vt:lpstr>
      <vt:lpstr>Important Commands</vt:lpstr>
      <vt:lpstr>Examples of Linux Bridge acting as a normal L2 switch</vt:lpstr>
      <vt:lpstr>Examples of Linux Bridge acting as a normal L2 switch</vt:lpstr>
      <vt:lpstr>Examples of Linux Bridge acting as a normal L3 switch</vt:lpstr>
      <vt:lpstr>There is a way to not use a third-party tool, but to use a ‘language’ called Openflow</vt:lpstr>
      <vt:lpstr>Open Vswitch</vt:lpstr>
      <vt:lpstr>Let’s redo this, but using Open Vswitch</vt:lpstr>
      <vt:lpstr>Openflow</vt:lpstr>
      <vt:lpstr>Other Examples</vt:lpstr>
      <vt:lpstr>Openflow: How it works</vt:lpstr>
      <vt:lpstr>Openflow: How it works</vt:lpstr>
      <vt:lpstr>Let’s see it in action: Start from the trivial one</vt:lpstr>
      <vt:lpstr>Manually using Openflow to enable L2-switch</vt:lpstr>
      <vt:lpstr>Are you not tired to create the setup manually?</vt:lpstr>
      <vt:lpstr>Mininet and OVS</vt:lpstr>
      <vt:lpstr>Openflow L2 matching</vt:lpstr>
      <vt:lpstr>Are you not tired to type ovs-ofctl all the time and fancy bit of python?</vt:lpstr>
      <vt:lpstr>Ryu-OVS-mininet</vt:lpstr>
      <vt:lpstr>Software Defined Networking</vt:lpstr>
      <vt:lpstr>Definition</vt:lpstr>
      <vt:lpstr>Realization</vt:lpstr>
      <vt:lpstr>The Future</vt:lpstr>
      <vt:lpstr>The Future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Ardimas Andi Purwita</cp:lastModifiedBy>
  <cp:revision>93</cp:revision>
  <dcterms:modified xsi:type="dcterms:W3CDTF">2022-06-23T02:26:23Z</dcterms:modified>
</cp:coreProperties>
</file>