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8E2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1817-1585-43D4-882F-50278640D3D8}" v="4" dt="2022-07-07T23:35:34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C159-BC23-A65C-E689-76655ED55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C3B92-0296-F2B4-5C28-6223D679A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B41A1-9D7A-44DF-5E68-4366C466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6F4B-CF59-4130-B4ED-926D7DC15664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F31F7-933D-713E-F491-9674AE53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03F3A-2500-D87F-D4B0-11E32DE4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96FD-A487-4A88-AD0D-71F9D56E66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95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9A81-E2C7-9888-E2BF-FE63B0A0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26FBA-7713-A7EE-776D-4C6E1194B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5B1A6-3F19-523D-D93A-473BA865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6F4B-CF59-4130-B4ED-926D7DC15664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75D03-5401-2AA8-6339-293D34CE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6582-3F58-8994-8AF0-32C1C76D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96FD-A487-4A88-AD0D-71F9D56E66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2814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C2CE0-0810-6EE1-7189-B12F7AFEB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F92A3-AB3F-4A29-5EF6-47B34FD17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448B-0262-ECF4-D815-BE68599C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6F4B-CF59-4130-B4ED-926D7DC15664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97F8E-4FE3-C467-7BAD-EEF23E7C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B4FB0-FD86-5B97-335B-C74B4A4E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96FD-A487-4A88-AD0D-71F9D56E66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934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6972-11E3-2854-FAC0-47AE6483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2DF26-9E19-C890-0BEF-254A090A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06271-A334-2D29-2591-BDED5E34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6F4B-CF59-4130-B4ED-926D7DC15664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E80B4-22A8-0FC8-7863-32CB08CA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E338-6458-5EFB-2967-B2F2D898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96FD-A487-4A88-AD0D-71F9D56E66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418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23657-F739-916E-53D0-527FBAC7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EDEDC-A873-7364-53CF-586077DAA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08850-8C35-1367-B7BF-CA41F1B7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6F4B-CF59-4130-B4ED-926D7DC15664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A3323-0AF9-35FE-A527-BE9E41C7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08978-852A-FF4D-9EF4-8E340584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96FD-A487-4A88-AD0D-71F9D56E66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8778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2816-BECE-F862-FCA8-C50995A6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3B264-EFA6-0DE6-A303-9A17CA946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78276-DC9D-C0B2-2C0B-BE390E541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C7D1A-2E46-AC0A-8ADA-21DB3525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6F4B-CF59-4130-B4ED-926D7DC15664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543EC-FF73-E732-68E7-19D6A36C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48E7D-4F07-2385-935B-FEE9A38C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96FD-A487-4A88-AD0D-71F9D56E66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39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C0C8-95A9-DDAD-FB4D-62305275A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5BF7B-6753-956F-A2AB-C4ECF84D1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27998-8B03-F200-DE24-61D0357D6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63E79-7966-91E4-321D-6B50A7987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4B686-5C0C-C78E-5265-ACB8140D2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B3C97-0B94-64B8-76B2-D45E2775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6F4B-CF59-4130-B4ED-926D7DC15664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963EA-9F17-5801-8284-FD637701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6984E-97DE-6B6F-298B-A1A5739C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96FD-A487-4A88-AD0D-71F9D56E66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8538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7FAB-8179-9724-BA8A-451B1D0C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72F9B-98B5-0D1A-7DD5-A7697D96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6F4B-CF59-4130-B4ED-926D7DC15664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EC077-66C6-62C8-AC0D-7A672B1F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C1E09-9D4F-F446-76A0-997FD476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96FD-A487-4A88-AD0D-71F9D56E66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32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DAB86-5A26-BF6B-98AF-A949B4E7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6F4B-CF59-4130-B4ED-926D7DC15664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EEFC9-A2F2-D757-6661-FA5BB1FD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3BC71-2486-1E3F-4220-4E0EE22D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96FD-A487-4A88-AD0D-71F9D56E66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2890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0772-9092-7141-3C99-EFB2E5A32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01856-1EA7-167E-8767-81C30A6E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75E07-371C-21B7-F738-D387030CA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95E36-C876-7D0E-4DC9-93AE6A0E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6F4B-CF59-4130-B4ED-926D7DC15664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6F057-64AF-DDFD-F9E2-F58AC11C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957B4-B9FD-6A84-E3CC-1C52E893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96FD-A487-4A88-AD0D-71F9D56E66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0648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213A-1F90-E1CD-367C-C60CF08A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2ED43-5636-7CB1-6440-D8B3E9E6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88204-008D-718C-FCE4-436D4C44E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BF833-4C49-4F9C-2F8E-8BD314E5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6F4B-CF59-4130-B4ED-926D7DC15664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0F33F-67E0-0236-ED2A-1E4B6D4C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4B59-AAB5-DDBE-C58D-73E137A1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96FD-A487-4A88-AD0D-71F9D56E66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9368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91C07-4CE8-150C-6CDF-BEA43C1DD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98D5D-C98E-0A30-57C8-62F08FB01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45440-A0FD-D78E-27B3-1586B5BC0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26F4B-CF59-4130-B4ED-926D7DC15664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CCA0C-179F-C6E0-9EFB-8A201F6FF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E4DB8-1E33-4AB8-34A4-213473517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996FD-A487-4A88-AD0D-71F9D56E66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549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some books&#10;&#10;Description automatically generated with low confidence">
            <a:extLst>
              <a:ext uri="{FF2B5EF4-FFF2-40B4-BE49-F238E27FC236}">
                <a16:creationId xmlns:a16="http://schemas.microsoft.com/office/drawing/2014/main" id="{437CFEFD-B7AD-F6C5-6DDB-DF926851A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87992-A88A-D30F-F1A6-1974D520C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078" y="4008474"/>
            <a:ext cx="10329843" cy="1743959"/>
          </a:xfrm>
        </p:spPr>
        <p:txBody>
          <a:bodyPr anchor="ctr">
            <a:normAutofit/>
          </a:bodyPr>
          <a:lstStyle/>
          <a:p>
            <a:pPr algn="l"/>
            <a:r>
              <a:rPr lang="en-AU" sz="2400" dirty="0">
                <a:latin typeface="Georgia" panose="02040502050405020303" pitchFamily="18" charset="0"/>
              </a:rPr>
              <a:t>The University of Sydney, Australia </a:t>
            </a:r>
            <a:r>
              <a:rPr lang="en-AU" sz="2400" b="1" dirty="0">
                <a:solidFill>
                  <a:srgbClr val="EC8E22"/>
                </a:solidFill>
                <a:latin typeface="Georgia" panose="02040502050405020303" pitchFamily="18" charset="0"/>
              </a:rPr>
              <a:t>/</a:t>
            </a:r>
            <a:r>
              <a:rPr lang="en-AU" sz="2400" dirty="0">
                <a:latin typeface="Georgia" panose="02040502050405020303" pitchFamily="18" charset="0"/>
              </a:rPr>
              <a:t> 11–14 July 2022</a:t>
            </a:r>
            <a:br>
              <a:rPr lang="en-AU" sz="2400" dirty="0">
                <a:latin typeface="Georgia" panose="02040502050405020303" pitchFamily="18" charset="0"/>
              </a:rPr>
            </a:br>
            <a:r>
              <a:rPr lang="en-AU" sz="2400" dirty="0">
                <a:latin typeface="Georgia" panose="02040502050405020303" pitchFamily="18" charset="0"/>
              </a:rPr>
              <a:t> </a:t>
            </a:r>
          </a:p>
        </p:txBody>
      </p:sp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D3D6A43A-9CC5-AB05-5659-123AC28057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1" t="15665" r="4950" b="13223"/>
          <a:stretch/>
        </p:blipFill>
        <p:spPr>
          <a:xfrm>
            <a:off x="8803758" y="329608"/>
            <a:ext cx="3019647" cy="114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4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D1C9DB81-0BF3-7F20-DDA6-6AA6CE5D2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87992-A88A-D30F-F1A6-1974D520C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000" y="2054674"/>
            <a:ext cx="10232611" cy="174395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AU" sz="5300" dirty="0">
                <a:solidFill>
                  <a:srgbClr val="EC8E22"/>
                </a:solidFill>
                <a:latin typeface="Georgia" panose="02040502050405020303" pitchFamily="18" charset="0"/>
              </a:rPr>
              <a:t>Using Agent-Based Models to Simulate </a:t>
            </a:r>
            <a:r>
              <a:rPr lang="en-AU" sz="5300" dirty="0" err="1">
                <a:solidFill>
                  <a:srgbClr val="EC8E22"/>
                </a:solidFill>
                <a:latin typeface="Georgia" panose="02040502050405020303" pitchFamily="18" charset="0"/>
              </a:rPr>
              <a:t>Behavior</a:t>
            </a:r>
            <a:r>
              <a:rPr lang="en-AU" sz="5300" dirty="0">
                <a:solidFill>
                  <a:srgbClr val="EC8E22"/>
                </a:solidFill>
                <a:latin typeface="Georgia" panose="02040502050405020303" pitchFamily="18" charset="0"/>
              </a:rPr>
              <a:t>: An introductory workshop</a:t>
            </a:r>
            <a:br>
              <a:rPr lang="en-AU" dirty="0">
                <a:latin typeface="Georgia" panose="02040502050405020303" pitchFamily="18" charset="0"/>
              </a:rPr>
            </a:br>
            <a:r>
              <a:rPr lang="en-AU" sz="3100" dirty="0">
                <a:latin typeface="Georgia" panose="02040502050405020303" pitchFamily="18" charset="0"/>
              </a:rPr>
              <a:t>Ardi Mirzaei, The University of Sydney</a:t>
            </a:r>
            <a:br>
              <a:rPr lang="en-AU" sz="3100" dirty="0">
                <a:latin typeface="Georgia" panose="02040502050405020303" pitchFamily="18" charset="0"/>
              </a:rPr>
            </a:br>
            <a:r>
              <a:rPr lang="en-AU" sz="3100" dirty="0">
                <a:latin typeface="Georgia" panose="02040502050405020303" pitchFamily="18" charset="0"/>
              </a:rPr>
              <a:t>Carl Schneider, The University of Sydney</a:t>
            </a:r>
            <a:br>
              <a:rPr lang="en-AU" dirty="0">
                <a:latin typeface="Georgia" panose="02040502050405020303" pitchFamily="18" charset="0"/>
              </a:rPr>
            </a:br>
            <a:br>
              <a:rPr lang="en-AU" dirty="0">
                <a:latin typeface="Georgia" panose="02040502050405020303" pitchFamily="18" charset="0"/>
              </a:rPr>
            </a:br>
            <a:r>
              <a:rPr lang="en-AU" sz="3100" dirty="0">
                <a:latin typeface="Georgia" panose="02040502050405020303" pitchFamily="18" charset="0"/>
              </a:rPr>
              <a:t>5:30 PM, 12/07/2022, Room: N352-3</a:t>
            </a:r>
            <a:br>
              <a:rPr lang="en-AU" sz="4900" dirty="0">
                <a:latin typeface="Georgia" panose="02040502050405020303" pitchFamily="18" charset="0"/>
              </a:rPr>
            </a:br>
            <a:endParaRPr lang="en-AU" sz="4900" dirty="0">
              <a:latin typeface="Georgia" panose="02040502050405020303" pitchFamily="18" charset="0"/>
            </a:endParaRP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574260CB-4C44-5858-981B-0160AA996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19" y="3429000"/>
            <a:ext cx="2588282" cy="258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57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A picture containing chart&#10;&#10;Description automatically generated">
            <a:extLst>
              <a:ext uri="{FF2B5EF4-FFF2-40B4-BE49-F238E27FC236}">
                <a16:creationId xmlns:a16="http://schemas.microsoft.com/office/drawing/2014/main" id="{BE9DCFD9-3CA4-7672-636F-57E759FEF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87992-A88A-D30F-F1A6-1974D520C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8853" y="1640150"/>
            <a:ext cx="4791035" cy="329938"/>
          </a:xfrm>
        </p:spPr>
        <p:txBody>
          <a:bodyPr anchor="t">
            <a:noAutofit/>
          </a:bodyPr>
          <a:lstStyle/>
          <a:p>
            <a:pPr algn="l"/>
            <a:r>
              <a:rPr lang="en-AU" sz="2400" b="1" dirty="0">
                <a:solidFill>
                  <a:srgbClr val="EC8E22"/>
                </a:solidFill>
                <a:latin typeface="Georgia" panose="02040502050405020303" pitchFamily="18" charset="0"/>
              </a:rPr>
              <a:t>/ </a:t>
            </a:r>
            <a:r>
              <a:rPr lang="en-AU" sz="2400" b="1" i="0" dirty="0">
                <a:solidFill>
                  <a:srgbClr val="70B6BB"/>
                </a:solidFill>
                <a:effectLst/>
                <a:latin typeface="Georgia" panose="02040502050405020303" pitchFamily="18" charset="0"/>
              </a:rPr>
              <a:t>Sydney Hub sponsor</a:t>
            </a:r>
            <a:endParaRPr lang="en-AU" sz="2400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304DB-B475-1AE6-DAFB-20CECA9F010C}"/>
              </a:ext>
            </a:extLst>
          </p:cNvPr>
          <p:cNvSpPr txBox="1"/>
          <p:nvPr/>
        </p:nvSpPr>
        <p:spPr>
          <a:xfrm>
            <a:off x="1218853" y="32170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500"/>
              </a:spcBef>
              <a:spcAft>
                <a:spcPts val="750"/>
              </a:spcAft>
            </a:pPr>
            <a:r>
              <a:rPr lang="en-AU" sz="2400" b="1" dirty="0">
                <a:solidFill>
                  <a:srgbClr val="EC8E22"/>
                </a:solidFill>
                <a:latin typeface="Georgia" panose="02040502050405020303" pitchFamily="18" charset="0"/>
              </a:rPr>
              <a:t>/ </a:t>
            </a:r>
            <a:r>
              <a:rPr lang="en-AU" sz="2400" b="1" i="0" dirty="0">
                <a:solidFill>
                  <a:srgbClr val="70B6BB"/>
                </a:solidFill>
                <a:effectLst/>
                <a:latin typeface="Georgia" panose="02040502050405020303" pitchFamily="18" charset="0"/>
              </a:rPr>
              <a:t>Major </a:t>
            </a:r>
            <a:r>
              <a:rPr lang="en-AU" sz="2400" b="1" dirty="0">
                <a:solidFill>
                  <a:srgbClr val="70B6BB"/>
                </a:solidFill>
                <a:latin typeface="Georgia" panose="02040502050405020303" pitchFamily="18" charset="0"/>
                <a:ea typeface="+mj-ea"/>
                <a:cs typeface="+mj-cs"/>
              </a:rPr>
              <a:t>sponsors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CF1ECD-7DA3-C6E3-AA90-736FF7046424}"/>
              </a:ext>
            </a:extLst>
          </p:cNvPr>
          <p:cNvSpPr txBox="1">
            <a:spLocks/>
          </p:cNvSpPr>
          <p:nvPr/>
        </p:nvSpPr>
        <p:spPr>
          <a:xfrm>
            <a:off x="6793861" y="189584"/>
            <a:ext cx="4051342" cy="757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4000" b="1" dirty="0">
                <a:solidFill>
                  <a:schemeClr val="bg1"/>
                </a:solidFill>
                <a:latin typeface="Georgia" panose="02040502050405020303" pitchFamily="18" charset="0"/>
              </a:rPr>
              <a:t>Thank you to our sponsors</a:t>
            </a:r>
            <a:endParaRPr lang="en-AU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A4D51F75-19C6-550B-34BA-4CA355B6A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35" y="2135056"/>
            <a:ext cx="3052324" cy="1002877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649A9176-B9A0-E795-1F1F-4555109CF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35" y="3853324"/>
            <a:ext cx="2174428" cy="669055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35AD63D4-5BBA-D9AB-EF8C-219B77CB3B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09" y="3845562"/>
            <a:ext cx="2380098" cy="675183"/>
          </a:xfrm>
          <a:prstGeom prst="rect">
            <a:avLst/>
          </a:prstGeom>
        </p:spPr>
      </p:pic>
      <p:pic>
        <p:nvPicPr>
          <p:cNvPr id="20" name="Picture 1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7C7D052-B9FB-F2D0-5AC0-8E0CF8BE9B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53" y="3845390"/>
            <a:ext cx="2380099" cy="675320"/>
          </a:xfrm>
          <a:prstGeom prst="rect">
            <a:avLst/>
          </a:prstGeom>
        </p:spPr>
      </p:pic>
      <p:pic>
        <p:nvPicPr>
          <p:cNvPr id="24" name="Picture 23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FA8F2B56-7BBC-EAC5-8FE5-09A61318B0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36" y="4654580"/>
            <a:ext cx="1277026" cy="843379"/>
          </a:xfrm>
          <a:prstGeom prst="rect">
            <a:avLst/>
          </a:prstGeom>
        </p:spPr>
      </p:pic>
      <p:pic>
        <p:nvPicPr>
          <p:cNvPr id="26" name="Picture 25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73B1B8B1-B354-4BF1-6530-DFDDC6A6B3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859" y="4684983"/>
            <a:ext cx="1329198" cy="664599"/>
          </a:xfrm>
          <a:prstGeom prst="rect">
            <a:avLst/>
          </a:prstGeom>
        </p:spPr>
      </p:pic>
      <p:pic>
        <p:nvPicPr>
          <p:cNvPr id="28" name="Picture 27" descr="Logo, company name&#10;&#10;Description automatically generated">
            <a:extLst>
              <a:ext uri="{FF2B5EF4-FFF2-40B4-BE49-F238E27FC236}">
                <a16:creationId xmlns:a16="http://schemas.microsoft.com/office/drawing/2014/main" id="{46470B2F-1399-76E8-4D84-70456F9C33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1" t="22541" r="12904" b="22541"/>
          <a:stretch/>
        </p:blipFill>
        <p:spPr>
          <a:xfrm>
            <a:off x="6793861" y="4682298"/>
            <a:ext cx="1807402" cy="727574"/>
          </a:xfrm>
          <a:prstGeom prst="rect">
            <a:avLst/>
          </a:prstGeom>
        </p:spPr>
      </p:pic>
      <p:pic>
        <p:nvPicPr>
          <p:cNvPr id="16" name="Picture 15" descr="Text&#10;&#10;Description automatically generated with medium confidence">
            <a:extLst>
              <a:ext uri="{FF2B5EF4-FFF2-40B4-BE49-F238E27FC236}">
                <a16:creationId xmlns:a16="http://schemas.microsoft.com/office/drawing/2014/main" id="{0A249BA3-1534-E532-7205-2EB9B186F2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790" y="6115164"/>
            <a:ext cx="1766324" cy="51890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5AC1240-1D0F-8BAB-5433-119A3D89B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35" y="6121709"/>
            <a:ext cx="1725727" cy="52517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F271697-B8EE-CC98-DA5B-503B8F6A6138}"/>
              </a:ext>
            </a:extLst>
          </p:cNvPr>
          <p:cNvSpPr txBox="1"/>
          <p:nvPr/>
        </p:nvSpPr>
        <p:spPr>
          <a:xfrm>
            <a:off x="1218852" y="5544174"/>
            <a:ext cx="39485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500"/>
              </a:spcBef>
              <a:spcAft>
                <a:spcPts val="750"/>
              </a:spcAft>
            </a:pPr>
            <a:r>
              <a:rPr lang="en-AU" sz="2400" b="1" dirty="0">
                <a:solidFill>
                  <a:srgbClr val="EC8E22"/>
                </a:solidFill>
                <a:latin typeface="Georgia" panose="02040502050405020303" pitchFamily="18" charset="0"/>
              </a:rPr>
              <a:t>/ </a:t>
            </a:r>
            <a:r>
              <a:rPr lang="en-AU" sz="2400" b="1" i="0" dirty="0">
                <a:solidFill>
                  <a:srgbClr val="70B6BB"/>
                </a:solidFill>
                <a:effectLst/>
                <a:latin typeface="Georgia" panose="02040502050405020303" pitchFamily="18" charset="0"/>
              </a:rPr>
              <a:t>Student prize sponsor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316068-C6F4-2B74-EA32-986A0E4EC42B}"/>
              </a:ext>
            </a:extLst>
          </p:cNvPr>
          <p:cNvSpPr txBox="1"/>
          <p:nvPr/>
        </p:nvSpPr>
        <p:spPr>
          <a:xfrm>
            <a:off x="5536286" y="5555455"/>
            <a:ext cx="2045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500"/>
              </a:spcBef>
              <a:spcAft>
                <a:spcPts val="750"/>
              </a:spcAft>
            </a:pPr>
            <a:r>
              <a:rPr lang="en-AU" sz="2400" b="1" dirty="0">
                <a:solidFill>
                  <a:srgbClr val="EC8E22"/>
                </a:solidFill>
                <a:latin typeface="Georgia" panose="02040502050405020303" pitchFamily="18" charset="0"/>
              </a:rPr>
              <a:t>/ </a:t>
            </a:r>
            <a:r>
              <a:rPr lang="en-AU" sz="2400" b="1" dirty="0">
                <a:solidFill>
                  <a:srgbClr val="70B6BB"/>
                </a:solidFill>
                <a:latin typeface="Georgia" panose="02040502050405020303" pitchFamily="18" charset="0"/>
                <a:ea typeface="+mj-ea"/>
                <a:cs typeface="+mj-cs"/>
              </a:rPr>
              <a:t>Supporter</a:t>
            </a:r>
          </a:p>
        </p:txBody>
      </p:sp>
    </p:spTree>
    <p:extLst>
      <p:ext uri="{BB962C8B-B14F-4D97-AF65-F5344CB8AC3E}">
        <p14:creationId xmlns:p14="http://schemas.microsoft.com/office/powerpoint/2010/main" val="2147018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D1C9DB81-0BF3-7F20-DDA6-6AA6CE5D2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87992-A88A-D30F-F1A6-1974D520C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000" y="2054674"/>
            <a:ext cx="11489508" cy="174395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AU" sz="5300" dirty="0">
                <a:solidFill>
                  <a:srgbClr val="EC8E22"/>
                </a:solidFill>
                <a:latin typeface="Georgia" panose="02040502050405020303" pitchFamily="18" charset="0"/>
              </a:rPr>
              <a:t>Workshop Link and Material:</a:t>
            </a:r>
            <a:br>
              <a:rPr lang="en-AU" dirty="0">
                <a:latin typeface="Georgia" panose="02040502050405020303" pitchFamily="18" charset="0"/>
              </a:rPr>
            </a:br>
            <a:r>
              <a:rPr lang="en-AU" sz="3600" dirty="0">
                <a:latin typeface="Georgia" panose="02040502050405020303" pitchFamily="18" charset="0"/>
              </a:rPr>
              <a:t>https://ardimirzaei.github.io/ispw2022-abm-workshop/</a:t>
            </a:r>
            <a:br>
              <a:rPr lang="en-AU" sz="3600" dirty="0">
                <a:latin typeface="Georgia" panose="02040502050405020303" pitchFamily="18" charset="0"/>
              </a:rPr>
            </a:br>
            <a:endParaRPr lang="en-AU" sz="4900" dirty="0">
              <a:latin typeface="Georgia" panose="02040502050405020303" pitchFamily="18" charset="0"/>
            </a:endParaRP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574260CB-4C44-5858-981B-0160AA996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225" y="3429000"/>
            <a:ext cx="2588282" cy="25882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354B1-E301-EE43-2784-AED9F109CC1A}"/>
              </a:ext>
            </a:extLst>
          </p:cNvPr>
          <p:cNvSpPr txBox="1"/>
          <p:nvPr/>
        </p:nvSpPr>
        <p:spPr>
          <a:xfrm>
            <a:off x="6055671" y="567625"/>
            <a:ext cx="61338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rgbClr val="EC8E22"/>
                </a:solidFill>
                <a:latin typeface="Georgia" panose="02040502050405020303" pitchFamily="18" charset="0"/>
              </a:rPr>
              <a:t>Using Agent-Based Models to Simulate Behaviour: An introductory workshop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9884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C054142C5B5D4B8C99E9FB10779CAB" ma:contentTypeVersion="16" ma:contentTypeDescription="Create a new document." ma:contentTypeScope="" ma:versionID="03b8fa42af9de7479da607fe2bb8802f">
  <xsd:schema xmlns:xsd="http://www.w3.org/2001/XMLSchema" xmlns:xs="http://www.w3.org/2001/XMLSchema" xmlns:p="http://schemas.microsoft.com/office/2006/metadata/properties" xmlns:ns2="4a84e3ec-4587-4418-b23a-bd5009477010" xmlns:ns3="79faf93c-7b46-4b26-8966-6d698e8b4062" targetNamespace="http://schemas.microsoft.com/office/2006/metadata/properties" ma:root="true" ma:fieldsID="180169769be12219d1b6be94f9b4a21e" ns2:_="" ns3:_="">
    <xsd:import namespace="4a84e3ec-4587-4418-b23a-bd5009477010"/>
    <xsd:import namespace="79faf93c-7b46-4b26-8966-6d698e8b40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84e3ec-4587-4418-b23a-bd50094770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2d0f5a8-1cae-497c-8626-323dd4f94b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faf93c-7b46-4b26-8966-6d698e8b406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2c48bb7-3aca-46f5-8d8e-a282f3998c12}" ma:internalName="TaxCatchAll" ma:showField="CatchAllData" ma:web="79faf93c-7b46-4b26-8966-6d698e8b40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a84e3ec-4587-4418-b23a-bd5009477010">
      <Terms xmlns="http://schemas.microsoft.com/office/infopath/2007/PartnerControls"/>
    </lcf76f155ced4ddcb4097134ff3c332f>
    <TaxCatchAll xmlns="79faf93c-7b46-4b26-8966-6d698e8b4062" xsi:nil="true"/>
  </documentManagement>
</p:properties>
</file>

<file path=customXml/itemProps1.xml><?xml version="1.0" encoding="utf-8"?>
<ds:datastoreItem xmlns:ds="http://schemas.openxmlformats.org/officeDocument/2006/customXml" ds:itemID="{6CA54205-6962-4662-936E-5A06F4B762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84e3ec-4587-4418-b23a-bd5009477010"/>
    <ds:schemaRef ds:uri="79faf93c-7b46-4b26-8966-6d698e8b40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9D9981-0388-4447-933E-743E60CAFD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CC5373-2C98-499C-938F-A01F78D8518F}">
  <ds:schemaRefs>
    <ds:schemaRef ds:uri="http://schemas.microsoft.com/office/2006/metadata/properties"/>
    <ds:schemaRef ds:uri="http://schemas.microsoft.com/office/infopath/2007/PartnerControls"/>
    <ds:schemaRef ds:uri="4a84e3ec-4587-4418-b23a-bd5009477010"/>
    <ds:schemaRef ds:uri="79faf93c-7b46-4b26-8966-6d698e8b406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94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Georgia</vt:lpstr>
      <vt:lpstr>Office Theme</vt:lpstr>
      <vt:lpstr>The University of Sydney, Australia / 11–14 July 2022  </vt:lpstr>
      <vt:lpstr>Using Agent-Based Models to Simulate Behavior: An introductory workshop Ardi Mirzaei, The University of Sydney Carl Schneider, The University of Sydney  5:30 PM, 12/07/2022, Room: N352-3 </vt:lpstr>
      <vt:lpstr>/ Sydney Hub sponsor</vt:lpstr>
      <vt:lpstr>Workshop Link and Material: https://ardimirzaei.github.io/ispw2022-abm-workshop/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 O'Keeffe</dc:creator>
  <cp:lastModifiedBy>Ardalan Mirzaei</cp:lastModifiedBy>
  <cp:revision>7</cp:revision>
  <dcterms:created xsi:type="dcterms:W3CDTF">2022-07-04T00:45:25Z</dcterms:created>
  <dcterms:modified xsi:type="dcterms:W3CDTF">2022-07-12T05:35:13Z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0x01010004C054142C5B5D4B8C99E9FB10779CAB</vt:lpwstr>
  </property>
  <property fmtid="{D5CDD505-2E9C-101B-9397-08002B2CF9AE}" pid="3" name="MediaServiceImageTags">
    <vt:lpwstr/>
  </property>
</Properties>
</file>