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0" r:id="rId2"/>
    <p:sldId id="314" r:id="rId3"/>
    <p:sldId id="317" r:id="rId4"/>
    <p:sldId id="31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6092" autoAdjust="0"/>
  </p:normalViewPr>
  <p:slideViewPr>
    <p:cSldViewPr snapToGrid="0">
      <p:cViewPr>
        <p:scale>
          <a:sx n="70" d="100"/>
          <a:sy n="70" d="100"/>
        </p:scale>
        <p:origin x="-660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9440-E35D-472C-8E33-CE8D7970BA61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794BF-69D4-4F8D-B006-3D39A3846D5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1642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5055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1818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695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1072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5980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3097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5498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70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963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508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0853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435A-D507-41E3-8EC3-0E921609BC42}" type="datetimeFigureOut">
              <a:rPr lang="id-ID" smtClean="0"/>
              <a:pPr/>
              <a:t>11/09/2018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ECCA-EA11-49C9-BC9E-4427A75F75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223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FASILITAS PENGOLAHAN LIMBAH DOMESTIK: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IPAL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 smtClean="0"/>
              <a:t>IPAL </a:t>
            </a:r>
            <a:r>
              <a:rPr lang="en-US" dirty="0" err="1" smtClean="0"/>
              <a:t>Skala</a:t>
            </a:r>
            <a:r>
              <a:rPr lang="en-US" dirty="0" smtClean="0"/>
              <a:t> Kota (1 </a:t>
            </a:r>
            <a:r>
              <a:rPr lang="en-US" dirty="0" err="1" smtClean="0"/>
              <a:t>lokasi</a:t>
            </a:r>
            <a:r>
              <a:rPr lang="en-US" dirty="0" smtClean="0"/>
              <a:t>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 smtClean="0"/>
              <a:t>IPAL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Permukiman</a:t>
            </a:r>
            <a:endParaRPr lang="en-US" dirty="0" smtClean="0"/>
          </a:p>
          <a:p>
            <a:pPr marL="2343150" lvl="4" indent="-514350">
              <a:buFont typeface="+mj-lt"/>
              <a:buAutoNum type="romanLcPeriod"/>
            </a:pPr>
            <a:r>
              <a:rPr lang="en-US" dirty="0" smtClean="0"/>
              <a:t>DSDA (3-4 </a:t>
            </a:r>
            <a:r>
              <a:rPr lang="en-US" dirty="0" err="1" smtClean="0"/>
              <a:t>lokasi</a:t>
            </a:r>
            <a:r>
              <a:rPr lang="en-US" dirty="0" smtClean="0"/>
              <a:t>)</a:t>
            </a:r>
          </a:p>
          <a:p>
            <a:pPr marL="2343150" lvl="4" indent="-514350">
              <a:buFont typeface="+mj-lt"/>
              <a:buAutoNum type="romanLcPeriod"/>
            </a:pPr>
            <a:r>
              <a:rPr lang="en-US" b="1" dirty="0" smtClean="0"/>
              <a:t>SANIMAS IDB </a:t>
            </a:r>
            <a:r>
              <a:rPr lang="en-US" dirty="0" smtClean="0"/>
              <a:t>(22 </a:t>
            </a:r>
            <a:r>
              <a:rPr lang="en-US" dirty="0" err="1" smtClean="0"/>
              <a:t>lokasi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IPLT (2 </a:t>
            </a:r>
            <a:r>
              <a:rPr lang="en-US" dirty="0" err="1" smtClean="0"/>
              <a:t>lokasi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0414" y="2376909"/>
            <a:ext cx="3685254" cy="2549903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1193" y="58231"/>
            <a:ext cx="11524652" cy="86614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 lIns="95764" tIns="47883" rIns="95764" bIns="47883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4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7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7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800" b="1" dirty="0" smtClean="0">
                <a:latin typeface="Myriad Pro" pitchFamily="34" charset="0"/>
              </a:rPr>
              <a:t>PROGRAM SANIMAS – IDB TAHUN 2017</a:t>
            </a:r>
            <a:r>
              <a:rPr lang="id-ID" altLang="id-ID" sz="1800" b="1" dirty="0">
                <a:latin typeface="Myriad Pro" pitchFamily="34" charset="0"/>
              </a:rPr>
              <a:t> </a:t>
            </a:r>
            <a:endParaRPr lang="id-ID" altLang="id-ID" sz="1800" b="1" dirty="0" smtClean="0">
              <a:latin typeface="Myriad Pro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800" b="1" dirty="0" smtClean="0">
                <a:latin typeface="Myriad Pro" pitchFamily="34" charset="0"/>
              </a:rPr>
              <a:t>KEC. PANCORAN, KELURAHAN RAWAJATI (RT.03-04/RW.01)</a:t>
            </a:r>
            <a:endParaRPr lang="fi-FI" altLang="id-ID" sz="2000" b="1" dirty="0">
              <a:latin typeface="Myriad Pro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400" b="1" dirty="0" smtClean="0">
                <a:latin typeface="Myriad Pro" pitchFamily="34" charset="0"/>
              </a:rPr>
              <a:t>JAKARTA SELATAN</a:t>
            </a:r>
            <a:r>
              <a:rPr lang="fi-FI" altLang="id-ID" sz="1400" b="1" dirty="0" smtClean="0">
                <a:latin typeface="Myriad Pro" pitchFamily="34" charset="0"/>
              </a:rPr>
              <a:t>, D</a:t>
            </a:r>
            <a:r>
              <a:rPr lang="id-ID" altLang="id-ID" sz="1400" b="1" dirty="0" smtClean="0">
                <a:latin typeface="Myriad Pro" pitchFamily="34" charset="0"/>
              </a:rPr>
              <a:t>KI JAKARTA</a:t>
            </a:r>
            <a:endParaRPr lang="fi-FI" altLang="id-ID" sz="1400" b="1" dirty="0">
              <a:latin typeface="Myriad Pro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0751657"/>
              </p:ext>
            </p:extLst>
          </p:nvPr>
        </p:nvGraphicFramePr>
        <p:xfrm>
          <a:off x="5177595" y="1034706"/>
          <a:ext cx="6688250" cy="47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569">
                  <a:extLst>
                    <a:ext uri="{9D8B030D-6E8A-4147-A177-3AD203B41FA5}">
                      <a16:colId xmlns:a16="http://schemas.microsoft.com/office/drawing/2014/main" xmlns="" val="3514741637"/>
                    </a:ext>
                  </a:extLst>
                </a:gridCol>
                <a:gridCol w="1869743">
                  <a:extLst>
                    <a:ext uri="{9D8B030D-6E8A-4147-A177-3AD203B41FA5}">
                      <a16:colId xmlns:a16="http://schemas.microsoft.com/office/drawing/2014/main" xmlns="" val="4263163305"/>
                    </a:ext>
                  </a:extLst>
                </a:gridCol>
                <a:gridCol w="852100">
                  <a:extLst>
                    <a:ext uri="{9D8B030D-6E8A-4147-A177-3AD203B41FA5}">
                      <a16:colId xmlns:a16="http://schemas.microsoft.com/office/drawing/2014/main" xmlns="" val="886791359"/>
                    </a:ext>
                  </a:extLst>
                </a:gridCol>
                <a:gridCol w="171483">
                  <a:extLst>
                    <a:ext uri="{9D8B030D-6E8A-4147-A177-3AD203B41FA5}">
                      <a16:colId xmlns:a16="http://schemas.microsoft.com/office/drawing/2014/main" xmlns="" val="2212714252"/>
                    </a:ext>
                  </a:extLst>
                </a:gridCol>
                <a:gridCol w="2353355">
                  <a:extLst>
                    <a:ext uri="{9D8B030D-6E8A-4147-A177-3AD203B41FA5}">
                      <a16:colId xmlns:a16="http://schemas.microsoft.com/office/drawing/2014/main" xmlns="" val="2667701014"/>
                    </a:ext>
                  </a:extLst>
                </a:gridCol>
              </a:tblGrid>
              <a:tr h="314036">
                <a:tc gridSpan="5">
                  <a:txBody>
                    <a:bodyPr/>
                    <a:lstStyle/>
                    <a:p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36">
                <a:tc gridSpan="5">
                  <a:txBody>
                    <a:bodyPr/>
                    <a:lstStyle/>
                    <a:p>
                      <a:r>
                        <a:rPr lang="id-ID" sz="1400" b="1" dirty="0" smtClean="0"/>
                        <a:t>2.  </a:t>
                      </a:r>
                      <a:r>
                        <a:rPr lang="id-ID" sz="1400" b="1" baseline="0" dirty="0" smtClean="0"/>
                        <a:t>Nama Kelembagaan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8380506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BKM 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d-ID" sz="1400" dirty="0" smtClean="0"/>
                        <a:t>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BKM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RAWAJATI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0140404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KSM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id-ID" sz="1400" dirty="0" smtClean="0"/>
                        <a:t>: </a:t>
                      </a:r>
                      <a:r>
                        <a:rPr lang="en-US" sz="1400" dirty="0" smtClean="0"/>
                        <a:t>KSM</a:t>
                      </a:r>
                      <a:r>
                        <a:rPr lang="en-US" sz="1400" baseline="0" dirty="0" smtClean="0"/>
                        <a:t> CITRA PELANGI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78915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KPP</a:t>
                      </a:r>
                      <a:endParaRPr lang="id-ID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:</a:t>
                      </a:r>
                      <a:r>
                        <a:rPr lang="id-ID" sz="1400" baseline="0" dirty="0" smtClean="0"/>
                        <a:t> </a:t>
                      </a:r>
                      <a:r>
                        <a:rPr lang="en-US" sz="1400" baseline="0" dirty="0" smtClean="0"/>
                        <a:t>KPP CITRA PELANGI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d-ID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Jml. Iuran : Rp.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r>
                        <a:rPr lang="id-ID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,-/KK</a:t>
                      </a:r>
                      <a:endParaRPr lang="id-ID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9595754"/>
                  </a:ext>
                </a:extLst>
              </a:tr>
              <a:tr h="314036">
                <a:tc gridSpan="5">
                  <a:txBody>
                    <a:bodyPr/>
                    <a:lstStyle/>
                    <a:p>
                      <a:r>
                        <a:rPr lang="id-ID" sz="1400" b="1" dirty="0" smtClean="0"/>
                        <a:t>3.  Titik</a:t>
                      </a:r>
                      <a:r>
                        <a:rPr lang="id-ID" sz="1400" b="1" baseline="0" dirty="0" smtClean="0"/>
                        <a:t> Koordinat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6070592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LS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id-ID" sz="1400" dirty="0" smtClean="0"/>
                        <a:t>: 6° 15′ 30″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9455811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BT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id-ID" sz="1400" dirty="0" smtClean="0"/>
                        <a:t>: 106° 51′ 34″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2027463"/>
                  </a:ext>
                </a:extLst>
              </a:tr>
              <a:tr h="314036">
                <a:tc gridSpan="5">
                  <a:txBody>
                    <a:bodyPr/>
                    <a:lstStyle/>
                    <a:p>
                      <a:r>
                        <a:rPr lang="id-ID" sz="1400" b="1" dirty="0" smtClean="0"/>
                        <a:t>4.  Ukuran IPAL dan</a:t>
                      </a:r>
                      <a:r>
                        <a:rPr lang="id-ID" sz="1400" b="1" baseline="0" dirty="0" smtClean="0"/>
                        <a:t> Sarana Penunjang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4036">
                <a:tc gridSpan="5">
                  <a:txBody>
                    <a:bodyPr/>
                    <a:lstStyle/>
                    <a:p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Panjang 18 m,</a:t>
                      </a:r>
                      <a:r>
                        <a:rPr lang="id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Lebar 1  m, Kedalaman 1,75 m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4036">
                <a:tc gridSpan="2"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rgbClr val="FF0000"/>
                          </a:solidFill>
                        </a:rPr>
                        <a:t>6.   Penerima Manfaat (Rencana)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1400" b="1" dirty="0" smtClean="0"/>
                        <a:t>Penerima Pemanfaat (Realisasi)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9131721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SR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80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SR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</a:t>
                      </a:r>
                      <a:r>
                        <a:rPr lang="en-US" sz="1400" dirty="0" smtClean="0"/>
                        <a:t>73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439852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KK 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225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KK 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</a:t>
                      </a:r>
                      <a:r>
                        <a:rPr lang="en-US" sz="1400" dirty="0" smtClean="0"/>
                        <a:t>10</a:t>
                      </a:r>
                      <a:r>
                        <a:rPr lang="id-ID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659603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MBR</a:t>
                      </a:r>
                      <a:r>
                        <a:rPr lang="id-ID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(KK)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125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MBR (KK)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</a:t>
                      </a:r>
                      <a:r>
                        <a:rPr lang="en-US" sz="1400" dirty="0" smtClean="0"/>
                        <a:t>32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5741000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Jiwa 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450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Jiwa 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</a:t>
                      </a:r>
                      <a:r>
                        <a:rPr lang="en-US" sz="1400" dirty="0" smtClean="0"/>
                        <a:t>38</a:t>
                      </a:r>
                      <a:r>
                        <a:rPr lang="id-ID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114305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35022" y="5691373"/>
            <a:ext cx="809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CATATAN: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TULISAN WARNA MERAH TIDAK PERLU DITAMPILKAN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1193" y="58231"/>
            <a:ext cx="11524652" cy="86614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 lIns="95764" tIns="47883" rIns="95764" bIns="47883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4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7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7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800" b="1" dirty="0" smtClean="0">
                <a:latin typeface="Myriad Pro" pitchFamily="34" charset="0"/>
              </a:rPr>
              <a:t>PROGRAM SANIMAS – IDB TAHUN 2017</a:t>
            </a:r>
            <a:r>
              <a:rPr lang="id-ID" altLang="id-ID" sz="1800" b="1" dirty="0">
                <a:latin typeface="Myriad Pro" pitchFamily="34" charset="0"/>
              </a:rPr>
              <a:t> </a:t>
            </a:r>
            <a:endParaRPr lang="id-ID" altLang="id-ID" sz="1800" b="1" dirty="0" smtClean="0">
              <a:latin typeface="Myriad Pro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800" b="1" dirty="0" smtClean="0">
                <a:latin typeface="Myriad Pro" pitchFamily="34" charset="0"/>
              </a:rPr>
              <a:t>KEC.MAKASAR, KELURAHAN MAKASAR (RT.18/RW.03)</a:t>
            </a:r>
            <a:endParaRPr lang="fi-FI" altLang="id-ID" sz="2000" b="1" dirty="0">
              <a:latin typeface="Myriad Pro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400" b="1" dirty="0" smtClean="0">
                <a:latin typeface="Myriad Pro" pitchFamily="34" charset="0"/>
              </a:rPr>
              <a:t>JAKARTA TIMUR,</a:t>
            </a:r>
            <a:r>
              <a:rPr lang="fi-FI" altLang="id-ID" sz="1400" b="1" dirty="0" smtClean="0">
                <a:latin typeface="Myriad Pro" pitchFamily="34" charset="0"/>
              </a:rPr>
              <a:t> D</a:t>
            </a:r>
            <a:r>
              <a:rPr lang="id-ID" altLang="id-ID" sz="1400" b="1" dirty="0" smtClean="0">
                <a:latin typeface="Myriad Pro" pitchFamily="34" charset="0"/>
              </a:rPr>
              <a:t>KI JAKARTA</a:t>
            </a:r>
            <a:endParaRPr lang="fi-FI" altLang="id-ID" sz="1400" b="1" dirty="0">
              <a:latin typeface="Myriad Pro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7121676"/>
              </p:ext>
            </p:extLst>
          </p:nvPr>
        </p:nvGraphicFramePr>
        <p:xfrm>
          <a:off x="5177595" y="1034706"/>
          <a:ext cx="6688250" cy="493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569">
                  <a:extLst>
                    <a:ext uri="{9D8B030D-6E8A-4147-A177-3AD203B41FA5}">
                      <a16:colId xmlns:a16="http://schemas.microsoft.com/office/drawing/2014/main" xmlns="" val="3514741637"/>
                    </a:ext>
                  </a:extLst>
                </a:gridCol>
                <a:gridCol w="1869743">
                  <a:extLst>
                    <a:ext uri="{9D8B030D-6E8A-4147-A177-3AD203B41FA5}">
                      <a16:colId xmlns:a16="http://schemas.microsoft.com/office/drawing/2014/main" xmlns="" val="4263163305"/>
                    </a:ext>
                  </a:extLst>
                </a:gridCol>
                <a:gridCol w="852100">
                  <a:extLst>
                    <a:ext uri="{9D8B030D-6E8A-4147-A177-3AD203B41FA5}">
                      <a16:colId xmlns:a16="http://schemas.microsoft.com/office/drawing/2014/main" xmlns="" val="886791359"/>
                    </a:ext>
                  </a:extLst>
                </a:gridCol>
                <a:gridCol w="171483">
                  <a:extLst>
                    <a:ext uri="{9D8B030D-6E8A-4147-A177-3AD203B41FA5}">
                      <a16:colId xmlns:a16="http://schemas.microsoft.com/office/drawing/2014/main" xmlns="" val="2212714252"/>
                    </a:ext>
                  </a:extLst>
                </a:gridCol>
                <a:gridCol w="2353355">
                  <a:extLst>
                    <a:ext uri="{9D8B030D-6E8A-4147-A177-3AD203B41FA5}">
                      <a16:colId xmlns:a16="http://schemas.microsoft.com/office/drawing/2014/main" xmlns="" val="2667701014"/>
                    </a:ext>
                  </a:extLst>
                </a:gridCol>
              </a:tblGrid>
              <a:tr h="315413">
                <a:tc gridSpan="5"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IPAL SANIMAS IDB , </a:t>
                      </a:r>
                      <a:r>
                        <a:rPr lang="id-ID" altLang="id-ID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KEC.MAKASAR, KELURAHAN MAKASAR (RT.18/RW.03)</a:t>
                      </a:r>
                      <a:endParaRPr lang="fi-FI" altLang="id-ID" sz="1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id-ID" altLang="id-ID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JAKARTA TIMUR</a:t>
                      </a:r>
                      <a:endParaRPr lang="id-ID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413">
                <a:tc gridSpan="5">
                  <a:txBody>
                    <a:bodyPr/>
                    <a:lstStyle/>
                    <a:p>
                      <a:r>
                        <a:rPr lang="id-ID" sz="1400" b="1" dirty="0" smtClean="0"/>
                        <a:t>2.  </a:t>
                      </a:r>
                      <a:r>
                        <a:rPr lang="id-ID" sz="1400" b="1" baseline="0" dirty="0" smtClean="0"/>
                        <a:t>Nama Kelembagaan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8380506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BKM 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d-ID" sz="1400" dirty="0" smtClean="0"/>
                        <a:t>:  Bhakti Mandiri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0140404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KSM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id-ID" sz="1400" dirty="0" smtClean="0"/>
                        <a:t>: </a:t>
                      </a:r>
                      <a:r>
                        <a:rPr lang="id-ID" sz="1400" baseline="0" dirty="0" smtClean="0"/>
                        <a:t> Gotong Royong 18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78915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KPP</a:t>
                      </a:r>
                      <a:endParaRPr lang="id-ID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:</a:t>
                      </a:r>
                      <a:r>
                        <a:rPr lang="id-ID" sz="1400" baseline="0" dirty="0" smtClean="0"/>
                        <a:t>  Gotong Royong 18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d-ID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Jml. Iuran : Rp.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r>
                        <a:rPr lang="id-ID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,-/KK</a:t>
                      </a:r>
                      <a:endParaRPr lang="id-ID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9595754"/>
                  </a:ext>
                </a:extLst>
              </a:tr>
              <a:tr h="315413">
                <a:tc gridSpan="5"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rgbClr val="0070C0"/>
                          </a:solidFill>
                        </a:rPr>
                        <a:t>3.  Titik</a:t>
                      </a:r>
                      <a:r>
                        <a:rPr lang="id-ID" sz="1400" b="1" baseline="0" dirty="0" smtClean="0">
                          <a:solidFill>
                            <a:srgbClr val="0070C0"/>
                          </a:solidFill>
                        </a:rPr>
                        <a:t> Koordinat</a:t>
                      </a:r>
                      <a:endParaRPr lang="id-ID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6070592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70C0"/>
                          </a:solidFill>
                        </a:rPr>
                        <a:t>      LS</a:t>
                      </a:r>
                      <a:endParaRPr lang="id-ID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id-ID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6°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id-ID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′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lang="id-ID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″</a:t>
                      </a:r>
                      <a:endParaRPr lang="id-ID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9455811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70C0"/>
                          </a:solidFill>
                        </a:rPr>
                        <a:t>      BT</a:t>
                      </a:r>
                      <a:endParaRPr lang="id-ID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id-ID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6°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r>
                        <a:rPr lang="id-ID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′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r>
                        <a:rPr lang="id-ID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″</a:t>
                      </a:r>
                      <a:endParaRPr lang="id-ID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2027463"/>
                  </a:ext>
                </a:extLst>
              </a:tr>
              <a:tr h="315413">
                <a:tc gridSpan="5">
                  <a:txBody>
                    <a:bodyPr/>
                    <a:lstStyle/>
                    <a:p>
                      <a:r>
                        <a:rPr lang="id-ID" sz="1400" b="1" dirty="0" smtClean="0"/>
                        <a:t>4.  Ukuran IPAL dan Sarana Penunjang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5413">
                <a:tc gridSpan="5">
                  <a:txBody>
                    <a:bodyPr/>
                    <a:lstStyle/>
                    <a:p>
                      <a:pPr lvl="0"/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Panjang 12 m, Lebar 1,5 m, Kedalaman </a:t>
                      </a:r>
                      <a:r>
                        <a:rPr lang="id-ID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 m, + pembangunan drainase 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5413">
                <a:tc gridSpan="2"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rgbClr val="FF0000"/>
                          </a:solidFill>
                        </a:rPr>
                        <a:t>6.   Penerima Manfaat (Rencana)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1400" b="1" dirty="0" smtClean="0"/>
                        <a:t>Penerima Pemanfaat (Realisasi)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9131721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SR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88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SR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75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439852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KK 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115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KK 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83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659603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MBR</a:t>
                      </a:r>
                      <a:r>
                        <a:rPr lang="id-ID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(KK)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40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MBR (KK)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38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5741000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Jiwa 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322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Jiwa 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320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1143053"/>
                  </a:ext>
                </a:extLst>
              </a:tr>
            </a:tbl>
          </a:graphicData>
        </a:graphic>
      </p:graphicFrame>
      <p:pic>
        <p:nvPicPr>
          <p:cNvPr id="8194" name="Picture 2" descr="C:\Users\Gustav\Downloads\IMG-20180426-WA00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135" y="2601413"/>
            <a:ext cx="3583172" cy="191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5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GUSTAVA\PROGRAM-PROGRAM\SANIMAS IDB\DKI\Foto\foto 100%\IMG-20180502-WA00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7981" y="2632160"/>
            <a:ext cx="1996940" cy="185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GUSTAVA\PROGRAM-PROGRAM\SANIMAS IDB\DKI\Foto\foto 100%\IMG-20180502-WA00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4" y="2632160"/>
            <a:ext cx="2501158" cy="16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9320" y="58231"/>
            <a:ext cx="11810081" cy="86614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 lIns="95764" tIns="47883" rIns="95764" bIns="47883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4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7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7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800" b="1" dirty="0" smtClean="0">
                <a:latin typeface="Myriad Pro" pitchFamily="34" charset="0"/>
              </a:rPr>
              <a:t>PROGRAM SANIMAS – IDB TAHUN 2017</a:t>
            </a:r>
            <a:r>
              <a:rPr lang="id-ID" altLang="id-ID" sz="1800" b="1" dirty="0">
                <a:latin typeface="Myriad Pro" pitchFamily="34" charset="0"/>
              </a:rPr>
              <a:t> </a:t>
            </a:r>
            <a:endParaRPr lang="id-ID" altLang="id-ID" sz="1800" b="1" dirty="0" smtClean="0">
              <a:latin typeface="Myriad Pro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800" b="1" dirty="0" smtClean="0">
                <a:latin typeface="Myriad Pro" pitchFamily="34" charset="0"/>
              </a:rPr>
              <a:t>KEC.CIRACAS, KELURAHAN RAMBUTAN (RT.07/RW.03)</a:t>
            </a:r>
            <a:endParaRPr lang="fi-FI" altLang="id-ID" sz="2000" b="1" dirty="0">
              <a:latin typeface="Myriad Pro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d-ID" altLang="id-ID" sz="1400" b="1" dirty="0" smtClean="0">
                <a:latin typeface="Myriad Pro" pitchFamily="34" charset="0"/>
              </a:rPr>
              <a:t>JAKARTA TIMUR,</a:t>
            </a:r>
            <a:r>
              <a:rPr lang="fi-FI" altLang="id-ID" sz="1400" b="1" dirty="0" smtClean="0">
                <a:latin typeface="Myriad Pro" pitchFamily="34" charset="0"/>
              </a:rPr>
              <a:t> D</a:t>
            </a:r>
            <a:r>
              <a:rPr lang="id-ID" altLang="id-ID" sz="1400" b="1" dirty="0" smtClean="0">
                <a:latin typeface="Myriad Pro" pitchFamily="34" charset="0"/>
              </a:rPr>
              <a:t>KI JAKARTA</a:t>
            </a:r>
            <a:endParaRPr lang="fi-FI" altLang="id-ID" sz="1400" b="1" dirty="0">
              <a:latin typeface="Myriad Pro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9652644"/>
              </p:ext>
            </p:extLst>
          </p:nvPr>
        </p:nvGraphicFramePr>
        <p:xfrm>
          <a:off x="5177595" y="1034706"/>
          <a:ext cx="6688250" cy="492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569">
                  <a:extLst>
                    <a:ext uri="{9D8B030D-6E8A-4147-A177-3AD203B41FA5}">
                      <a16:colId xmlns:a16="http://schemas.microsoft.com/office/drawing/2014/main" xmlns="" val="3514741637"/>
                    </a:ext>
                  </a:extLst>
                </a:gridCol>
                <a:gridCol w="1869743">
                  <a:extLst>
                    <a:ext uri="{9D8B030D-6E8A-4147-A177-3AD203B41FA5}">
                      <a16:colId xmlns:a16="http://schemas.microsoft.com/office/drawing/2014/main" xmlns="" val="4263163305"/>
                    </a:ext>
                  </a:extLst>
                </a:gridCol>
                <a:gridCol w="852100">
                  <a:extLst>
                    <a:ext uri="{9D8B030D-6E8A-4147-A177-3AD203B41FA5}">
                      <a16:colId xmlns:a16="http://schemas.microsoft.com/office/drawing/2014/main" xmlns="" val="886791359"/>
                    </a:ext>
                  </a:extLst>
                </a:gridCol>
                <a:gridCol w="171483">
                  <a:extLst>
                    <a:ext uri="{9D8B030D-6E8A-4147-A177-3AD203B41FA5}">
                      <a16:colId xmlns:a16="http://schemas.microsoft.com/office/drawing/2014/main" xmlns="" val="2212714252"/>
                    </a:ext>
                  </a:extLst>
                </a:gridCol>
                <a:gridCol w="2353355">
                  <a:extLst>
                    <a:ext uri="{9D8B030D-6E8A-4147-A177-3AD203B41FA5}">
                      <a16:colId xmlns:a16="http://schemas.microsoft.com/office/drawing/2014/main" xmlns="" val="2667701014"/>
                    </a:ext>
                  </a:extLst>
                </a:gridCol>
              </a:tblGrid>
              <a:tr h="314724">
                <a:tc gridSpan="5"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IPAL SANIMAS IDB  </a:t>
                      </a:r>
                      <a:r>
                        <a:rPr lang="id-ID" altLang="id-ID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KEC.CIRACAS, KELURAHAN RAMBUTAN (RT.07/RW.03)</a:t>
                      </a:r>
                      <a:endParaRPr lang="fi-FI" altLang="id-ID" sz="1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id-ID" altLang="id-ID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JAKARTA TIMUR</a:t>
                      </a:r>
                      <a:endParaRPr lang="id-ID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724">
                <a:tc gridSpan="5">
                  <a:txBody>
                    <a:bodyPr/>
                    <a:lstStyle/>
                    <a:p>
                      <a:r>
                        <a:rPr lang="id-ID" sz="1400" b="1" dirty="0" smtClean="0"/>
                        <a:t>2.  </a:t>
                      </a:r>
                      <a:r>
                        <a:rPr lang="id-ID" sz="1400" b="1" baseline="0" dirty="0" smtClean="0"/>
                        <a:t>Nama Kelembagaan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8380506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BKM 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d-ID" sz="1400" dirty="0" smtClean="0"/>
                        <a:t>:  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0140404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KSM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id-ID" sz="1400" dirty="0" smtClean="0"/>
                        <a:t>: </a:t>
                      </a:r>
                      <a:r>
                        <a:rPr lang="id-ID" sz="1400" baseline="0" dirty="0" smtClean="0"/>
                        <a:t> Molen 83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678915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Nama KPP</a:t>
                      </a:r>
                      <a:endParaRPr lang="id-ID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:</a:t>
                      </a:r>
                      <a:r>
                        <a:rPr lang="id-ID" sz="1400" baseline="0" dirty="0" smtClean="0"/>
                        <a:t> </a:t>
                      </a:r>
                      <a:endParaRPr lang="id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d-ID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Jml. Iuran : Rp.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r>
                        <a:rPr lang="id-ID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,-/KK</a:t>
                      </a:r>
                      <a:endParaRPr lang="id-ID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9595754"/>
                  </a:ext>
                </a:extLst>
              </a:tr>
              <a:tr h="314724">
                <a:tc gridSpan="5">
                  <a:txBody>
                    <a:bodyPr/>
                    <a:lstStyle/>
                    <a:p>
                      <a:r>
                        <a:rPr lang="id-ID" sz="1400" b="1" dirty="0" smtClean="0"/>
                        <a:t>3.  Titik</a:t>
                      </a:r>
                      <a:r>
                        <a:rPr lang="id-ID" sz="1400" b="1" baseline="0" dirty="0" smtClean="0"/>
                        <a:t> Koordinat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6070592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LS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: </a:t>
                      </a:r>
                      <a:r>
                        <a:rPr lang="en-US" sz="1400" dirty="0" smtClean="0"/>
                        <a:t>6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°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18‘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″</a:t>
                      </a:r>
                      <a:endParaRPr lang="id-ID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9455811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      BT</a:t>
                      </a:r>
                      <a:endParaRPr lang="id-ID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: </a:t>
                      </a:r>
                      <a:r>
                        <a:rPr lang="en-US" sz="1400" dirty="0" smtClean="0"/>
                        <a:t>10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6°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′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″</a:t>
                      </a:r>
                      <a:endParaRPr lang="id-ID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2027463"/>
                  </a:ext>
                </a:extLst>
              </a:tr>
              <a:tr h="314724">
                <a:tc gridSpan="5">
                  <a:txBody>
                    <a:bodyPr/>
                    <a:lstStyle/>
                    <a:p>
                      <a:r>
                        <a:rPr lang="id-ID" sz="1400" b="1" dirty="0" smtClean="0"/>
                        <a:t>4.  Ukuran IPAL dan Sarana Penunjang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4724">
                <a:tc gridSpan="5">
                  <a:txBody>
                    <a:bodyPr/>
                    <a:lstStyle/>
                    <a:p>
                      <a:pPr lvl="0"/>
                      <a:r>
                        <a:rPr lang="id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Panjang 9 m, Lebar 1,8 m, Kedalaman 2 m,</a:t>
                      </a:r>
                      <a:r>
                        <a:rPr lang="id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Sistem IPAL dg Pemompaan di inlet</a:t>
                      </a:r>
                      <a:endParaRPr lang="id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4724">
                <a:tc gridSpan="2"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rgbClr val="FF0000"/>
                          </a:solidFill>
                        </a:rPr>
                        <a:t>6.   Penerima Manfaat (Rencana)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rgbClr val="FF0000"/>
                          </a:solidFill>
                        </a:rPr>
                        <a:t>Penerima Pemanfaat (Realisasi)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9131721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SR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90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SR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89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439852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KK 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97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KK 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94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659603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MBR</a:t>
                      </a:r>
                      <a:r>
                        <a:rPr lang="id-ID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(KK)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35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MBR (KK)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35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5741000"/>
                  </a:ext>
                </a:extLst>
              </a:tr>
              <a:tr h="314724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       Jiwa 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: 360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/>
                        <a:t>Jiwa 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: 358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114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73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490</Words>
  <Application>Microsoft Office PowerPoint</Application>
  <PresentationFormat>Custom</PresentationFormat>
  <Paragraphs>121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229</cp:revision>
  <dcterms:created xsi:type="dcterms:W3CDTF">2018-01-09T06:21:08Z</dcterms:created>
  <dcterms:modified xsi:type="dcterms:W3CDTF">2018-09-11T05:14:22Z</dcterms:modified>
</cp:coreProperties>
</file>