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DB05-7D2B-4851-B788-46EFB69D2BA0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44A-2DDE-40F2-AC4E-01B9BB1D04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?docid=0AWxW6OhEcWLbZGR4cHBicWJfN2NuMzN6Y2M3&amp;hl=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E-GENI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 Architecture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69297" y="1447800"/>
            <a:ext cx="36576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950097" y="2590800"/>
            <a:ext cx="9144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5720" rtlCol="0" anchor="ctr"/>
          <a:lstStyle/>
          <a:p>
            <a:pPr algn="ctr"/>
            <a:r>
              <a:rPr lang="en-US" dirty="0" smtClean="0"/>
              <a:t>Exp.</a:t>
            </a:r>
          </a:p>
          <a:p>
            <a:pPr algn="ctr"/>
            <a:r>
              <a:rPr lang="en-US" dirty="0" smtClean="0"/>
              <a:t>Ctrl</a:t>
            </a:r>
          </a:p>
          <a:p>
            <a:pPr algn="ctr"/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3864497" y="3429000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921897" y="3429000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7903097" y="3429000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673997" y="4686300"/>
            <a:ext cx="3429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731397" y="4686300"/>
            <a:ext cx="3429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1897" y="5791200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79297" y="5791200"/>
            <a:ext cx="10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Princeton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0697" y="5791200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Stanford</a:t>
            </a:r>
            <a:endParaRPr lang="en-US" dirty="0"/>
          </a:p>
        </p:txBody>
      </p:sp>
      <p:sp>
        <p:nvSpPr>
          <p:cNvPr id="16" name="Smiley Face 15"/>
          <p:cNvSpPr/>
          <p:nvPr/>
        </p:nvSpPr>
        <p:spPr>
          <a:xfrm>
            <a:off x="4778897" y="5105400"/>
            <a:ext cx="457200" cy="4572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0"/>
            <a:endCxn id="7" idx="1"/>
          </p:cNvCxnSpPr>
          <p:nvPr/>
        </p:nvCxnSpPr>
        <p:spPr>
          <a:xfrm rot="16200000" flipV="1">
            <a:off x="4471049" y="4568952"/>
            <a:ext cx="762000" cy="3108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178697" y="4800600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 rot="5400000">
            <a:off x="3750197" y="4457700"/>
            <a:ext cx="457200" cy="228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6" idx="3"/>
          </p:cNvCxnSpPr>
          <p:nvPr/>
        </p:nvCxnSpPr>
        <p:spPr>
          <a:xfrm rot="16200000" flipV="1">
            <a:off x="2873897" y="4038600"/>
            <a:ext cx="1295400" cy="228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5" idx="3"/>
          </p:cNvCxnSpPr>
          <p:nvPr/>
        </p:nvCxnSpPr>
        <p:spPr>
          <a:xfrm rot="5400000" flipH="1" flipV="1">
            <a:off x="4165456" y="2889517"/>
            <a:ext cx="1070629" cy="833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7897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12097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50297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5"/>
            <a:endCxn id="5" idx="2"/>
          </p:cNvCxnSpPr>
          <p:nvPr/>
        </p:nvCxnSpPr>
        <p:spPr>
          <a:xfrm flipV="1">
            <a:off x="3635897" y="1981200"/>
            <a:ext cx="533400" cy="1066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883797" y="2857500"/>
            <a:ext cx="914400" cy="228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26697" y="2514600"/>
            <a:ext cx="2133600" cy="9143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81811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98097" y="4800600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979297" y="4800600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59697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74297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64897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6" idx="0"/>
          </p:cNvCxnSpPr>
          <p:nvPr/>
        </p:nvCxnSpPr>
        <p:spPr>
          <a:xfrm rot="5400000">
            <a:off x="6226697" y="4572000"/>
            <a:ext cx="4572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8208691" y="4571206"/>
            <a:ext cx="4572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31497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31697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4801" y="1371600"/>
            <a:ext cx="2590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User logs into Opt-In Manager and opts into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OM adds rules in FV and informs CH of new </a:t>
            </a:r>
            <a:r>
              <a:rPr lang="en-US" sz="1600" dirty="0" err="1" smtClean="0"/>
              <a:t>FlowSpace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FV informs </a:t>
            </a:r>
            <a:r>
              <a:rPr lang="en-US" sz="1600" dirty="0" err="1" smtClean="0"/>
              <a:t>expt’s</a:t>
            </a:r>
            <a:r>
              <a:rPr lang="en-US" sz="1600" dirty="0" smtClean="0"/>
              <a:t> controller that </a:t>
            </a:r>
            <a:r>
              <a:rPr lang="en-US" sz="1600" dirty="0" err="1" smtClean="0"/>
              <a:t>flowspace</a:t>
            </a:r>
            <a:r>
              <a:rPr lang="en-US" sz="1600" dirty="0" smtClean="0"/>
              <a:t> was added.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Controller can request </a:t>
            </a:r>
            <a:r>
              <a:rPr lang="en-US" sz="1600" dirty="0" err="1" smtClean="0"/>
              <a:t>flowspace</a:t>
            </a:r>
            <a:r>
              <a:rPr lang="en-US" sz="1600" dirty="0" smtClean="0"/>
              <a:t> in other aggregates from CH. CH can verify request using opt-in information from OM or by looking at CIDR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 executes request (remote opt-in).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After validation, remote OMs add rules in their FVs.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More details: </a:t>
            </a:r>
            <a:r>
              <a:rPr lang="en-US" dirty="0" smtClean="0">
                <a:hlinkClick r:id="rId2"/>
              </a:rPr>
              <a:t>https://docs.google.com/Doc?docid=0AWxW6OhEcWLbZGR4cHBicWJfN2NuMzN6Y2M3&amp;hl=en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371600"/>
            <a:ext cx="3733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762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524000"/>
            <a:ext cx="762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524000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2209800"/>
            <a:ext cx="762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895600"/>
            <a:ext cx="762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2895600"/>
            <a:ext cx="762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895600"/>
            <a:ext cx="762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 </a:t>
            </a:r>
            <a:r>
              <a:rPr lang="en-US" dirty="0" err="1" smtClean="0"/>
              <a:t>Plugin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rot="5400000">
            <a:off x="2857500" y="2476500"/>
            <a:ext cx="838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 rot="16200000" flipH="1">
            <a:off x="3314700" y="2019300"/>
            <a:ext cx="8382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8" idx="1"/>
          </p:cNvCxnSpPr>
          <p:nvPr/>
        </p:nvCxnSpPr>
        <p:spPr>
          <a:xfrm rot="16200000" flipH="1">
            <a:off x="4210050" y="1123950"/>
            <a:ext cx="419100" cy="2286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 rot="5400000">
            <a:off x="3314700" y="2019300"/>
            <a:ext cx="8382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 rot="5400000">
            <a:off x="3771900" y="2476500"/>
            <a:ext cx="838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1" idx="0"/>
          </p:cNvCxnSpPr>
          <p:nvPr/>
        </p:nvCxnSpPr>
        <p:spPr>
          <a:xfrm rot="16200000" flipH="1">
            <a:off x="4229100" y="2019300"/>
            <a:ext cx="8382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8" idx="1"/>
          </p:cNvCxnSpPr>
          <p:nvPr/>
        </p:nvCxnSpPr>
        <p:spPr>
          <a:xfrm rot="16200000" flipH="1">
            <a:off x="4667250" y="1581150"/>
            <a:ext cx="41910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8" idx="1"/>
          </p:cNvCxnSpPr>
          <p:nvPr/>
        </p:nvCxnSpPr>
        <p:spPr>
          <a:xfrm rot="16200000" flipH="1">
            <a:off x="5124450" y="2038350"/>
            <a:ext cx="41910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10" idx="0"/>
          </p:cNvCxnSpPr>
          <p:nvPr/>
        </p:nvCxnSpPr>
        <p:spPr>
          <a:xfrm rot="5400000">
            <a:off x="4229100" y="2019300"/>
            <a:ext cx="8382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9" idx="0"/>
          </p:cNvCxnSpPr>
          <p:nvPr/>
        </p:nvCxnSpPr>
        <p:spPr>
          <a:xfrm rot="5400000">
            <a:off x="3771900" y="1562100"/>
            <a:ext cx="838200" cy="1828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2"/>
            <a:endCxn id="11" idx="0"/>
          </p:cNvCxnSpPr>
          <p:nvPr/>
        </p:nvCxnSpPr>
        <p:spPr>
          <a:xfrm rot="5400000">
            <a:off x="4686300" y="2476500"/>
            <a:ext cx="838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52600" y="3962400"/>
            <a:ext cx="22860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81200" y="4038600"/>
            <a:ext cx="18288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Opt-In Manager (OM)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981200" y="5029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FlowVisor</a:t>
            </a:r>
            <a:endParaRPr lang="en-US" dirty="0"/>
          </a:p>
        </p:txBody>
      </p:sp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1981200" y="5943600"/>
            <a:ext cx="1828800" cy="61356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9" idx="2"/>
            <a:endCxn id="53" idx="0"/>
          </p:cNvCxnSpPr>
          <p:nvPr/>
        </p:nvCxnSpPr>
        <p:spPr>
          <a:xfrm rot="5400000">
            <a:off x="2781300" y="3543300"/>
            <a:ext cx="6096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4" idx="0"/>
          </p:cNvCxnSpPr>
          <p:nvPr/>
        </p:nvCxnSpPr>
        <p:spPr>
          <a:xfrm rot="5400000">
            <a:off x="2743200" y="48768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26" idx="3"/>
          </p:cNvCxnSpPr>
          <p:nvPr/>
        </p:nvCxnSpPr>
        <p:spPr>
          <a:xfrm rot="5400000">
            <a:off x="2764555" y="5846045"/>
            <a:ext cx="263681" cy="15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800600" y="3962400"/>
            <a:ext cx="22860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953000" y="4038600"/>
            <a:ext cx="1981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SFA Server</a:t>
            </a:r>
            <a:endParaRPr lang="en-US" dirty="0"/>
          </a:p>
        </p:txBody>
      </p:sp>
      <p:sp>
        <p:nvSpPr>
          <p:cNvPr id="69" name="Cloud"/>
          <p:cNvSpPr>
            <a:spLocks noChangeAspect="1" noEditPoints="1" noChangeArrowheads="1"/>
          </p:cNvSpPr>
          <p:nvPr/>
        </p:nvSpPr>
        <p:spPr bwMode="auto">
          <a:xfrm>
            <a:off x="4953000" y="4876800"/>
            <a:ext cx="1981200" cy="1447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18288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0" idx="2"/>
            <a:endCxn id="68" idx="0"/>
          </p:cNvCxnSpPr>
          <p:nvPr/>
        </p:nvCxnSpPr>
        <p:spPr>
          <a:xfrm rot="16200000" flipH="1">
            <a:off x="4762500" y="2857500"/>
            <a:ext cx="6096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9600" y="213360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Clearinghouse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4655403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OpenFlow</a:t>
            </a:r>
            <a:r>
              <a:rPr lang="en-US" sz="2400" dirty="0" smtClean="0"/>
              <a:t> Aggregate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162800" y="46482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PlanetLab</a:t>
            </a:r>
            <a:r>
              <a:rPr lang="en-US" sz="2400" dirty="0" smtClean="0"/>
              <a:t> Aggregate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Core DB Objects (Tables/Models/Principals) and Relationships: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0690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905000"/>
            <a:ext cx="113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Aggregate</a:t>
            </a:r>
          </a:p>
          <a:p>
            <a:pPr algn="ctr"/>
            <a:r>
              <a:rPr lang="en-US" dirty="0" smtClean="0"/>
              <a:t>Slice Info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738" y="2057400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1142862" y="2228166"/>
            <a:ext cx="533538" cy="255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1978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       *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7" idx="3"/>
            <a:endCxn id="9" idx="1"/>
          </p:cNvCxnSpPr>
          <p:nvPr/>
        </p:nvCxnSpPr>
        <p:spPr>
          <a:xfrm>
            <a:off x="2809852" y="2228166"/>
            <a:ext cx="466886" cy="1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200" y="1981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      </a:t>
            </a:r>
            <a:r>
              <a:rPr lang="en-US" sz="1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344066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0742" y="3276600"/>
            <a:ext cx="126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Aggregate</a:t>
            </a:r>
          </a:p>
          <a:p>
            <a:pPr algn="ctr"/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738" y="3429000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21" name="Straight Connector 20"/>
          <p:cNvCxnSpPr>
            <a:stCxn id="18" idx="3"/>
            <a:endCxn id="19" idx="1"/>
          </p:cNvCxnSpPr>
          <p:nvPr/>
        </p:nvCxnSpPr>
        <p:spPr>
          <a:xfrm flipV="1">
            <a:off x="1150994" y="3599766"/>
            <a:ext cx="459748" cy="255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800" y="3349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       *</a:t>
            </a:r>
            <a:endParaRPr lang="en-US" sz="1400" dirty="0"/>
          </a:p>
        </p:txBody>
      </p:sp>
      <p:cxnSp>
        <p:nvCxnSpPr>
          <p:cNvPr id="23" name="Straight Connector 22"/>
          <p:cNvCxnSpPr>
            <a:stCxn id="19" idx="3"/>
            <a:endCxn id="20" idx="1"/>
          </p:cNvCxnSpPr>
          <p:nvPr/>
        </p:nvCxnSpPr>
        <p:spPr>
          <a:xfrm>
            <a:off x="2875512" y="3599766"/>
            <a:ext cx="401226" cy="1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3352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      </a:t>
            </a:r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" y="45104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45577" y="4459308"/>
            <a:ext cx="5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6738" y="4498777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3"/>
            <a:endCxn id="26" idx="1"/>
          </p:cNvCxnSpPr>
          <p:nvPr/>
        </p:nvCxnSpPr>
        <p:spPr>
          <a:xfrm flipV="1">
            <a:off x="1150877" y="4643974"/>
            <a:ext cx="794700" cy="51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6800" y="4419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              *</a:t>
            </a:r>
            <a:endParaRPr lang="en-US" sz="1400" dirty="0"/>
          </a:p>
        </p:txBody>
      </p:sp>
      <p:cxnSp>
        <p:nvCxnSpPr>
          <p:cNvPr id="30" name="Straight Connector 29"/>
          <p:cNvCxnSpPr>
            <a:stCxn id="26" idx="3"/>
            <a:endCxn id="27" idx="1"/>
          </p:cNvCxnSpPr>
          <p:nvPr/>
        </p:nvCxnSpPr>
        <p:spPr>
          <a:xfrm>
            <a:off x="2540675" y="4643974"/>
            <a:ext cx="736063" cy="394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8400" y="442257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             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419600" y="1676400"/>
            <a:ext cx="426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Slice spans multiple Aggregates, and might have some Aggregate-specific information (e.g. additional details, phone num, etc…)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33538" y="275486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29138" y="27548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>
          <a:xfrm>
            <a:off x="1379732" y="2939534"/>
            <a:ext cx="20494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95538" y="27402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200538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6670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Project has a number of Slices.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0480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has a set of Aggregates it will use for its Slices. All Slices in the Project are defined over a subset of these Aggregates. Also each Project might have some Aggregate-specific information (e.g. Signed consent or release form)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19600" y="4391561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can be members of multiple Projects. Each member can have a number of Roles in a Project.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19600" y="5054025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Roles can be defined (by Users) and used across Projects. They are essentially a collection of Permissions. A few generic permissions are defined, and others can be Aggregate-specific.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3400" y="511706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24200" y="5117068"/>
            <a:ext cx="120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</a:t>
            </a:r>
            <a:endParaRPr lang="en-US" dirty="0"/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1128499" y="5301734"/>
            <a:ext cx="19957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66800" y="5029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51024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Core DB Objects (Tables/Models/Principals) and Relationships: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523" y="206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905000"/>
            <a:ext cx="113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Aggregate</a:t>
            </a:r>
          </a:p>
          <a:p>
            <a:pPr algn="ctr"/>
            <a:r>
              <a:rPr lang="en-US" dirty="0" smtClean="0"/>
              <a:t>User Info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738" y="2057400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1143000" y="2228166"/>
            <a:ext cx="533400" cy="255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1978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       *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7" idx="3"/>
            <a:endCxn id="9" idx="1"/>
          </p:cNvCxnSpPr>
          <p:nvPr/>
        </p:nvCxnSpPr>
        <p:spPr>
          <a:xfrm>
            <a:off x="2809852" y="2228166"/>
            <a:ext cx="466886" cy="1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200" y="1981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      </a:t>
            </a:r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3925669"/>
            <a:ext cx="104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79922" y="3773269"/>
            <a:ext cx="1291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9191" y="40415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3"/>
            <a:endCxn id="26" idx="1"/>
          </p:cNvCxnSpPr>
          <p:nvPr/>
        </p:nvCxnSpPr>
        <p:spPr>
          <a:xfrm flipV="1">
            <a:off x="1425453" y="4096435"/>
            <a:ext cx="454469" cy="152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49253" y="3962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30" name="Straight Connector 29"/>
          <p:cNvCxnSpPr>
            <a:stCxn id="26" idx="3"/>
            <a:endCxn id="27" idx="1"/>
          </p:cNvCxnSpPr>
          <p:nvPr/>
        </p:nvCxnSpPr>
        <p:spPr>
          <a:xfrm>
            <a:off x="3171238" y="4096435"/>
            <a:ext cx="387953" cy="129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19600" y="1929825"/>
            <a:ext cx="426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Aggregates might require Aggregate-specific information on each User using them.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33538" y="26816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6600" y="2681645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>
          <a:xfrm>
            <a:off x="1151015" y="2866311"/>
            <a:ext cx="21255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668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6670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Aggregates may be administered by Users.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1242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Aggregates hold </a:t>
            </a:r>
            <a:r>
              <a:rPr lang="en-US" sz="1600" dirty="0" err="1" smtClean="0"/>
              <a:t>GenericResources</a:t>
            </a:r>
            <a:r>
              <a:rPr lang="en-US" sz="1600" dirty="0" smtClean="0"/>
              <a:t>. The definition of </a:t>
            </a:r>
            <a:r>
              <a:rPr lang="en-US" sz="1600" dirty="0" err="1" smtClean="0"/>
              <a:t>GenericResources</a:t>
            </a:r>
            <a:r>
              <a:rPr lang="en-US" sz="1600" dirty="0" smtClean="0"/>
              <a:t> can be extended by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" y="580286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802868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1142633" y="6126034"/>
            <a:ext cx="4575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0600" y="58644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447800" y="5940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" y="3087469"/>
            <a:ext cx="104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6462" y="3200400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1120653" y="3385066"/>
            <a:ext cx="2155809" cy="255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6800" y="3200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7862" y="3124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54053" y="3886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06653" y="3962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101853" y="3886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38100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Slices reserve Resources. The information about reservation is generic and is extended by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 according to resource types.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3421982" y="580286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70" name="Straight Connector 69"/>
          <p:cNvCxnSpPr>
            <a:stCxn id="64" idx="3"/>
            <a:endCxn id="69" idx="1"/>
          </p:cNvCxnSpPr>
          <p:nvPr/>
        </p:nvCxnSpPr>
        <p:spPr>
          <a:xfrm>
            <a:off x="2860481" y="6126034"/>
            <a:ext cx="5615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76600" y="58644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2743200" y="5940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19600" y="46482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generic database knows types of resources: </a:t>
            </a:r>
            <a:r>
              <a:rPr lang="en-US" sz="1600" dirty="0" err="1" smtClean="0"/>
              <a:t>GenericNodes</a:t>
            </a:r>
            <a:r>
              <a:rPr lang="en-US" sz="1600" dirty="0" smtClean="0"/>
              <a:t> and </a:t>
            </a:r>
            <a:r>
              <a:rPr lang="en-US" sz="1600" dirty="0" err="1" smtClean="0"/>
              <a:t>GenericLinks</a:t>
            </a:r>
            <a:r>
              <a:rPr lang="en-US" sz="1600" dirty="0" smtClean="0"/>
              <a:t>. </a:t>
            </a:r>
            <a:r>
              <a:rPr lang="en-US" sz="1600" dirty="0" err="1" smtClean="0"/>
              <a:t>GenericLinks</a:t>
            </a:r>
            <a:r>
              <a:rPr lang="en-US" sz="1600" dirty="0" smtClean="0"/>
              <a:t> are bundled together into </a:t>
            </a:r>
            <a:r>
              <a:rPr lang="en-US" sz="1600" dirty="0" err="1" smtClean="0"/>
              <a:t>GenericConnections</a:t>
            </a:r>
            <a:r>
              <a:rPr lang="en-US" sz="1600" dirty="0" smtClean="0"/>
              <a:t>. The definition of a real Link is resource-type specific.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" y="496466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GenericLink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514600" y="496466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GenericConnection</a:t>
            </a:r>
            <a:endParaRPr lang="en-US" dirty="0"/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1366938" y="5149334"/>
            <a:ext cx="11476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95400" y="4950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286000" y="4876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419600" y="5798403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GenericNodes</a:t>
            </a:r>
            <a:r>
              <a:rPr lang="en-US" sz="1600" dirty="0" smtClean="0"/>
              <a:t> are connected to each other through </a:t>
            </a:r>
            <a:r>
              <a:rPr lang="en-US" sz="1600" dirty="0" err="1" smtClean="0"/>
              <a:t>GenericConnections</a:t>
            </a:r>
            <a:r>
              <a:rPr lang="en-US" sz="1600" dirty="0" smtClean="0"/>
              <a:t>. Again, </a:t>
            </a:r>
            <a:r>
              <a:rPr lang="en-US" sz="1600" dirty="0" err="1" smtClean="0"/>
              <a:t>GenericNodes</a:t>
            </a:r>
            <a:r>
              <a:rPr lang="en-US" sz="1600" dirty="0" smtClean="0"/>
              <a:t> should be extended by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– </a:t>
            </a:r>
            <a:r>
              <a:rPr lang="en-US" dirty="0" err="1" smtClean="0"/>
              <a:t>Plugin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The API that needs to be defined by Aggregate </a:t>
            </a:r>
            <a:r>
              <a:rPr lang="en-US" dirty="0" err="1" smtClean="0"/>
              <a:t>plugins</a:t>
            </a:r>
            <a:r>
              <a:rPr lang="en-US" dirty="0" smtClean="0"/>
              <a:t> is minimal and flexible. The “…” below means any number of additional Aggregate-specific arguments can be used. All return values are all 2-tuples (success, …) where success is a </a:t>
            </a:r>
            <a:r>
              <a:rPr lang="en-US" dirty="0" err="1" smtClean="0"/>
              <a:t>boolean</a:t>
            </a:r>
            <a:r>
              <a:rPr lang="en-US" dirty="0" smtClean="0"/>
              <a:t> indicating success: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reload_resources</a:t>
            </a:r>
            <a:r>
              <a:rPr lang="en-US" dirty="0" smtClean="0"/>
              <a:t>(): refresh available resources in database.</a:t>
            </a:r>
          </a:p>
          <a:p>
            <a:r>
              <a:rPr lang="en-US" dirty="0" err="1" smtClean="0"/>
              <a:t>create_slice</a:t>
            </a:r>
            <a:r>
              <a:rPr lang="en-US" dirty="0" smtClean="0"/>
              <a:t>(</a:t>
            </a:r>
            <a:r>
              <a:rPr lang="en-US" dirty="0" err="1" smtClean="0"/>
              <a:t>slice_id</a:t>
            </a:r>
            <a:r>
              <a:rPr lang="en-US" dirty="0" smtClean="0"/>
              <a:t>, …): create a slice with the given </a:t>
            </a:r>
            <a:r>
              <a:rPr lang="en-US" dirty="0" err="1" smtClean="0"/>
              <a:t>slice_id</a:t>
            </a:r>
            <a:r>
              <a:rPr lang="en-US" dirty="0" smtClean="0"/>
              <a:t> string.</a:t>
            </a:r>
          </a:p>
          <a:p>
            <a:r>
              <a:rPr lang="en-US" dirty="0" err="1" smtClean="0"/>
              <a:t>start_slice</a:t>
            </a:r>
            <a:r>
              <a:rPr lang="en-US" dirty="0" smtClean="0"/>
              <a:t>(</a:t>
            </a:r>
            <a:r>
              <a:rPr lang="en-US" dirty="0" err="1" smtClean="0"/>
              <a:t>slice_id</a:t>
            </a:r>
            <a:r>
              <a:rPr lang="en-US" dirty="0" smtClean="0"/>
              <a:t>, …): start a </a:t>
            </a:r>
            <a:r>
              <a:rPr lang="en-US" dirty="0" err="1" smtClean="0"/>
              <a:t>precreated</a:t>
            </a:r>
            <a:r>
              <a:rPr lang="en-US" dirty="0" smtClean="0"/>
              <a:t> slice with id </a:t>
            </a:r>
            <a:r>
              <a:rPr lang="en-US" dirty="0" err="1" smtClean="0"/>
              <a:t>slice_id</a:t>
            </a:r>
            <a:r>
              <a:rPr lang="en-US" dirty="0" smtClean="0"/>
              <a:t>. This reserves the resources for the slice.</a:t>
            </a:r>
          </a:p>
          <a:p>
            <a:r>
              <a:rPr lang="en-US" dirty="0" err="1" smtClean="0"/>
              <a:t>stop_slice</a:t>
            </a:r>
            <a:r>
              <a:rPr lang="en-US" dirty="0" smtClean="0"/>
              <a:t>(</a:t>
            </a:r>
            <a:r>
              <a:rPr lang="en-US" dirty="0" err="1" smtClean="0"/>
              <a:t>slice_id</a:t>
            </a:r>
            <a:r>
              <a:rPr lang="en-US" dirty="0" smtClean="0"/>
              <a:t>, …): stop a running slice. This releases resources reserved for the slice.</a:t>
            </a:r>
          </a:p>
          <a:p>
            <a:r>
              <a:rPr lang="en-US" dirty="0" err="1" smtClean="0"/>
              <a:t>delete_slice</a:t>
            </a:r>
            <a:r>
              <a:rPr lang="en-US" dirty="0" smtClean="0"/>
              <a:t>(</a:t>
            </a:r>
            <a:r>
              <a:rPr lang="en-US" dirty="0" err="1" smtClean="0"/>
              <a:t>slice_id</a:t>
            </a:r>
            <a:r>
              <a:rPr lang="en-US" dirty="0" smtClean="0"/>
              <a:t>,…): deletes a </a:t>
            </a:r>
            <a:r>
              <a:rPr lang="en-US" dirty="0" err="1" smtClean="0"/>
              <a:t>precreated</a:t>
            </a:r>
            <a:r>
              <a:rPr lang="en-US" dirty="0" smtClean="0"/>
              <a:t> slice. This releases the </a:t>
            </a:r>
            <a:r>
              <a:rPr lang="en-US" dirty="0" err="1" smtClean="0"/>
              <a:t>slice_id</a:t>
            </a:r>
            <a:r>
              <a:rPr lang="en-US" dirty="0" smtClean="0"/>
              <a:t> to be used for another slice.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are Permissions defined for each of these calls per project for users (except </a:t>
            </a:r>
            <a:r>
              <a:rPr lang="en-US" dirty="0" err="1" smtClean="0"/>
              <a:t>reload_resources</a:t>
            </a:r>
            <a:r>
              <a:rPr lang="en-US" dirty="0" smtClean="0"/>
              <a:t>). Other permissions defined for adding members to projects and so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– </a:t>
            </a: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Defined Models: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 Switch: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GenericNode</a:t>
            </a:r>
            <a:endParaRPr lang="en-US" dirty="0" smtClean="0"/>
          </a:p>
          <a:p>
            <a:pPr lvl="1"/>
            <a:r>
              <a:rPr lang="en-US" dirty="0" smtClean="0"/>
              <a:t>Has set of Ports. Each Port has </a:t>
            </a:r>
            <a:r>
              <a:rPr lang="en-US" dirty="0" err="1" smtClean="0"/>
              <a:t>FlowSpace</a:t>
            </a:r>
            <a:endParaRPr lang="en-US" dirty="0" smtClean="0"/>
          </a:p>
          <a:p>
            <a:r>
              <a:rPr lang="en-US" dirty="0" err="1" smtClean="0"/>
              <a:t>OpenFlow</a:t>
            </a:r>
            <a:r>
              <a:rPr lang="en-US" dirty="0" smtClean="0"/>
              <a:t> Reservation: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GenericReservation</a:t>
            </a:r>
            <a:endParaRPr lang="en-US" dirty="0" smtClean="0"/>
          </a:p>
          <a:p>
            <a:pPr lvl="1"/>
            <a:r>
              <a:rPr lang="en-US" dirty="0" smtClean="0"/>
              <a:t>Information about requested </a:t>
            </a:r>
            <a:r>
              <a:rPr lang="en-US" dirty="0" err="1" smtClean="0"/>
              <a:t>flowspace</a:t>
            </a:r>
            <a:r>
              <a:rPr lang="en-US" dirty="0" smtClean="0"/>
              <a:t> on switches, and </a:t>
            </a:r>
            <a:r>
              <a:rPr lang="en-US" dirty="0" err="1" smtClean="0"/>
              <a:t>QoS</a:t>
            </a:r>
            <a:r>
              <a:rPr lang="en-US" dirty="0" smtClean="0"/>
              <a:t> if possible.</a:t>
            </a:r>
            <a:endParaRPr lang="en-US" dirty="0"/>
          </a:p>
          <a:p>
            <a:r>
              <a:rPr lang="en-US" dirty="0" err="1" smtClean="0"/>
              <a:t>OpenFlow</a:t>
            </a:r>
            <a:r>
              <a:rPr lang="en-US" dirty="0" smtClean="0"/>
              <a:t> Opted-In </a:t>
            </a:r>
            <a:r>
              <a:rPr lang="en-US" dirty="0" err="1" smtClean="0"/>
              <a:t>FlowSpace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Stores information about what </a:t>
            </a:r>
            <a:r>
              <a:rPr lang="en-US" dirty="0" err="1" smtClean="0"/>
              <a:t>FlowSpace</a:t>
            </a:r>
            <a:r>
              <a:rPr lang="en-US" dirty="0" smtClean="0"/>
              <a:t> is opted-into what slice and for which aggregate</a:t>
            </a:r>
          </a:p>
          <a:p>
            <a:pPr lvl="1"/>
            <a:r>
              <a:rPr lang="en-US" dirty="0" smtClean="0"/>
              <a:t>May have an optional signature.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– </a:t>
            </a:r>
            <a:r>
              <a:rPr lang="en-US" dirty="0" err="1" smtClean="0"/>
              <a:t>PlanetLab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Defined Models:</a:t>
            </a:r>
          </a:p>
          <a:p>
            <a:r>
              <a:rPr lang="en-US" dirty="0" err="1" smtClean="0"/>
              <a:t>PlanetLab</a:t>
            </a:r>
            <a:r>
              <a:rPr lang="en-US" dirty="0" smtClean="0"/>
              <a:t> Node: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GenericNode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 err="1" smtClean="0"/>
              <a:t>PlanetLab</a:t>
            </a:r>
            <a:r>
              <a:rPr lang="en-US" dirty="0" smtClean="0"/>
              <a:t>-specific info</a:t>
            </a:r>
          </a:p>
          <a:p>
            <a:r>
              <a:rPr lang="en-US" dirty="0" err="1" smtClean="0"/>
              <a:t>PlanetLab</a:t>
            </a:r>
            <a:r>
              <a:rPr lang="en-US" dirty="0" smtClean="0"/>
              <a:t> Reservation:</a:t>
            </a:r>
          </a:p>
          <a:p>
            <a:pPr lvl="1"/>
            <a:r>
              <a:rPr lang="en-US" dirty="0" smtClean="0"/>
              <a:t>Information about reservation (Whatever SFA currently supports).</a:t>
            </a:r>
          </a:p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  <a:r>
              <a:rPr lang="en-US" dirty="0" err="1" smtClean="0"/>
              <a:t>AggregateUserInfo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Stores SFA credentials for users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Clearinghouse will use the same user model as the one used for </a:t>
            </a:r>
            <a:r>
              <a:rPr lang="en-US" dirty="0" err="1" smtClean="0"/>
              <a:t>PlanetLab</a:t>
            </a:r>
            <a:r>
              <a:rPr lang="en-US" dirty="0" smtClean="0"/>
              <a:t>. PIs can delegate credentials for creating slices or can create slices themselves.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this will be very similar to what we had before.</a:t>
            </a:r>
          </a:p>
          <a:p>
            <a:r>
              <a:rPr lang="en-US" dirty="0" smtClean="0"/>
              <a:t>Will change as time permits.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(experiment, description, </a:t>
            </a:r>
            <a:r>
              <a:rPr lang="en-US" dirty="0" err="1" smtClean="0"/>
              <a:t>slice_id</a:t>
            </a:r>
            <a:r>
              <a:rPr lang="en-US" dirty="0" smtClean="0"/>
              <a:t>, </a:t>
            </a:r>
            <a:r>
              <a:rPr lang="en-US" dirty="0" err="1" smtClean="0"/>
              <a:t>requested_flowspace</a:t>
            </a:r>
            <a:r>
              <a:rPr lang="en-US" dirty="0" smtClean="0"/>
              <a:t>)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access to or stores User-&gt;Owned </a:t>
            </a:r>
            <a:r>
              <a:rPr lang="en-US" dirty="0" err="1" smtClean="0"/>
              <a:t>Flowspace</a:t>
            </a:r>
            <a:r>
              <a:rPr lang="en-US" dirty="0" smtClean="0"/>
              <a:t> mapping.</a:t>
            </a:r>
          </a:p>
          <a:p>
            <a:r>
              <a:rPr lang="en-US" dirty="0" smtClean="0"/>
              <a:t>Stores User-&gt;(Experiment, Ranking)</a:t>
            </a:r>
          </a:p>
          <a:p>
            <a:r>
              <a:rPr lang="en-US" dirty="0" smtClean="0"/>
              <a:t>Can authenticate local Users (at Stanford, will use LDAP/</a:t>
            </a:r>
            <a:r>
              <a:rPr lang="en-US" dirty="0" err="1" smtClean="0"/>
              <a:t>WebAuth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803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E-GENI Architecture</vt:lpstr>
      <vt:lpstr>Components</vt:lpstr>
      <vt:lpstr>Clearinghouse</vt:lpstr>
      <vt:lpstr>Clearinghouse – Continued</vt:lpstr>
      <vt:lpstr>Clearinghouse – Plugin API</vt:lpstr>
      <vt:lpstr>Clearinghouse – OpenFlow Plugin</vt:lpstr>
      <vt:lpstr>Clearinghouse – PlanetLab Plugin </vt:lpstr>
      <vt:lpstr>GUI</vt:lpstr>
      <vt:lpstr>Opt-In Manager</vt:lpstr>
      <vt:lpstr>Opt-In Architecture</vt:lpstr>
      <vt:lpstr>Opt-In more Details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E-GENI Architecture</dc:title>
  <dc:creator>Jad Naous</dc:creator>
  <cp:lastModifiedBy>Jad Naous</cp:lastModifiedBy>
  <cp:revision>19</cp:revision>
  <dcterms:created xsi:type="dcterms:W3CDTF">2010-03-22T23:40:48Z</dcterms:created>
  <dcterms:modified xsi:type="dcterms:W3CDTF">2010-03-23T02:03:15Z</dcterms:modified>
</cp:coreProperties>
</file>