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63" r:id="rId17"/>
    <p:sldId id="264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2C69-F92E-4EE8-887E-4977E269A6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B7FD-FEC0-4F11-9309-0B9712BAD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2C69-F92E-4EE8-887E-4977E269A6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B7FD-FEC0-4F11-9309-0B9712BAD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2C69-F92E-4EE8-887E-4977E269A6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B7FD-FEC0-4F11-9309-0B9712BAD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2C69-F92E-4EE8-887E-4977E269A6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B7FD-FEC0-4F11-9309-0B9712BAD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2C69-F92E-4EE8-887E-4977E269A6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B7FD-FEC0-4F11-9309-0B9712BAD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2C69-F92E-4EE8-887E-4977E269A6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B7FD-FEC0-4F11-9309-0B9712BAD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2C69-F92E-4EE8-887E-4977E269A6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B7FD-FEC0-4F11-9309-0B9712BAD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2C69-F92E-4EE8-887E-4977E269A6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B7FD-FEC0-4F11-9309-0B9712BAD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2C69-F92E-4EE8-887E-4977E269A6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B7FD-FEC0-4F11-9309-0B9712BAD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2C69-F92E-4EE8-887E-4977E269A6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B7FD-FEC0-4F11-9309-0B9712BAD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2C69-F92E-4EE8-887E-4977E269A6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B7FD-FEC0-4F11-9309-0B9712BAD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2C69-F92E-4EE8-887E-4977E269A6D7}" type="datetimeFigureOut">
              <a:rPr lang="en-US" smtClean="0"/>
              <a:pPr/>
              <a:t>11/30/2009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9B7FD-FEC0-4F11-9309-0B9712BADB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://cio.cisco.com/univercd/illus/1/85/11685.gif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://cio.cisco.com/univercd/illus/1/85/11685.gif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://cio.cisco.com/univercd/illus/1/85/11685.gif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://cio.cisco.com/univercd/illus/1/85/11685.gif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E-GENI Clearinghouse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Jad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Naous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Srini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Seetharaman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Rob Sherwood, Guido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Appenzeller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Guru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Parulkar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Nick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McKeown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Clearinghouse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Web application using </a:t>
            </a:r>
            <a:r>
              <a:rPr lang="en-US" dirty="0" err="1" smtClean="0"/>
              <a:t>Django</a:t>
            </a: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Reservations across </a:t>
            </a:r>
            <a:r>
              <a:rPr lang="en-US" dirty="0" err="1" smtClean="0"/>
              <a:t>OpenFlow</a:t>
            </a:r>
            <a:r>
              <a:rPr lang="en-US" dirty="0" smtClean="0"/>
              <a:t> and </a:t>
            </a:r>
            <a:r>
              <a:rPr lang="en-US" dirty="0" err="1" smtClean="0"/>
              <a:t>PlanetLab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 of Slice Reservation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Handling Heterogeneity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Simplifying authentication and authorization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Designing useable user interfaces</a:t>
            </a: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Abstracting </a:t>
            </a:r>
            <a:r>
              <a:rPr lang="en-US" dirty="0" smtClean="0"/>
              <a:t>resource models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Clearinghouse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1905000"/>
            <a:ext cx="6096000" cy="350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1676400" y="2971800"/>
            <a:ext cx="60960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Users, Slices, Resources</a:t>
            </a:r>
            <a:endParaRPr lang="en-US" sz="3200" dirty="0"/>
          </a:p>
        </p:txBody>
      </p:sp>
      <p:sp>
        <p:nvSpPr>
          <p:cNvPr id="7" name="Snip Same Side Corner Rectangle 6"/>
          <p:cNvSpPr/>
          <p:nvPr/>
        </p:nvSpPr>
        <p:spPr>
          <a:xfrm>
            <a:off x="1676400" y="1905000"/>
            <a:ext cx="1219200" cy="914400"/>
          </a:xfrm>
          <a:prstGeom prst="snip2SameRect">
            <a:avLst>
              <a:gd name="adj1" fmla="val 0"/>
              <a:gd name="adj2" fmla="val 333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GUI</a:t>
            </a:r>
            <a:endParaRPr lang="en-US" sz="2800" dirty="0"/>
          </a:p>
        </p:txBody>
      </p:sp>
      <p:sp>
        <p:nvSpPr>
          <p:cNvPr id="8" name="Snip Same Side Corner Rectangle 7"/>
          <p:cNvSpPr/>
          <p:nvPr/>
        </p:nvSpPr>
        <p:spPr>
          <a:xfrm>
            <a:off x="2895600" y="1905000"/>
            <a:ext cx="1219200" cy="914400"/>
          </a:xfrm>
          <a:prstGeom prst="snip2SameRect">
            <a:avLst>
              <a:gd name="adj1" fmla="val 0"/>
              <a:gd name="adj2" fmla="val 333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API</a:t>
            </a:r>
            <a:endParaRPr lang="en-US" sz="2800" dirty="0"/>
          </a:p>
        </p:txBody>
      </p:sp>
      <p:sp>
        <p:nvSpPr>
          <p:cNvPr id="9" name="Snip Same Side Corner Rectangle 8"/>
          <p:cNvSpPr/>
          <p:nvPr/>
        </p:nvSpPr>
        <p:spPr>
          <a:xfrm>
            <a:off x="4114800" y="1905000"/>
            <a:ext cx="1219200" cy="914400"/>
          </a:xfrm>
          <a:prstGeom prst="snip2SameRect">
            <a:avLst>
              <a:gd name="adj1" fmla="val 0"/>
              <a:gd name="adj2" fmla="val 333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ns2</a:t>
            </a:r>
            <a:endParaRPr lang="en-US" sz="2800" dirty="0"/>
          </a:p>
        </p:txBody>
      </p:sp>
      <p:sp>
        <p:nvSpPr>
          <p:cNvPr id="10" name="Snip Same Side Corner Rectangle 9"/>
          <p:cNvSpPr/>
          <p:nvPr/>
        </p:nvSpPr>
        <p:spPr>
          <a:xfrm>
            <a:off x="5334000" y="1905000"/>
            <a:ext cx="1219200" cy="914400"/>
          </a:xfrm>
          <a:prstGeom prst="snip2SameRect">
            <a:avLst>
              <a:gd name="adj1" fmla="val 0"/>
              <a:gd name="adj2" fmla="val 333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ns32</a:t>
            </a:r>
            <a:endParaRPr lang="en-US" sz="2800" dirty="0"/>
          </a:p>
        </p:txBody>
      </p:sp>
      <p:sp>
        <p:nvSpPr>
          <p:cNvPr id="11" name="Snip Same Side Corner Rectangle 10"/>
          <p:cNvSpPr/>
          <p:nvPr/>
        </p:nvSpPr>
        <p:spPr>
          <a:xfrm>
            <a:off x="6553200" y="1905000"/>
            <a:ext cx="1219200" cy="914400"/>
          </a:xfrm>
          <a:prstGeom prst="snip2SameRect">
            <a:avLst>
              <a:gd name="adj1" fmla="val 0"/>
              <a:gd name="adj2" fmla="val 333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2" name="Snip Same Side Corner Rectangle 11"/>
          <p:cNvSpPr/>
          <p:nvPr/>
        </p:nvSpPr>
        <p:spPr>
          <a:xfrm>
            <a:off x="1676400" y="4495800"/>
            <a:ext cx="1524000" cy="914400"/>
          </a:xfrm>
          <a:prstGeom prst="snip2SameRect">
            <a:avLst>
              <a:gd name="adj1" fmla="val 33333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Open</a:t>
            </a:r>
          </a:p>
          <a:p>
            <a:pPr algn="ctr"/>
            <a:r>
              <a:rPr lang="en-US" sz="2800" dirty="0" smtClean="0"/>
              <a:t>Flow</a:t>
            </a:r>
            <a:endParaRPr lang="en-US" sz="2800" dirty="0"/>
          </a:p>
        </p:txBody>
      </p:sp>
      <p:sp>
        <p:nvSpPr>
          <p:cNvPr id="14" name="Snip Same Side Corner Rectangle 13"/>
          <p:cNvSpPr/>
          <p:nvPr/>
        </p:nvSpPr>
        <p:spPr>
          <a:xfrm>
            <a:off x="3200400" y="4495800"/>
            <a:ext cx="1524000" cy="914400"/>
          </a:xfrm>
          <a:prstGeom prst="snip2SameRect">
            <a:avLst>
              <a:gd name="adj1" fmla="val 33333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PlanetLab</a:t>
            </a:r>
            <a:endParaRPr lang="en-US" sz="2800" dirty="0"/>
          </a:p>
        </p:txBody>
      </p:sp>
      <p:sp>
        <p:nvSpPr>
          <p:cNvPr id="15" name="Snip Same Side Corner Rectangle 14"/>
          <p:cNvSpPr/>
          <p:nvPr/>
        </p:nvSpPr>
        <p:spPr>
          <a:xfrm>
            <a:off x="4724400" y="4495800"/>
            <a:ext cx="1524000" cy="914400"/>
          </a:xfrm>
          <a:prstGeom prst="snip2SameRect">
            <a:avLst>
              <a:gd name="adj1" fmla="val 33333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Emu</a:t>
            </a:r>
          </a:p>
          <a:p>
            <a:pPr algn="ctr"/>
            <a:r>
              <a:rPr lang="en-US" sz="2800" dirty="0" smtClean="0"/>
              <a:t>Lab</a:t>
            </a:r>
            <a:endParaRPr lang="en-US" sz="2800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6248400" y="4495800"/>
            <a:ext cx="1524000" cy="914400"/>
          </a:xfrm>
          <a:prstGeom prst="snip2SameRect">
            <a:avLst>
              <a:gd name="adj1" fmla="val 33333"/>
              <a:gd name="adj2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dirty="0" smtClean="0"/>
              <a:t>Thank You!</a:t>
            </a:r>
          </a:p>
          <a:p>
            <a:pPr algn="ctr">
              <a:buNone/>
            </a:pPr>
            <a:endParaRPr lang="en-US" sz="4400" dirty="0"/>
          </a:p>
          <a:p>
            <a:pPr algn="ctr">
              <a:buNone/>
            </a:pPr>
            <a:r>
              <a:rPr lang="en-US" sz="4400" dirty="0" smtClean="0"/>
              <a:t>Questions?</a:t>
            </a:r>
            <a:endParaRPr lang="en-US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Clearinghouse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33750" b="44000"/>
          <a:stretch>
            <a:fillRect/>
          </a:stretch>
        </p:blipFill>
        <p:spPr bwMode="auto">
          <a:xfrm>
            <a:off x="609600" y="17526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Clearinghouse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3171" t="1684" r="16328" b="5717"/>
          <a:stretch>
            <a:fillRect/>
          </a:stretch>
        </p:blipFill>
        <p:spPr bwMode="auto">
          <a:xfrm>
            <a:off x="1524000" y="1524000"/>
            <a:ext cx="6096000" cy="500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GENI in a nutshell</a:t>
            </a:r>
          </a:p>
          <a:p>
            <a:endParaRPr lang="en-US" dirty="0" smtClean="0"/>
          </a:p>
          <a:p>
            <a:r>
              <a:rPr lang="en-US" dirty="0" smtClean="0"/>
              <a:t>Enterprise GENI in a nutshell</a:t>
            </a:r>
          </a:p>
          <a:p>
            <a:endParaRPr lang="en-US" dirty="0" smtClean="0"/>
          </a:p>
          <a:p>
            <a:r>
              <a:rPr lang="en-US" dirty="0" smtClean="0"/>
              <a:t>Clearinghouse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GENI – Global Environment for Network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Global distributed systems lab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Programmability across the stack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Heterogeneous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GENI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Stanford’s contribution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err="1" smtClean="0"/>
              <a:t>OpenFlow</a:t>
            </a:r>
            <a:r>
              <a:rPr lang="en-US" dirty="0" smtClean="0"/>
              <a:t> as a programmable network substrate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Integration and cross-aggregate stitching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324600" y="4343400"/>
            <a:ext cx="2133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PlanetLab</a:t>
            </a:r>
            <a:r>
              <a:rPr lang="en-US" dirty="0" smtClean="0"/>
              <a:t> Aggregate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6705600" y="4876800"/>
            <a:ext cx="368300" cy="457200"/>
            <a:chOff x="4856" y="1200"/>
            <a:chExt cx="616" cy="576"/>
          </a:xfrm>
        </p:grpSpPr>
        <p:pic>
          <p:nvPicPr>
            <p:cNvPr id="25" name="Picture 28" descr="MCj043161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1200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56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  <a:ea typeface="ＭＳ Ｐゴシック" pitchFamily="-110" charset="-128"/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696200" y="5638800"/>
            <a:ext cx="368300" cy="457200"/>
            <a:chOff x="4856" y="1200"/>
            <a:chExt cx="616" cy="576"/>
          </a:xfrm>
        </p:grpSpPr>
        <p:pic>
          <p:nvPicPr>
            <p:cNvPr id="28" name="Picture 28" descr="MCj043161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1200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56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  <a:ea typeface="ＭＳ Ｐゴシック" pitchFamily="-110" charset="-128"/>
              </a:endParaRPr>
            </a:p>
          </p:txBody>
        </p:sp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7620000" y="5029200"/>
            <a:ext cx="368300" cy="457200"/>
            <a:chOff x="4856" y="1200"/>
            <a:chExt cx="616" cy="576"/>
          </a:xfrm>
        </p:grpSpPr>
        <p:pic>
          <p:nvPicPr>
            <p:cNvPr id="31" name="Picture 28" descr="MCj043161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1200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4856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  <a:ea typeface="ＭＳ Ｐゴシック" pitchFamily="-110" charset="-128"/>
              </a:endParaRPr>
            </a:p>
          </p:txBody>
        </p:sp>
      </p:grp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371600"/>
            <a:ext cx="1044984" cy="1066800"/>
          </a:xfrm>
          <a:prstGeom prst="rect">
            <a:avLst/>
          </a:prstGeom>
          <a:noFill/>
        </p:spPr>
      </p:pic>
      <p:sp>
        <p:nvSpPr>
          <p:cNvPr id="58" name="Rectangle 57"/>
          <p:cNvSpPr/>
          <p:nvPr/>
        </p:nvSpPr>
        <p:spPr>
          <a:xfrm>
            <a:off x="3505200" y="1371600"/>
            <a:ext cx="21336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Clearinghouse</a:t>
            </a:r>
            <a:endParaRPr lang="en-US" b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3505200" y="4343400"/>
            <a:ext cx="2133600" cy="1828800"/>
            <a:chOff x="2590800" y="3886200"/>
            <a:chExt cx="2133600" cy="1828800"/>
          </a:xfrm>
        </p:grpSpPr>
        <p:sp>
          <p:nvSpPr>
            <p:cNvPr id="59" name="Rectangle 58"/>
            <p:cNvSpPr/>
            <p:nvPr/>
          </p:nvSpPr>
          <p:spPr>
            <a:xfrm>
              <a:off x="2590800" y="3886200"/>
              <a:ext cx="213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OpenFlow</a:t>
              </a:r>
              <a:r>
                <a:rPr lang="en-US" dirty="0" smtClean="0"/>
                <a:t> Aggregate</a:t>
              </a:r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33" name="Picture 44" descr="http://cio.cisco.com/univercd/illus/1/85/11685.gif"/>
            <p:cNvPicPr preferRelativeResize="0">
              <a:picLocks noChangeAspect="1" noChangeArrowheads="1"/>
            </p:cNvPicPr>
            <p:nvPr/>
          </p:nvPicPr>
          <p:blipFill>
            <a:blip r:embed="rId4" r:link="rId5"/>
            <a:srcRect/>
            <a:stretch>
              <a:fillRect/>
            </a:stretch>
          </p:blipFill>
          <p:spPr bwMode="auto">
            <a:xfrm>
              <a:off x="3432175" y="4475162"/>
              <a:ext cx="454025" cy="325438"/>
            </a:xfrm>
            <a:prstGeom prst="rect">
              <a:avLst/>
            </a:prstGeom>
            <a:solidFill>
              <a:srgbClr val="0000FF"/>
            </a:solidFill>
            <a:ln w="44450">
              <a:noFill/>
              <a:miter lim="800000"/>
              <a:headEnd/>
              <a:tailEnd/>
            </a:ln>
          </p:spPr>
        </p:pic>
        <p:pic>
          <p:nvPicPr>
            <p:cNvPr id="34" name="Picture 45" descr="http://cio.cisco.com/univercd/illus/1/85/11685.gif"/>
            <p:cNvPicPr preferRelativeResize="0">
              <a:picLocks noChangeAspect="1" noChangeArrowheads="1"/>
            </p:cNvPicPr>
            <p:nvPr/>
          </p:nvPicPr>
          <p:blipFill>
            <a:blip r:embed="rId4" r:link="rId5"/>
            <a:srcRect/>
            <a:stretch>
              <a:fillRect/>
            </a:stretch>
          </p:blipFill>
          <p:spPr bwMode="auto">
            <a:xfrm>
              <a:off x="2895600" y="5105400"/>
              <a:ext cx="454025" cy="325437"/>
            </a:xfrm>
            <a:prstGeom prst="rect">
              <a:avLst/>
            </a:prstGeom>
            <a:solidFill>
              <a:srgbClr val="0000FF"/>
            </a:solidFill>
            <a:ln w="44450">
              <a:noFill/>
              <a:miter lim="800000"/>
              <a:headEnd/>
              <a:tailEnd/>
            </a:ln>
          </p:spPr>
        </p:pic>
        <p:pic>
          <p:nvPicPr>
            <p:cNvPr id="35" name="Picture 46" descr="http://cio.cisco.com/univercd/illus/1/85/11685.gif"/>
            <p:cNvPicPr preferRelativeResize="0">
              <a:picLocks noChangeAspect="1" noChangeArrowheads="1"/>
            </p:cNvPicPr>
            <p:nvPr/>
          </p:nvPicPr>
          <p:blipFill>
            <a:blip r:embed="rId4" r:link="rId5"/>
            <a:srcRect/>
            <a:stretch>
              <a:fillRect/>
            </a:stretch>
          </p:blipFill>
          <p:spPr bwMode="auto">
            <a:xfrm>
              <a:off x="3965575" y="5105400"/>
              <a:ext cx="454025" cy="325437"/>
            </a:xfrm>
            <a:prstGeom prst="rect">
              <a:avLst/>
            </a:prstGeom>
            <a:solidFill>
              <a:srgbClr val="0000FF"/>
            </a:solidFill>
            <a:ln w="44450">
              <a:noFill/>
              <a:miter lim="800000"/>
              <a:headEnd/>
              <a:tailEnd/>
            </a:ln>
          </p:spPr>
        </p:pic>
        <p:cxnSp>
          <p:nvCxnSpPr>
            <p:cNvPr id="61" name="Straight Arrow Connector 60"/>
            <p:cNvCxnSpPr>
              <a:stCxn id="33" idx="3"/>
              <a:endCxn id="35" idx="0"/>
            </p:cNvCxnSpPr>
            <p:nvPr/>
          </p:nvCxnSpPr>
          <p:spPr>
            <a:xfrm>
              <a:off x="3886200" y="4637881"/>
              <a:ext cx="306388" cy="46751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3" idx="1"/>
              <a:endCxn id="34" idx="0"/>
            </p:cNvCxnSpPr>
            <p:nvPr/>
          </p:nvCxnSpPr>
          <p:spPr>
            <a:xfrm rot="10800000" flipV="1">
              <a:off x="3122613" y="4637880"/>
              <a:ext cx="309562" cy="46751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4" idx="3"/>
              <a:endCxn id="35" idx="1"/>
            </p:cNvCxnSpPr>
            <p:nvPr/>
          </p:nvCxnSpPr>
          <p:spPr>
            <a:xfrm>
              <a:off x="3349625" y="5268119"/>
              <a:ext cx="61595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4776684" y="5095081"/>
            <a:ext cx="2005116" cy="103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310084" y="5725319"/>
            <a:ext cx="2462316" cy="1420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310084" y="5257800"/>
            <a:ext cx="2386116" cy="46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05200" y="3733800"/>
            <a:ext cx="2133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OpenFlow</a:t>
            </a:r>
            <a:endParaRPr lang="en-US" dirty="0"/>
          </a:p>
          <a:p>
            <a:pPr algn="ctr"/>
            <a:r>
              <a:rPr lang="en-US" dirty="0" smtClean="0"/>
              <a:t>Aggregate Manager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324600" y="3733800"/>
            <a:ext cx="2133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PlanetLab</a:t>
            </a:r>
            <a:endParaRPr lang="en-US" dirty="0"/>
          </a:p>
          <a:p>
            <a:pPr algn="ctr"/>
            <a:r>
              <a:rPr lang="en-US" dirty="0" smtClean="0"/>
              <a:t>Aggregate Manager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685800" y="3733800"/>
            <a:ext cx="2133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US" dirty="0"/>
          </a:p>
          <a:p>
            <a:pPr algn="ctr"/>
            <a:r>
              <a:rPr lang="en-US" dirty="0" smtClean="0"/>
              <a:t>Aggregate Manager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85800" y="4343400"/>
            <a:ext cx="2133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US" dirty="0"/>
          </a:p>
          <a:p>
            <a:pPr algn="ctr"/>
            <a:r>
              <a:rPr lang="en-US" dirty="0" smtClean="0"/>
              <a:t>Aggregate</a:t>
            </a:r>
            <a:endParaRPr lang="en-US" dirty="0"/>
          </a:p>
        </p:txBody>
      </p:sp>
      <p:cxnSp>
        <p:nvCxnSpPr>
          <p:cNvPr id="104" name="Straight Arrow Connector 103"/>
          <p:cNvCxnSpPr>
            <a:endCxn id="34" idx="1"/>
          </p:cNvCxnSpPr>
          <p:nvPr/>
        </p:nvCxnSpPr>
        <p:spPr>
          <a:xfrm flipV="1">
            <a:off x="2438400" y="5725319"/>
            <a:ext cx="1371600" cy="658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33" idx="1"/>
          </p:cNvCxnSpPr>
          <p:nvPr/>
        </p:nvCxnSpPr>
        <p:spPr>
          <a:xfrm>
            <a:off x="1828800" y="4800600"/>
            <a:ext cx="2517775" cy="294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324600" y="4343400"/>
            <a:ext cx="2133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PlanetLab</a:t>
            </a:r>
            <a:r>
              <a:rPr lang="en-US" dirty="0" smtClean="0"/>
              <a:t> Aggregate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705600" y="4876800"/>
            <a:ext cx="368300" cy="457200"/>
            <a:chOff x="4856" y="1200"/>
            <a:chExt cx="616" cy="576"/>
          </a:xfrm>
        </p:grpSpPr>
        <p:pic>
          <p:nvPicPr>
            <p:cNvPr id="25" name="Picture 28" descr="MCj043161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1200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56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  <a:ea typeface="ＭＳ Ｐゴシック" pitchFamily="-110" charset="-128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696200" y="5638800"/>
            <a:ext cx="368300" cy="457200"/>
            <a:chOff x="4856" y="1200"/>
            <a:chExt cx="616" cy="576"/>
          </a:xfrm>
        </p:grpSpPr>
        <p:pic>
          <p:nvPicPr>
            <p:cNvPr id="28" name="Picture 28" descr="MCj043161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1200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56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  <a:ea typeface="ＭＳ Ｐゴシック" pitchFamily="-110" charset="-128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620000" y="5029200"/>
            <a:ext cx="368300" cy="457200"/>
            <a:chOff x="4856" y="1200"/>
            <a:chExt cx="616" cy="576"/>
          </a:xfrm>
        </p:grpSpPr>
        <p:pic>
          <p:nvPicPr>
            <p:cNvPr id="31" name="Picture 28" descr="MCj043161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1200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4856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  <a:ea typeface="ＭＳ Ｐゴシック" pitchFamily="-110" charset="-128"/>
              </a:endParaRPr>
            </a:p>
          </p:txBody>
        </p:sp>
      </p:grp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371600"/>
            <a:ext cx="1044984" cy="1066800"/>
          </a:xfrm>
          <a:prstGeom prst="rect">
            <a:avLst/>
          </a:prstGeom>
          <a:noFill/>
        </p:spPr>
      </p:pic>
      <p:sp>
        <p:nvSpPr>
          <p:cNvPr id="58" name="Rectangle 57"/>
          <p:cNvSpPr/>
          <p:nvPr/>
        </p:nvSpPr>
        <p:spPr>
          <a:xfrm>
            <a:off x="3505200" y="1371600"/>
            <a:ext cx="21336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Clearinghouse</a:t>
            </a:r>
            <a:endParaRPr lang="en-US" b="1" dirty="0"/>
          </a:p>
        </p:txBody>
      </p:sp>
      <p:grpSp>
        <p:nvGrpSpPr>
          <p:cNvPr id="6" name="Group 70"/>
          <p:cNvGrpSpPr/>
          <p:nvPr/>
        </p:nvGrpSpPr>
        <p:grpSpPr>
          <a:xfrm>
            <a:off x="3505200" y="4343400"/>
            <a:ext cx="2133600" cy="1828800"/>
            <a:chOff x="2590800" y="3886200"/>
            <a:chExt cx="2133600" cy="1828800"/>
          </a:xfrm>
        </p:grpSpPr>
        <p:sp>
          <p:nvSpPr>
            <p:cNvPr id="59" name="Rectangle 58"/>
            <p:cNvSpPr/>
            <p:nvPr/>
          </p:nvSpPr>
          <p:spPr>
            <a:xfrm>
              <a:off x="2590800" y="3886200"/>
              <a:ext cx="213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OpenFlow</a:t>
              </a:r>
              <a:r>
                <a:rPr lang="en-US" dirty="0" smtClean="0"/>
                <a:t> Aggregate</a:t>
              </a:r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33" name="Picture 44" descr="http://cio.cisco.com/univercd/illus/1/85/11685.gif"/>
            <p:cNvPicPr preferRelativeResize="0">
              <a:picLocks noChangeAspect="1" noChangeArrowheads="1"/>
            </p:cNvPicPr>
            <p:nvPr/>
          </p:nvPicPr>
          <p:blipFill>
            <a:blip r:embed="rId4" r:link="rId5"/>
            <a:srcRect/>
            <a:stretch>
              <a:fillRect/>
            </a:stretch>
          </p:blipFill>
          <p:spPr bwMode="auto">
            <a:xfrm>
              <a:off x="3432175" y="4475162"/>
              <a:ext cx="454025" cy="325438"/>
            </a:xfrm>
            <a:prstGeom prst="rect">
              <a:avLst/>
            </a:prstGeom>
            <a:solidFill>
              <a:srgbClr val="0000FF"/>
            </a:solidFill>
            <a:ln w="44450">
              <a:noFill/>
              <a:miter lim="800000"/>
              <a:headEnd/>
              <a:tailEnd/>
            </a:ln>
          </p:spPr>
        </p:pic>
        <p:pic>
          <p:nvPicPr>
            <p:cNvPr id="34" name="Picture 45" descr="http://cio.cisco.com/univercd/illus/1/85/11685.gif"/>
            <p:cNvPicPr preferRelativeResize="0">
              <a:picLocks noChangeAspect="1" noChangeArrowheads="1"/>
            </p:cNvPicPr>
            <p:nvPr/>
          </p:nvPicPr>
          <p:blipFill>
            <a:blip r:embed="rId4" r:link="rId5"/>
            <a:srcRect/>
            <a:stretch>
              <a:fillRect/>
            </a:stretch>
          </p:blipFill>
          <p:spPr bwMode="auto">
            <a:xfrm>
              <a:off x="2895600" y="5105400"/>
              <a:ext cx="454025" cy="325437"/>
            </a:xfrm>
            <a:prstGeom prst="rect">
              <a:avLst/>
            </a:prstGeom>
            <a:solidFill>
              <a:srgbClr val="0000FF"/>
            </a:solidFill>
            <a:ln w="44450">
              <a:noFill/>
              <a:miter lim="800000"/>
              <a:headEnd/>
              <a:tailEnd/>
            </a:ln>
          </p:spPr>
        </p:pic>
        <p:pic>
          <p:nvPicPr>
            <p:cNvPr id="35" name="Picture 46" descr="http://cio.cisco.com/univercd/illus/1/85/11685.gif"/>
            <p:cNvPicPr preferRelativeResize="0">
              <a:picLocks noChangeAspect="1" noChangeArrowheads="1"/>
            </p:cNvPicPr>
            <p:nvPr/>
          </p:nvPicPr>
          <p:blipFill>
            <a:blip r:embed="rId4" r:link="rId5"/>
            <a:srcRect/>
            <a:stretch>
              <a:fillRect/>
            </a:stretch>
          </p:blipFill>
          <p:spPr bwMode="auto">
            <a:xfrm>
              <a:off x="3965575" y="5105400"/>
              <a:ext cx="454025" cy="325437"/>
            </a:xfrm>
            <a:prstGeom prst="rect">
              <a:avLst/>
            </a:prstGeom>
            <a:solidFill>
              <a:srgbClr val="0000FF"/>
            </a:solidFill>
            <a:ln w="44450">
              <a:noFill/>
              <a:miter lim="800000"/>
              <a:headEnd/>
              <a:tailEnd/>
            </a:ln>
          </p:spPr>
        </p:pic>
        <p:cxnSp>
          <p:nvCxnSpPr>
            <p:cNvPr id="61" name="Straight Arrow Connector 60"/>
            <p:cNvCxnSpPr>
              <a:stCxn id="33" idx="3"/>
              <a:endCxn id="35" idx="0"/>
            </p:cNvCxnSpPr>
            <p:nvPr/>
          </p:nvCxnSpPr>
          <p:spPr>
            <a:xfrm>
              <a:off x="3886200" y="4637881"/>
              <a:ext cx="306388" cy="46751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3" idx="1"/>
              <a:endCxn id="34" idx="0"/>
            </p:cNvCxnSpPr>
            <p:nvPr/>
          </p:nvCxnSpPr>
          <p:spPr>
            <a:xfrm rot="10800000" flipV="1">
              <a:off x="3122613" y="4637880"/>
              <a:ext cx="309562" cy="46751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4" idx="3"/>
              <a:endCxn id="35" idx="1"/>
            </p:cNvCxnSpPr>
            <p:nvPr/>
          </p:nvCxnSpPr>
          <p:spPr>
            <a:xfrm>
              <a:off x="3349625" y="5268119"/>
              <a:ext cx="61595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4776684" y="5095081"/>
            <a:ext cx="2005116" cy="103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310084" y="5725319"/>
            <a:ext cx="2462316" cy="1420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310084" y="5257800"/>
            <a:ext cx="2386116" cy="46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05200" y="3733800"/>
            <a:ext cx="2133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OpenFlow</a:t>
            </a:r>
            <a:endParaRPr lang="en-US" dirty="0"/>
          </a:p>
          <a:p>
            <a:pPr algn="ctr"/>
            <a:r>
              <a:rPr lang="en-US" dirty="0" smtClean="0"/>
              <a:t>Aggregate Manager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324600" y="3733800"/>
            <a:ext cx="2133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PlanetLab</a:t>
            </a:r>
            <a:endParaRPr lang="en-US" dirty="0"/>
          </a:p>
          <a:p>
            <a:pPr algn="ctr"/>
            <a:r>
              <a:rPr lang="en-US" dirty="0" smtClean="0"/>
              <a:t>Aggregate Manager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685800" y="3733800"/>
            <a:ext cx="2133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US" dirty="0"/>
          </a:p>
          <a:p>
            <a:pPr algn="ctr"/>
            <a:r>
              <a:rPr lang="en-US" dirty="0" smtClean="0"/>
              <a:t>Aggregate Manager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85800" y="4343400"/>
            <a:ext cx="2133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US" dirty="0"/>
          </a:p>
          <a:p>
            <a:pPr algn="ctr"/>
            <a:r>
              <a:rPr lang="en-US" dirty="0" smtClean="0"/>
              <a:t>Aggregate</a:t>
            </a:r>
            <a:endParaRPr lang="en-US" dirty="0"/>
          </a:p>
        </p:txBody>
      </p:sp>
      <p:cxnSp>
        <p:nvCxnSpPr>
          <p:cNvPr id="104" name="Straight Arrow Connector 103"/>
          <p:cNvCxnSpPr>
            <a:endCxn id="34" idx="1"/>
          </p:cNvCxnSpPr>
          <p:nvPr/>
        </p:nvCxnSpPr>
        <p:spPr>
          <a:xfrm flipV="1">
            <a:off x="2438400" y="5725319"/>
            <a:ext cx="1371600" cy="658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33" idx="1"/>
          </p:cNvCxnSpPr>
          <p:nvPr/>
        </p:nvCxnSpPr>
        <p:spPr>
          <a:xfrm>
            <a:off x="1828800" y="4800600"/>
            <a:ext cx="2517775" cy="294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8" idx="3"/>
            <a:endCxn id="1026" idx="1"/>
          </p:cNvCxnSpPr>
          <p:nvPr/>
        </p:nvCxnSpPr>
        <p:spPr>
          <a:xfrm>
            <a:off x="5638800" y="1905000"/>
            <a:ext cx="1524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6324600" y="4343400"/>
            <a:ext cx="2133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PlanetLab</a:t>
            </a:r>
            <a:r>
              <a:rPr lang="en-US" dirty="0" smtClean="0"/>
              <a:t> Aggregate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705600" y="4876800"/>
            <a:ext cx="368300" cy="457200"/>
            <a:chOff x="4856" y="1200"/>
            <a:chExt cx="616" cy="576"/>
          </a:xfrm>
        </p:grpSpPr>
        <p:pic>
          <p:nvPicPr>
            <p:cNvPr id="25" name="Picture 28" descr="MCj043161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1200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56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  <a:ea typeface="ＭＳ Ｐゴシック" pitchFamily="-110" charset="-128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696200" y="5638800"/>
            <a:ext cx="368300" cy="457200"/>
            <a:chOff x="4856" y="1200"/>
            <a:chExt cx="616" cy="576"/>
          </a:xfrm>
        </p:grpSpPr>
        <p:pic>
          <p:nvPicPr>
            <p:cNvPr id="28" name="Picture 28" descr="MCj043161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1200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56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  <a:ea typeface="ＭＳ Ｐゴシック" pitchFamily="-110" charset="-128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620000" y="5029200"/>
            <a:ext cx="368300" cy="457200"/>
            <a:chOff x="4856" y="1200"/>
            <a:chExt cx="616" cy="576"/>
          </a:xfrm>
        </p:grpSpPr>
        <p:pic>
          <p:nvPicPr>
            <p:cNvPr id="31" name="Picture 28" descr="MCj043161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1200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4856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  <a:ea typeface="ＭＳ Ｐゴシック" pitchFamily="-110" charset="-128"/>
              </a:endParaRPr>
            </a:p>
          </p:txBody>
        </p:sp>
      </p:grp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371600"/>
            <a:ext cx="1044984" cy="1066800"/>
          </a:xfrm>
          <a:prstGeom prst="rect">
            <a:avLst/>
          </a:prstGeom>
          <a:noFill/>
        </p:spPr>
      </p:pic>
      <p:sp>
        <p:nvSpPr>
          <p:cNvPr id="58" name="Rectangle 57"/>
          <p:cNvSpPr/>
          <p:nvPr/>
        </p:nvSpPr>
        <p:spPr>
          <a:xfrm>
            <a:off x="3505200" y="1371600"/>
            <a:ext cx="21336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Clearinghouse</a:t>
            </a:r>
            <a:endParaRPr lang="en-US" b="1" dirty="0"/>
          </a:p>
        </p:txBody>
      </p:sp>
      <p:grpSp>
        <p:nvGrpSpPr>
          <p:cNvPr id="6" name="Group 70"/>
          <p:cNvGrpSpPr/>
          <p:nvPr/>
        </p:nvGrpSpPr>
        <p:grpSpPr>
          <a:xfrm>
            <a:off x="3505200" y="4343400"/>
            <a:ext cx="2133600" cy="1828800"/>
            <a:chOff x="2590800" y="3886200"/>
            <a:chExt cx="2133600" cy="1828800"/>
          </a:xfrm>
        </p:grpSpPr>
        <p:sp>
          <p:nvSpPr>
            <p:cNvPr id="59" name="Rectangle 58"/>
            <p:cNvSpPr/>
            <p:nvPr/>
          </p:nvSpPr>
          <p:spPr>
            <a:xfrm>
              <a:off x="2590800" y="3886200"/>
              <a:ext cx="213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OpenFlow</a:t>
              </a:r>
              <a:r>
                <a:rPr lang="en-US" dirty="0" smtClean="0"/>
                <a:t> Aggregate</a:t>
              </a:r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33" name="Picture 44" descr="http://cio.cisco.com/univercd/illus/1/85/11685.gif"/>
            <p:cNvPicPr preferRelativeResize="0">
              <a:picLocks noChangeAspect="1" noChangeArrowheads="1"/>
            </p:cNvPicPr>
            <p:nvPr/>
          </p:nvPicPr>
          <p:blipFill>
            <a:blip r:embed="rId4" r:link="rId5"/>
            <a:srcRect/>
            <a:stretch>
              <a:fillRect/>
            </a:stretch>
          </p:blipFill>
          <p:spPr bwMode="auto">
            <a:xfrm>
              <a:off x="3432175" y="4475162"/>
              <a:ext cx="454025" cy="325438"/>
            </a:xfrm>
            <a:prstGeom prst="rect">
              <a:avLst/>
            </a:prstGeom>
            <a:solidFill>
              <a:srgbClr val="0000FF"/>
            </a:solidFill>
            <a:ln w="44450">
              <a:noFill/>
              <a:miter lim="800000"/>
              <a:headEnd/>
              <a:tailEnd/>
            </a:ln>
          </p:spPr>
        </p:pic>
        <p:pic>
          <p:nvPicPr>
            <p:cNvPr id="34" name="Picture 45" descr="http://cio.cisco.com/univercd/illus/1/85/11685.gif"/>
            <p:cNvPicPr preferRelativeResize="0">
              <a:picLocks noChangeAspect="1" noChangeArrowheads="1"/>
            </p:cNvPicPr>
            <p:nvPr/>
          </p:nvPicPr>
          <p:blipFill>
            <a:blip r:embed="rId4" r:link="rId5"/>
            <a:srcRect/>
            <a:stretch>
              <a:fillRect/>
            </a:stretch>
          </p:blipFill>
          <p:spPr bwMode="auto">
            <a:xfrm>
              <a:off x="2895600" y="5105400"/>
              <a:ext cx="454025" cy="325437"/>
            </a:xfrm>
            <a:prstGeom prst="rect">
              <a:avLst/>
            </a:prstGeom>
            <a:solidFill>
              <a:srgbClr val="0000FF"/>
            </a:solidFill>
            <a:ln w="44450">
              <a:noFill/>
              <a:miter lim="800000"/>
              <a:headEnd/>
              <a:tailEnd/>
            </a:ln>
          </p:spPr>
        </p:pic>
        <p:pic>
          <p:nvPicPr>
            <p:cNvPr id="35" name="Picture 46" descr="http://cio.cisco.com/univercd/illus/1/85/11685.gif"/>
            <p:cNvPicPr preferRelativeResize="0">
              <a:picLocks noChangeAspect="1" noChangeArrowheads="1"/>
            </p:cNvPicPr>
            <p:nvPr/>
          </p:nvPicPr>
          <p:blipFill>
            <a:blip r:embed="rId4" r:link="rId5"/>
            <a:srcRect/>
            <a:stretch>
              <a:fillRect/>
            </a:stretch>
          </p:blipFill>
          <p:spPr bwMode="auto">
            <a:xfrm>
              <a:off x="3965575" y="5105400"/>
              <a:ext cx="454025" cy="325437"/>
            </a:xfrm>
            <a:prstGeom prst="rect">
              <a:avLst/>
            </a:prstGeom>
            <a:solidFill>
              <a:srgbClr val="0000FF"/>
            </a:solidFill>
            <a:ln w="44450">
              <a:noFill/>
              <a:miter lim="800000"/>
              <a:headEnd/>
              <a:tailEnd/>
            </a:ln>
          </p:spPr>
        </p:pic>
        <p:cxnSp>
          <p:nvCxnSpPr>
            <p:cNvPr id="61" name="Straight Arrow Connector 60"/>
            <p:cNvCxnSpPr>
              <a:stCxn id="33" idx="3"/>
              <a:endCxn id="35" idx="0"/>
            </p:cNvCxnSpPr>
            <p:nvPr/>
          </p:nvCxnSpPr>
          <p:spPr>
            <a:xfrm>
              <a:off x="3886200" y="4637881"/>
              <a:ext cx="306388" cy="46751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3" idx="1"/>
              <a:endCxn id="34" idx="0"/>
            </p:cNvCxnSpPr>
            <p:nvPr/>
          </p:nvCxnSpPr>
          <p:spPr>
            <a:xfrm rot="10800000" flipV="1">
              <a:off x="3122613" y="4637880"/>
              <a:ext cx="309562" cy="46751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4" idx="3"/>
              <a:endCxn id="35" idx="1"/>
            </p:cNvCxnSpPr>
            <p:nvPr/>
          </p:nvCxnSpPr>
          <p:spPr>
            <a:xfrm>
              <a:off x="3349625" y="5268119"/>
              <a:ext cx="61595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4776684" y="5095081"/>
            <a:ext cx="2005116" cy="103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310084" y="5725319"/>
            <a:ext cx="2462316" cy="1420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5310084" y="5257800"/>
            <a:ext cx="2386116" cy="46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05200" y="3733800"/>
            <a:ext cx="2133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OpenFlow</a:t>
            </a:r>
            <a:endParaRPr lang="en-US" dirty="0"/>
          </a:p>
          <a:p>
            <a:pPr algn="ctr"/>
            <a:r>
              <a:rPr lang="en-US" dirty="0" smtClean="0"/>
              <a:t>Aggregate Manager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324600" y="3733800"/>
            <a:ext cx="2133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PlanetLab</a:t>
            </a:r>
            <a:endParaRPr lang="en-US" dirty="0"/>
          </a:p>
          <a:p>
            <a:pPr algn="ctr"/>
            <a:r>
              <a:rPr lang="en-US" dirty="0" smtClean="0"/>
              <a:t>Aggregate Manager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685800" y="3733800"/>
            <a:ext cx="2133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US" dirty="0"/>
          </a:p>
          <a:p>
            <a:pPr algn="ctr"/>
            <a:r>
              <a:rPr lang="en-US" dirty="0" smtClean="0"/>
              <a:t>Aggregate Manager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85800" y="4343400"/>
            <a:ext cx="2133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US" dirty="0"/>
          </a:p>
          <a:p>
            <a:pPr algn="ctr"/>
            <a:r>
              <a:rPr lang="en-US" dirty="0" smtClean="0"/>
              <a:t>Aggregate</a:t>
            </a:r>
            <a:endParaRPr lang="en-US" dirty="0"/>
          </a:p>
        </p:txBody>
      </p:sp>
      <p:cxnSp>
        <p:nvCxnSpPr>
          <p:cNvPr id="104" name="Straight Arrow Connector 103"/>
          <p:cNvCxnSpPr>
            <a:endCxn id="34" idx="1"/>
          </p:cNvCxnSpPr>
          <p:nvPr/>
        </p:nvCxnSpPr>
        <p:spPr>
          <a:xfrm flipV="1">
            <a:off x="2438400" y="5725319"/>
            <a:ext cx="1371600" cy="658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33" idx="1"/>
          </p:cNvCxnSpPr>
          <p:nvPr/>
        </p:nvCxnSpPr>
        <p:spPr>
          <a:xfrm>
            <a:off x="1828800" y="4800600"/>
            <a:ext cx="2517775" cy="294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3" idx="0"/>
            <a:endCxn id="58" idx="2"/>
          </p:cNvCxnSpPr>
          <p:nvPr/>
        </p:nvCxnSpPr>
        <p:spPr>
          <a:xfrm rot="5400000" flipH="1" flipV="1">
            <a:off x="2514600" y="1676400"/>
            <a:ext cx="1295400" cy="2819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1" idx="0"/>
            <a:endCxn id="58" idx="2"/>
          </p:cNvCxnSpPr>
          <p:nvPr/>
        </p:nvCxnSpPr>
        <p:spPr>
          <a:xfrm rot="5400000" flipH="1" flipV="1">
            <a:off x="3924300" y="3086100"/>
            <a:ext cx="1295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2" idx="0"/>
            <a:endCxn id="58" idx="2"/>
          </p:cNvCxnSpPr>
          <p:nvPr/>
        </p:nvCxnSpPr>
        <p:spPr>
          <a:xfrm rot="16200000" flipV="1">
            <a:off x="5334000" y="1676400"/>
            <a:ext cx="1295400" cy="2819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3505200" y="4343400"/>
            <a:ext cx="2133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OpenFlow</a:t>
            </a:r>
            <a:r>
              <a:rPr lang="en-US" dirty="0" smtClean="0"/>
              <a:t> Aggregate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324600" y="4343400"/>
            <a:ext cx="2133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PlanetLab</a:t>
            </a:r>
            <a:r>
              <a:rPr lang="en-US" dirty="0" smtClean="0"/>
              <a:t> Aggregate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696200" y="5638800"/>
            <a:ext cx="368300" cy="457200"/>
            <a:chOff x="4856" y="1200"/>
            <a:chExt cx="616" cy="576"/>
          </a:xfrm>
        </p:grpSpPr>
        <p:pic>
          <p:nvPicPr>
            <p:cNvPr id="28" name="Picture 28" descr="MCj043161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1200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56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  <a:ea typeface="ＭＳ Ｐゴシック" pitchFamily="-110" charset="-128"/>
              </a:endParaRPr>
            </a:p>
          </p:txBody>
        </p:sp>
      </p:grp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371600"/>
            <a:ext cx="1044984" cy="1066800"/>
          </a:xfrm>
          <a:prstGeom prst="rect">
            <a:avLst/>
          </a:prstGeom>
          <a:noFill/>
        </p:spPr>
      </p:pic>
      <p:sp>
        <p:nvSpPr>
          <p:cNvPr id="58" name="Rectangle 57"/>
          <p:cNvSpPr/>
          <p:nvPr/>
        </p:nvSpPr>
        <p:spPr>
          <a:xfrm>
            <a:off x="3505200" y="1371600"/>
            <a:ext cx="2133600" cy="1066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Clearinghouse</a:t>
            </a:r>
            <a:endParaRPr lang="en-US" b="1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310084" y="5725319"/>
            <a:ext cx="2462316" cy="1420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05200" y="3733800"/>
            <a:ext cx="2133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OpenFlow</a:t>
            </a:r>
            <a:endParaRPr lang="en-US" dirty="0"/>
          </a:p>
          <a:p>
            <a:pPr algn="ctr"/>
            <a:r>
              <a:rPr lang="en-US" dirty="0" smtClean="0"/>
              <a:t>Aggregate Manager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324600" y="3733800"/>
            <a:ext cx="2133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PlanetLab</a:t>
            </a:r>
            <a:endParaRPr lang="en-US" dirty="0"/>
          </a:p>
          <a:p>
            <a:pPr algn="ctr"/>
            <a:r>
              <a:rPr lang="en-US" dirty="0" smtClean="0"/>
              <a:t>Aggregate Manager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685800" y="3733800"/>
            <a:ext cx="21336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US" dirty="0"/>
          </a:p>
          <a:p>
            <a:pPr algn="ctr"/>
            <a:r>
              <a:rPr lang="en-US" dirty="0" smtClean="0"/>
              <a:t>Aggregate Manager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85800" y="4343400"/>
            <a:ext cx="2133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</a:t>
            </a:r>
            <a:endParaRPr lang="en-US" dirty="0"/>
          </a:p>
          <a:p>
            <a:pPr algn="ctr"/>
            <a:r>
              <a:rPr lang="en-US" dirty="0" smtClean="0"/>
              <a:t>Aggregate</a:t>
            </a:r>
            <a:endParaRPr lang="en-US" dirty="0"/>
          </a:p>
        </p:txBody>
      </p:sp>
      <p:cxnSp>
        <p:nvCxnSpPr>
          <p:cNvPr id="104" name="Straight Arrow Connector 103"/>
          <p:cNvCxnSpPr>
            <a:endCxn id="34" idx="1"/>
          </p:cNvCxnSpPr>
          <p:nvPr/>
        </p:nvCxnSpPr>
        <p:spPr>
          <a:xfrm flipV="1">
            <a:off x="2438400" y="5725319"/>
            <a:ext cx="1371600" cy="658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8" idx="3"/>
            <a:endCxn id="1026" idx="1"/>
          </p:cNvCxnSpPr>
          <p:nvPr/>
        </p:nvCxnSpPr>
        <p:spPr>
          <a:xfrm>
            <a:off x="5638800" y="1905000"/>
            <a:ext cx="1524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00600" y="5410200"/>
            <a:ext cx="685800" cy="609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800600"/>
            <a:ext cx="762000" cy="609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467600" y="4953000"/>
            <a:ext cx="685800" cy="609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4" descr="http://cio.cisco.com/univercd/illus/1/85/11685.gif"/>
          <p:cNvPicPr preferRelativeResize="0"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4346575" y="4932362"/>
            <a:ext cx="454025" cy="325438"/>
          </a:xfrm>
          <a:prstGeom prst="rect">
            <a:avLst/>
          </a:prstGeom>
          <a:solidFill>
            <a:srgbClr val="0000FF"/>
          </a:solidFill>
          <a:ln w="44450">
            <a:noFill/>
            <a:miter lim="800000"/>
            <a:headEnd/>
            <a:tailEnd/>
          </a:ln>
        </p:spPr>
      </p:pic>
      <p:pic>
        <p:nvPicPr>
          <p:cNvPr id="34" name="Picture 45" descr="http://cio.cisco.com/univercd/illus/1/85/11685.gif"/>
          <p:cNvPicPr preferRelativeResize="0"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3810000" y="5562600"/>
            <a:ext cx="454025" cy="325437"/>
          </a:xfrm>
          <a:prstGeom prst="rect">
            <a:avLst/>
          </a:prstGeom>
          <a:solidFill>
            <a:srgbClr val="0000FF"/>
          </a:solidFill>
          <a:ln w="44450">
            <a:noFill/>
            <a:miter lim="800000"/>
            <a:headEnd/>
            <a:tailEnd/>
          </a:ln>
        </p:spPr>
      </p:pic>
      <p:pic>
        <p:nvPicPr>
          <p:cNvPr id="35" name="Picture 46" descr="http://cio.cisco.com/univercd/illus/1/85/11685.gif"/>
          <p:cNvPicPr preferRelativeResize="0"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4879975" y="5562600"/>
            <a:ext cx="454025" cy="325437"/>
          </a:xfrm>
          <a:prstGeom prst="rect">
            <a:avLst/>
          </a:prstGeom>
          <a:solidFill>
            <a:srgbClr val="0000FF"/>
          </a:solidFill>
          <a:ln w="44450">
            <a:noFill/>
            <a:miter lim="800000"/>
            <a:headEnd/>
            <a:tailEnd/>
          </a:ln>
        </p:spPr>
      </p:pic>
      <p:cxnSp>
        <p:nvCxnSpPr>
          <p:cNvPr id="61" name="Straight Arrow Connector 60"/>
          <p:cNvCxnSpPr>
            <a:stCxn id="33" idx="3"/>
            <a:endCxn id="35" idx="0"/>
          </p:cNvCxnSpPr>
          <p:nvPr/>
        </p:nvCxnSpPr>
        <p:spPr>
          <a:xfrm>
            <a:off x="4800600" y="5095081"/>
            <a:ext cx="306388" cy="46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53200" y="4800600"/>
            <a:ext cx="685800" cy="609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33" idx="1"/>
            <a:endCxn id="34" idx="0"/>
          </p:cNvCxnSpPr>
          <p:nvPr/>
        </p:nvCxnSpPr>
        <p:spPr>
          <a:xfrm rot="10800000" flipV="1">
            <a:off x="4037013" y="5095080"/>
            <a:ext cx="309562" cy="46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" idx="3"/>
            <a:endCxn id="35" idx="1"/>
          </p:cNvCxnSpPr>
          <p:nvPr/>
        </p:nvCxnSpPr>
        <p:spPr>
          <a:xfrm>
            <a:off x="4264025" y="5725319"/>
            <a:ext cx="61595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705600" y="4876800"/>
            <a:ext cx="368300" cy="457200"/>
            <a:chOff x="4856" y="1200"/>
            <a:chExt cx="616" cy="576"/>
          </a:xfrm>
        </p:grpSpPr>
        <p:pic>
          <p:nvPicPr>
            <p:cNvPr id="25" name="Picture 28" descr="MCj043161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1200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56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  <a:ea typeface="ＭＳ Ｐゴシック" pitchFamily="-110" charset="-128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620000" y="5029200"/>
            <a:ext cx="368300" cy="457200"/>
            <a:chOff x="4856" y="1200"/>
            <a:chExt cx="616" cy="576"/>
          </a:xfrm>
        </p:grpSpPr>
        <p:pic>
          <p:nvPicPr>
            <p:cNvPr id="31" name="Picture 28" descr="MCj043161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" y="1200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4856" y="1296"/>
              <a:ext cx="30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chemeClr val="bg1"/>
                </a:solidFill>
                <a:ea typeface="ＭＳ Ｐゴシック" pitchFamily="-110" charset="-128"/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V="1">
            <a:off x="5310084" y="5257800"/>
            <a:ext cx="2386116" cy="4675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76684" y="5095081"/>
            <a:ext cx="2005116" cy="103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33" idx="1"/>
          </p:cNvCxnSpPr>
          <p:nvPr/>
        </p:nvCxnSpPr>
        <p:spPr>
          <a:xfrm>
            <a:off x="1828800" y="4800600"/>
            <a:ext cx="2517775" cy="294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Authentication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Aggregation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Reservations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188</Words>
  <Application>Microsoft Office PowerPoint</Application>
  <PresentationFormat>On-screen Show (4:3)</PresentationFormat>
  <Paragraphs>137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E-GENI Clearinghouse</vt:lpstr>
      <vt:lpstr>Outline</vt:lpstr>
      <vt:lpstr>GENI – Global Environment for Network Innovations</vt:lpstr>
      <vt:lpstr>Enterprise GENI</vt:lpstr>
      <vt:lpstr>Overview</vt:lpstr>
      <vt:lpstr>Overview</vt:lpstr>
      <vt:lpstr>Overview</vt:lpstr>
      <vt:lpstr>Overview</vt:lpstr>
      <vt:lpstr>Clearinghouse</vt:lpstr>
      <vt:lpstr>Our Clearinghouse</vt:lpstr>
      <vt:lpstr>Quick Demo of Slice Reservation</vt:lpstr>
      <vt:lpstr>Problems/Issues</vt:lpstr>
      <vt:lpstr>Next Clearinghouse</vt:lpstr>
      <vt:lpstr>Slide 14</vt:lpstr>
      <vt:lpstr>Backups</vt:lpstr>
      <vt:lpstr>Clearinghouse</vt:lpstr>
      <vt:lpstr>Clearinghouse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E-GENI Clearinghouse</dc:title>
  <dc:creator>jnaous</dc:creator>
  <cp:lastModifiedBy>jnaous</cp:lastModifiedBy>
  <cp:revision>14</cp:revision>
  <dcterms:created xsi:type="dcterms:W3CDTF">2009-11-30T01:29:47Z</dcterms:created>
  <dcterms:modified xsi:type="dcterms:W3CDTF">2009-11-30T23:52:59Z</dcterms:modified>
</cp:coreProperties>
</file>