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7"/>
  </p:notesMasterIdLst>
  <p:handoutMasterIdLst>
    <p:handoutMasterId r:id="rId28"/>
  </p:handoutMasterIdLst>
  <p:sldIdLst>
    <p:sldId id="256" r:id="rId4"/>
    <p:sldId id="261" r:id="rId5"/>
    <p:sldId id="257" r:id="rId6"/>
    <p:sldId id="311" r:id="rId7"/>
    <p:sldId id="258" r:id="rId8"/>
    <p:sldId id="295" r:id="rId9"/>
    <p:sldId id="313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287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1"/>
    <a:srgbClr val="F26D9A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4660"/>
  </p:normalViewPr>
  <p:slideViewPr>
    <p:cSldViewPr showGuides="1">
      <p:cViewPr varScale="1">
        <p:scale>
          <a:sx n="81" d="100"/>
          <a:sy n="81" d="100"/>
        </p:scale>
        <p:origin x="1098" y="6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3471910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accent4"/>
                </a:solidFill>
                <a:ea typeface="맑은 고딕" pitchFamily="50" charset="-127"/>
              </a:rPr>
              <a:t>“Somerville Happiness Survey”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43808" y="1131590"/>
            <a:ext cx="324036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맑은 고딕" pitchFamily="50" charset="-127"/>
                <a:cs typeface="Calibri" pitchFamily="34" charset="0"/>
              </a:rPr>
              <a:t>Tugas</a:t>
            </a:r>
            <a:r>
              <a:rPr lang="en-US" altLang="ko-KR" sz="40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맑은 고딕" pitchFamily="50" charset="-127"/>
                <a:cs typeface="Calibri" pitchFamily="34" charset="0"/>
              </a:rPr>
              <a:t>Besar</a:t>
            </a:r>
            <a:endParaRPr lang="en-US" altLang="ko-KR" sz="4000" b="1" dirty="0">
              <a:solidFill>
                <a:schemeClr val="accent1">
                  <a:lumMod val="40000"/>
                  <a:lumOff val="60000"/>
                </a:schemeClr>
              </a:solidFill>
              <a:ea typeface="맑은 고딕" pitchFamily="50" charset="-127"/>
              <a:cs typeface="Calibri" pitchFamily="34" charset="0"/>
            </a:endParaRPr>
          </a:p>
          <a:p>
            <a:pPr algn="ctr"/>
            <a:r>
              <a:rPr lang="en-US" altLang="ko-KR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맑은 고딕" pitchFamily="50" charset="-127"/>
                <a:cs typeface="Calibri" pitchFamily="34" charset="0"/>
              </a:rPr>
              <a:t>Data Mining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6DC86690-169E-4E72-A5F2-9A460B4DE416}"/>
              </a:ext>
            </a:extLst>
          </p:cNvPr>
          <p:cNvSpPr txBox="1">
            <a:spLocks/>
          </p:cNvSpPr>
          <p:nvPr/>
        </p:nvSpPr>
        <p:spPr>
          <a:xfrm>
            <a:off x="-2844824" y="4443958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600" dirty="0" err="1">
                <a:ea typeface="맑은 고딕" pitchFamily="50" charset="-127"/>
              </a:rPr>
              <a:t>Politeknik</a:t>
            </a:r>
            <a:r>
              <a:rPr lang="en-US" altLang="ko-KR" sz="1600" dirty="0">
                <a:ea typeface="맑은 고딕" pitchFamily="50" charset="-127"/>
              </a:rPr>
              <a:t> Negeri </a:t>
            </a:r>
            <a:r>
              <a:rPr lang="en-US" altLang="ko-KR" sz="1600" dirty="0" err="1">
                <a:ea typeface="맑은 고딕" pitchFamily="50" charset="-127"/>
              </a:rPr>
              <a:t>Batam</a:t>
            </a:r>
            <a:r>
              <a:rPr lang="en-US" altLang="ko-KR" sz="1600" dirty="0">
                <a:ea typeface="맑은 고딕" pitchFamily="50" charset="-127"/>
              </a:rPr>
              <a:t> 2019</a:t>
            </a:r>
            <a:endParaRPr lang="ko-KR" alt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01378" y="3973984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Alamat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Repository: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https://github.com/arditahrd/</a:t>
            </a:r>
            <a:r>
              <a:rPr lang="id-ID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029-025-005_DataMining_Polibatam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7EC6E8-4C41-4244-8D0F-2E7733D1AE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96277"/>
            <a:ext cx="5943600" cy="3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90AEC7-E728-4C33-8739-656E5FC56C24}"/>
              </a:ext>
            </a:extLst>
          </p:cNvPr>
          <p:cNvSpPr/>
          <p:nvPr/>
        </p:nvSpPr>
        <p:spPr>
          <a:xfrm>
            <a:off x="1259632" y="123478"/>
            <a:ext cx="511256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Menghilangkan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Baris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Nilai NA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C8967B-10C1-4828-9BA0-5158EA0FC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5943600" cy="375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9055AC-2F2F-4544-AF63-7CDFDCD6C7DB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331640" y="530808"/>
            <a:ext cx="228940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ataset &lt;- 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na.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omit(dataset)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57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72152E-D1E1-46B5-8C57-63164400D714}"/>
              </a:ext>
            </a:extLst>
          </p:cNvPr>
          <p:cNvSpPr/>
          <p:nvPr/>
        </p:nvSpPr>
        <p:spPr>
          <a:xfrm>
            <a:off x="1115616" y="195486"/>
            <a:ext cx="385233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Melihat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Object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B90F9D-FE47-4229-98BE-6DD0E39C5C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19748"/>
            <a:ext cx="5943600" cy="375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3FB985-596B-43FF-A315-73A8AD4A7C7E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475656" y="556921"/>
            <a:ext cx="10743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str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(dataset)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2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830B77-588E-4E0D-9A49-9ACF59D58372}"/>
              </a:ext>
            </a:extLst>
          </p:cNvPr>
          <p:cNvSpPr/>
          <p:nvPr/>
        </p:nvSpPr>
        <p:spPr>
          <a:xfrm>
            <a:off x="1331640" y="33950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Instalasi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 yang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diinstall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Gunakan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2042D7-BCE1-4375-A095-641EC40A27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0495"/>
            <a:ext cx="6480720" cy="36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249E25-7B1F-478B-BB9C-3DDF69A8C490}"/>
              </a:ext>
            </a:extLst>
          </p:cNvPr>
          <p:cNvSpPr/>
          <p:nvPr/>
        </p:nvSpPr>
        <p:spPr>
          <a:xfrm>
            <a:off x="1" y="708834"/>
            <a:ext cx="9143999" cy="494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403648" y="592091"/>
            <a:ext cx="24127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nstall.packages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matrixStats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403648" y="853325"/>
            <a:ext cx="1153264" cy="375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ibrary(party)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57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5BAA4FC-18FA-4AC4-A24F-F81F5CF5C298}"/>
              </a:ext>
            </a:extLst>
          </p:cNvPr>
          <p:cNvSpPr/>
          <p:nvPr/>
        </p:nvSpPr>
        <p:spPr>
          <a:xfrm>
            <a:off x="1115616" y="123478"/>
            <a:ext cx="559836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Membagi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 Training dan Data Testing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F06D9D-A14F-4D80-8F3A-0B1EA1C5BA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26" y="1727728"/>
            <a:ext cx="5680668" cy="33362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AA7043-E330-4752-AD48-65AADD33DB78}"/>
              </a:ext>
            </a:extLst>
          </p:cNvPr>
          <p:cNvSpPr/>
          <p:nvPr/>
        </p:nvSpPr>
        <p:spPr>
          <a:xfrm>
            <a:off x="251520" y="575600"/>
            <a:ext cx="8892480" cy="1060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794808" y="483518"/>
            <a:ext cx="4442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s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et.seed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(123)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nd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sample(2,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nrow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(dataset), replace = TRUE,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prob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= c(0.8,0.2))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rain.data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dataset [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ind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==1,]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est.data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dataset [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ind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==2,]</a:t>
            </a:r>
            <a:endParaRPr lang="en-US" sz="14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26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1D6D94-4E25-4C62-8053-F39DBE44705E}"/>
              </a:ext>
            </a:extLst>
          </p:cNvPr>
          <p:cNvSpPr/>
          <p:nvPr/>
        </p:nvSpPr>
        <p:spPr>
          <a:xfrm>
            <a:off x="1259632" y="123478"/>
            <a:ext cx="235833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7225" algn="l"/>
              </a:tabLs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Membangun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Model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CE5F97-D030-48DD-A1C2-78FAE6CD1F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7614"/>
            <a:ext cx="6284168" cy="3480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724863-C0A0-4C7A-BD85-8B8A7ABF564E}"/>
              </a:ext>
            </a:extLst>
          </p:cNvPr>
          <p:cNvSpPr/>
          <p:nvPr/>
        </p:nvSpPr>
        <p:spPr>
          <a:xfrm>
            <a:off x="0" y="613774"/>
            <a:ext cx="9143999" cy="589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475656" y="557267"/>
            <a:ext cx="5939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myFormula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, data =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, control =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rpart.control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minsplit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=10))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partMod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 &lt;-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(D – X1 + X2 + X3 + X4 + X5 + X6, data = 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, method = “class”)</a:t>
            </a:r>
            <a:endParaRPr lang="en-US" sz="14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61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CEA6D0-837B-4869-91EA-A1BDC5D54525}"/>
              </a:ext>
            </a:extLst>
          </p:cNvPr>
          <p:cNvSpPr/>
          <p:nvPr/>
        </p:nvSpPr>
        <p:spPr>
          <a:xfrm>
            <a:off x="1403648" y="123478"/>
            <a:ext cx="2247154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Memprediksi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BF4A6B-0EAB-416E-88FB-89C2EF2D1D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98"/>
            <a:ext cx="6572200" cy="3696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649347-8E60-461B-B761-31705C0FB5E4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547664" y="530808"/>
            <a:ext cx="33171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able(predict(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dataset_ctree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), 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train.data$D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7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757B48-7F7D-48F0-B555-C305E598D182}"/>
              </a:ext>
            </a:extLst>
          </p:cNvPr>
          <p:cNvSpPr/>
          <p:nvPr/>
        </p:nvSpPr>
        <p:spPr>
          <a:xfrm>
            <a:off x="971600" y="123478"/>
            <a:ext cx="230704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12. </a:t>
            </a:r>
            <a:r>
              <a:rPr lang="en-GB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390B11-AC29-45A3-983B-9A71C2F381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280272"/>
            <a:ext cx="6408712" cy="3608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02E2C6-C985-440C-87FB-65C9ACDD5DDB}"/>
              </a:ext>
            </a:extLst>
          </p:cNvPr>
          <p:cNvSpPr/>
          <p:nvPr/>
        </p:nvSpPr>
        <p:spPr>
          <a:xfrm>
            <a:off x="1" y="627534"/>
            <a:ext cx="9143999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259632" y="500067"/>
            <a:ext cx="15396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rintcp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rpartMod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259632" y="784491"/>
            <a:ext cx="14851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lotcp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</a:t>
            </a:r>
            <a:r>
              <a:rPr lang="en-GB" sz="14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rpartMod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57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7C2F74-3946-43F1-98A2-2E2FC4BCC3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5267"/>
            <a:ext cx="5943600" cy="46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A62F27-07CA-4653-AED3-56C17B1E9C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5" y="1086440"/>
            <a:ext cx="5832648" cy="36906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C649347-8E60-461B-B761-31705C0FB5E4}"/>
              </a:ext>
            </a:extLst>
          </p:cNvPr>
          <p:cNvSpPr/>
          <p:nvPr/>
        </p:nvSpPr>
        <p:spPr>
          <a:xfrm>
            <a:off x="0" y="195486"/>
            <a:ext cx="9143999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547664" y="93861"/>
            <a:ext cx="13624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rint(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p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lot(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text(</a:t>
            </a:r>
            <a:r>
              <a:rPr lang="en-GB" sz="1200" b="1" dirty="0" err="1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dataset_tree</a:t>
            </a:r>
            <a:r>
              <a:rPr lang="en-GB" sz="12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)</a:t>
            </a:r>
            <a:endParaRPr lang="en-US" sz="14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8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4"/>
                </a:solidFill>
              </a:rPr>
              <a:t>Anggota</a:t>
            </a:r>
            <a:r>
              <a:rPr lang="en-US" altLang="ko-KR" dirty="0">
                <a:solidFill>
                  <a:schemeClr val="accent4"/>
                </a:solidFill>
              </a:rPr>
              <a:t> Tim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61406" y="3318367"/>
            <a:ext cx="1833846" cy="623474"/>
            <a:chOff x="625414" y="3277976"/>
            <a:chExt cx="1833846" cy="623474"/>
          </a:xfrm>
        </p:grpSpPr>
        <p:grpSp>
          <p:nvGrpSpPr>
            <p:cNvPr id="8" name="Group 7"/>
            <p:cNvGrpSpPr/>
            <p:nvPr/>
          </p:nvGrpSpPr>
          <p:grpSpPr>
            <a:xfrm>
              <a:off x="625414" y="3277976"/>
              <a:ext cx="1833846" cy="623474"/>
              <a:chOff x="3779911" y="3121103"/>
              <a:chExt cx="1584177" cy="623474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3779911" y="3121103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Ardita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 smtClean="0">
                    <a:solidFill>
                      <a:schemeClr val="accent1"/>
                    </a:solidFill>
                    <a:cs typeface="Arial" pitchFamily="34" charset="0"/>
                  </a:rPr>
                  <a:t>33118010</a:t>
                </a:r>
                <a:r>
                  <a:rPr lang="id-ID" sz="1200" dirty="0" smtClean="0">
                    <a:solidFill>
                      <a:schemeClr val="accent1"/>
                    </a:solidFill>
                    <a:cs typeface="Arial" pitchFamily="34" charset="0"/>
                  </a:rPr>
                  <a:t>29</a:t>
                </a:r>
                <a:endParaRPr 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5115" y="3309240"/>
            <a:ext cx="2037920" cy="634937"/>
            <a:chOff x="2549341" y="3266513"/>
            <a:chExt cx="2037920" cy="634937"/>
          </a:xfrm>
        </p:grpSpPr>
        <p:grpSp>
          <p:nvGrpSpPr>
            <p:cNvPr id="13" name="Group 12"/>
            <p:cNvGrpSpPr/>
            <p:nvPr/>
          </p:nvGrpSpPr>
          <p:grpSpPr>
            <a:xfrm>
              <a:off x="2549341" y="3266513"/>
              <a:ext cx="2037920" cy="634937"/>
              <a:chOff x="3691765" y="3109640"/>
              <a:chExt cx="1760467" cy="634937"/>
            </a:xfrm>
          </p:grpSpPr>
          <p:sp>
            <p:nvSpPr>
              <p:cNvPr id="14" name="Text Placeholder 17"/>
              <p:cNvSpPr txBox="1">
                <a:spLocks/>
              </p:cNvSpPr>
              <p:nvPr/>
            </p:nvSpPr>
            <p:spPr>
              <a:xfrm>
                <a:off x="3691765" y="3109640"/>
                <a:ext cx="1760467" cy="265878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Maulita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Rizchita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Putri</a:t>
                </a:r>
              </a:p>
            </p:txBody>
          </p:sp>
          <p:sp>
            <p:nvSpPr>
              <p:cNvPr id="15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2"/>
                    </a:solidFill>
                    <a:cs typeface="Arial" pitchFamily="34" charset="0"/>
                  </a:rPr>
                  <a:t>3311801025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59706" y="3094382"/>
            <a:ext cx="1912606" cy="881161"/>
            <a:chOff x="6730901" y="3351775"/>
            <a:chExt cx="1833846" cy="407348"/>
          </a:xfrm>
        </p:grpSpPr>
        <p:grpSp>
          <p:nvGrpSpPr>
            <p:cNvPr id="23" name="Group 22"/>
            <p:cNvGrpSpPr/>
            <p:nvPr/>
          </p:nvGrpSpPr>
          <p:grpSpPr>
            <a:xfrm>
              <a:off x="6730901" y="3351775"/>
              <a:ext cx="1833846" cy="407348"/>
              <a:chOff x="3795852" y="3194902"/>
              <a:chExt cx="1584177" cy="407348"/>
            </a:xfrm>
          </p:grpSpPr>
          <p:sp>
            <p:nvSpPr>
              <p:cNvPr id="24" name="Text Placeholder 17"/>
              <p:cNvSpPr txBox="1">
                <a:spLocks/>
              </p:cNvSpPr>
              <p:nvPr/>
            </p:nvSpPr>
            <p:spPr>
              <a:xfrm>
                <a:off x="3795852" y="3194902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Rizky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Indriati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 Placeholder 18"/>
              <p:cNvSpPr txBox="1">
                <a:spLocks/>
              </p:cNvSpPr>
              <p:nvPr/>
            </p:nvSpPr>
            <p:spPr>
              <a:xfrm>
                <a:off x="3900404" y="3458989"/>
                <a:ext cx="1479625" cy="143261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4"/>
                    </a:solidFill>
                    <a:cs typeface="Arial" pitchFamily="34" charset="0"/>
                  </a:rPr>
                  <a:t>3311801005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65371" y="3579862"/>
              <a:ext cx="172800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r="5916"/>
          <a:stretch>
            <a:fillRect/>
          </a:stretch>
        </p:blipFill>
        <p:spPr>
          <a:xfrm>
            <a:off x="2024063" y="1189038"/>
            <a:ext cx="1727200" cy="19589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" b="4772"/>
          <a:stretch>
            <a:fillRect/>
          </a:stretch>
        </p:blipFill>
        <p:spPr>
          <a:xfrm>
            <a:off x="4400550" y="1189038"/>
            <a:ext cx="1727200" cy="1958975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" b="2344"/>
          <a:stretch>
            <a:fillRect/>
          </a:stretch>
        </p:blipFill>
        <p:spPr>
          <a:xfrm>
            <a:off x="6786563" y="1189038"/>
            <a:ext cx="1728787" cy="1958975"/>
          </a:xfr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1FD9A251-E86B-4F0F-B009-E8BA60CCC8A9}"/>
              </a:ext>
            </a:extLst>
          </p:cNvPr>
          <p:cNvGrpSpPr/>
          <p:nvPr/>
        </p:nvGrpSpPr>
        <p:grpSpPr>
          <a:xfrm>
            <a:off x="0" y="1297414"/>
            <a:ext cx="1728192" cy="1742400"/>
            <a:chOff x="1" y="1321321"/>
            <a:chExt cx="2051719" cy="246946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5F4F2C5-CA92-4782-9BB5-DC3E1A2A11F4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BEEE59E9-24A2-4FC4-9C77-E115ACBF154B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2B31A7D7-9CD2-4EC4-AF7A-D1D7DE41B80C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E11593D-11BF-45EC-8F3B-A1EB45D3DA77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 Placeholder 17">
            <a:extLst>
              <a:ext uri="{FF2B5EF4-FFF2-40B4-BE49-F238E27FC236}">
                <a16:creationId xmlns:a16="http://schemas.microsoft.com/office/drawing/2014/main" xmlns="" id="{B979F00A-E6D6-43BF-A824-9E5FBB72BB1F}"/>
              </a:ext>
            </a:extLst>
          </p:cNvPr>
          <p:cNvSpPr txBox="1">
            <a:spLocks/>
          </p:cNvSpPr>
          <p:nvPr/>
        </p:nvSpPr>
        <p:spPr>
          <a:xfrm>
            <a:off x="-105654" y="1784683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 3A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Reguler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xmlns="" id="{73B5A706-9336-4EFC-A5A3-A4E93F9DD389}"/>
              </a:ext>
            </a:extLst>
          </p:cNvPr>
          <p:cNvSpPr txBox="1">
            <a:spLocks/>
          </p:cNvSpPr>
          <p:nvPr/>
        </p:nvSpPr>
        <p:spPr>
          <a:xfrm>
            <a:off x="-105654" y="2276701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Informatic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Additcs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8"/>
          <p:cNvSpPr txBox="1">
            <a:spLocks/>
          </p:cNvSpPr>
          <p:nvPr/>
        </p:nvSpPr>
        <p:spPr>
          <a:xfrm>
            <a:off x="1961406" y="3972852"/>
            <a:ext cx="2052012" cy="2523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id-ID" sz="1200" dirty="0" smtClean="0">
                <a:solidFill>
                  <a:schemeClr val="accent1"/>
                </a:solidFill>
                <a:cs typeface="Arial" pitchFamily="34" charset="0"/>
              </a:rPr>
              <a:t>ttps://github.com/arditahrd</a:t>
            </a:r>
            <a:endParaRPr 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 Placeholder 18"/>
          <p:cNvSpPr txBox="1">
            <a:spLocks/>
          </p:cNvSpPr>
          <p:nvPr/>
        </p:nvSpPr>
        <p:spPr>
          <a:xfrm>
            <a:off x="4088857" y="3970605"/>
            <a:ext cx="2503472" cy="2729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 smtClean="0">
                <a:solidFill>
                  <a:schemeClr val="accent2"/>
                </a:solidFill>
                <a:cs typeface="Arial" pitchFamily="34" charset="0"/>
              </a:rPr>
              <a:t>https://github.com/MaulitaRizchita</a:t>
            </a:r>
            <a:endParaRPr 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 Placeholder 18"/>
          <p:cNvSpPr txBox="1">
            <a:spLocks/>
          </p:cNvSpPr>
          <p:nvPr/>
        </p:nvSpPr>
        <p:spPr>
          <a:xfrm>
            <a:off x="6456784" y="3950456"/>
            <a:ext cx="2644677" cy="3098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 smtClean="0">
                <a:solidFill>
                  <a:schemeClr val="accent4"/>
                </a:solidFill>
                <a:cs typeface="Arial" pitchFamily="34" charset="0"/>
              </a:rPr>
              <a:t>https://github.com/RizkyIndriati005</a:t>
            </a:r>
            <a:endParaRPr 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78C8D4-4E36-48CF-B5DC-4AC01A3300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5267"/>
            <a:ext cx="5943600" cy="46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B38C84-880C-431D-BD37-BBE3D91D0033}"/>
              </a:ext>
            </a:extLst>
          </p:cNvPr>
          <p:cNvSpPr/>
          <p:nvPr/>
        </p:nvSpPr>
        <p:spPr>
          <a:xfrm>
            <a:off x="899592" y="-16413"/>
            <a:ext cx="7776864" cy="532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Hasil yang </a:t>
            </a:r>
            <a:r>
              <a:rPr lang="en-GB" sz="1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Didapat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Ditemukan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143 data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7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Happy yang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41 data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Unhappy yang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36 data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Happy yang salah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Unhappy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23 data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Penduduk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Unhappy yang salah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diprediksi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Happy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15 data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kepercayaan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Dataset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Ctree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(41+36)/(41+36+23+15) = 66.96%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pohon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dataset: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X3&gt;=3.5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X3&gt;=3.5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X3&gt;=3.5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X5&gt;=3.5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X6&gt;=3.5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X6&gt;=3.5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X5&lt;3.5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X5&lt;3.5 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X5&gt;=2.5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/>
              <a:t> </a:t>
            </a:r>
            <a:endParaRPr lang="en-US" sz="1200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19548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X6&gt;=3.5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X6&gt;=3.5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X5&lt;3.5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X5&lt;3.5 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X5&gt;=2.5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X5&gt;=2.5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X1&gt;=3.5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X6&gt;=3.5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X6&gt;=3.5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X5&lt;3.5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X5&lt;3.5 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X5&gt;=2.5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X5&gt;=2.5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X1&gt;=3.5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“unhappy”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X6&gt;=3.5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X6&gt;=3.5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X5&lt;3.5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Dan X5&lt;3.5tidak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X4&gt;=3.5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“unhappy”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d-I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g. </a:t>
            </a:r>
            <a:r>
              <a:rPr lang="en-GB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X1&gt;=4.5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X6&gt;=3.5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“unhappy”</a:t>
            </a:r>
            <a:endParaRPr lang="id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50000"/>
              </a:lnSpc>
              <a:spcAft>
                <a:spcPts val="0"/>
              </a:spcAft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2915816" y="3132633"/>
            <a:ext cx="3288966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887" y="4054301"/>
            <a:ext cx="47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2670DE5-D15D-4642-A1F1-D028EFA12A26}"/>
              </a:ext>
            </a:extLst>
          </p:cNvPr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E532037-D076-462C-94FC-119E28AB9052}"/>
                </a:ext>
              </a:extLst>
            </p:cNvPr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39ADC9A-CB07-4814-A035-A0DAD0EE2C9E}"/>
                </a:ext>
              </a:extLst>
            </p:cNvPr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1AE279F-9204-492A-B17B-DD29F068E6A9}"/>
                </a:ext>
              </a:extLst>
            </p:cNvPr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915E3231-35EE-4A24-9C09-ADF52B638D84}"/>
                </a:ext>
              </a:extLst>
            </p:cNvPr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6790975C-A96A-4671-BD46-41634335B35A}"/>
              </a:ext>
            </a:extLst>
          </p:cNvPr>
          <p:cNvSpPr txBox="1">
            <a:spLocks/>
          </p:cNvSpPr>
          <p:nvPr/>
        </p:nvSpPr>
        <p:spPr>
          <a:xfrm>
            <a:off x="1835696" y="1997356"/>
            <a:ext cx="5472608" cy="53695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000" dirty="0">
                <a:solidFill>
                  <a:schemeClr val="accent4"/>
                </a:solidFill>
                <a:latin typeface="+mj-lt"/>
              </a:rPr>
              <a:t>Thank You</a:t>
            </a:r>
            <a:endParaRPr lang="ko-KR" altLang="en-US" sz="4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E359E53-3BAC-48FF-8D89-A9156ADA5FDD}"/>
              </a:ext>
            </a:extLst>
          </p:cNvPr>
          <p:cNvSpPr txBox="1">
            <a:spLocks/>
          </p:cNvSpPr>
          <p:nvPr/>
        </p:nvSpPr>
        <p:spPr>
          <a:xfrm>
            <a:off x="1835696" y="2737699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rgbClr val="92D050"/>
                </a:solidFill>
                <a:cs typeface="Arial" pitchFamily="34" charset="0"/>
              </a:rPr>
              <a:t>Any Question?</a:t>
            </a:r>
            <a:endParaRPr lang="ko-KR" altLang="en-US" sz="1800" dirty="0">
              <a:solidFill>
                <a:srgbClr val="92D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5602" y="62711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245577" y="699112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1302" y="686440"/>
            <a:ext cx="612000" cy="60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44661" y="72028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5602" y="1483028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245577" y="1555028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33580" y="1573607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44661" y="1576196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5602" y="230620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245577" y="2378202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Alamat Dataset: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https://archive.ics.uci.edu/ml/datasets/Somerville+Happiness+Survey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7165" y="2375267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4661" y="239937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95769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Alamat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Repository: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https://github.com/arditahrd/</a:t>
            </a:r>
            <a:r>
              <a:rPr lang="id-ID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029-025-005_DataMining_Polibatam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818029" y="1668378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Metode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i="1" dirty="0">
                <a:solidFill>
                  <a:schemeClr val="bg1"/>
                </a:solidFill>
              </a:rPr>
              <a:t>Classification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xmlns="" id="{ABA19763-2980-4E3A-A2C9-574F673AE455}"/>
              </a:ext>
            </a:extLst>
          </p:cNvPr>
          <p:cNvSpPr txBox="1"/>
          <p:nvPr/>
        </p:nvSpPr>
        <p:spPr bwMode="auto">
          <a:xfrm>
            <a:off x="1322085" y="79170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Judul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en-US" altLang="ko-KR" sz="1200" i="1" dirty="0">
                <a:solidFill>
                  <a:schemeClr val="bg1"/>
                </a:solidFill>
                <a:ea typeface="맑은 고딕" pitchFamily="50" charset="-127"/>
              </a:rPr>
              <a:t>Somerville Happiness Survey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26" name="Heart 17">
            <a:extLst>
              <a:ext uri="{FF2B5EF4-FFF2-40B4-BE49-F238E27FC236}">
                <a16:creationId xmlns:a16="http://schemas.microsoft.com/office/drawing/2014/main" xmlns="" id="{2E13D2E8-494B-4E38-945B-50CD695F4AC0}"/>
              </a:ext>
            </a:extLst>
          </p:cNvPr>
          <p:cNvSpPr/>
          <p:nvPr/>
        </p:nvSpPr>
        <p:spPr>
          <a:xfrm>
            <a:off x="7567140" y="85219"/>
            <a:ext cx="944600" cy="710287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445602" y="3129376"/>
            <a:ext cx="6997569" cy="5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Penjelasan</a:t>
            </a:r>
            <a:r>
              <a:rPr lang="en-US" altLang="ko-K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Dataset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-324544" y="956894"/>
            <a:ext cx="47525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Informasi Kumpulan Data:</a:t>
            </a:r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GB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ataset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Kota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Somerville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melakukan surve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</a:t>
            </a:r>
            <a:r>
              <a:rPr lang="en-GB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epada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penduduk Somerville </a:t>
            </a:r>
            <a:r>
              <a:rPr lang="en-GB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menilai kebahagiaan 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pribadi dan kepuasan mereka terhad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layanan 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GB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terawasi dengan menggunakan</a:t>
            </a:r>
            <a:r>
              <a:rPr lang="id-ID" sz="14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Receiver Operating Characteristic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(ROC) untuk memilih set minimal atribut yang mempertahankan atau 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meningk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tkan prediktabilitas data.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987574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Informasi Atribut: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D = atribut keputusan (D) dengan nilai 0 (tidak 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id-ID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bahagia</a:t>
            </a: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dan 1 (bahagia)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X1 = ketersediaan informasi tentang layanan kota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X2 = biaya perumahan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X3 = kualitas keseluruhan sekolah umum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X4 = kepercayaan Anda pada polisi setempat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X5 = pemeliharaan jalan dan trotoar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X6 = ketersediaan acara komunitas sosial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Atribut X1 hingga X6 memiliki nilai 1 hingga 5</a:t>
            </a:r>
            <a:endParaRPr lang="en-US" sz="14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20472" y="123478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C588C12-4850-4B7C-9A9C-B7AD8444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3905"/>
            <a:ext cx="9144000" cy="776530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Langkah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Pengerjaan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6FB7340-9184-4A0D-B432-B2A1F9F8F14F}"/>
              </a:ext>
            </a:extLst>
          </p:cNvPr>
          <p:cNvSpPr/>
          <p:nvPr/>
        </p:nvSpPr>
        <p:spPr>
          <a:xfrm>
            <a:off x="899592" y="933733"/>
            <a:ext cx="179408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Buka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Rstudio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F1F7C82-2DC7-4A71-BCF6-3A594852CF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491630"/>
            <a:ext cx="4824536" cy="34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71D8D6-1D09-4BAB-9C9E-0687AF801E7B}"/>
              </a:ext>
            </a:extLst>
          </p:cNvPr>
          <p:cNvSpPr/>
          <p:nvPr/>
        </p:nvSpPr>
        <p:spPr>
          <a:xfrm>
            <a:off x="1245332" y="195486"/>
            <a:ext cx="241604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1ADE5F-33DC-4B98-8D32-21F4C9BE17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43558"/>
            <a:ext cx="5276056" cy="39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33C0A2-3763-4907-A733-2D8D1AAA41F9}"/>
              </a:ext>
            </a:extLst>
          </p:cNvPr>
          <p:cNvSpPr/>
          <p:nvPr/>
        </p:nvSpPr>
        <p:spPr>
          <a:xfrm>
            <a:off x="1115616" y="0"/>
            <a:ext cx="294183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Lokasi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Directory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AFDE1D-8178-4AE2-B471-7CAC18FF9C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5" y="1050352"/>
            <a:ext cx="5348064" cy="408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7CABE6-702E-42CC-9955-5BC6B5B3244B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257566" y="549334"/>
            <a:ext cx="3314433" cy="375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setwd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(“D:/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TB_DataMining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_(029,025,005)”)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3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912028-CEAE-4669-9F2B-AA8359B72903}"/>
              </a:ext>
            </a:extLst>
          </p:cNvPr>
          <p:cNvSpPr/>
          <p:nvPr/>
        </p:nvSpPr>
        <p:spPr>
          <a:xfrm>
            <a:off x="1187624" y="123478"/>
            <a:ext cx="45720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Instalasi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 dan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Gunakan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Package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C46274-C3F5-4522-A04D-54FC286B5D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587036"/>
            <a:ext cx="5204048" cy="4230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94D613-6946-4E35-9C68-8C77AAF6390E}"/>
              </a:ext>
            </a:extLst>
          </p:cNvPr>
          <p:cNvSpPr/>
          <p:nvPr/>
        </p:nvSpPr>
        <p:spPr>
          <a:xfrm>
            <a:off x="0" y="997050"/>
            <a:ext cx="3275856" cy="3446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003AD6-DE4E-4880-A4A8-59D5E0868582}"/>
              </a:ext>
            </a:extLst>
          </p:cNvPr>
          <p:cNvSpPr/>
          <p:nvPr/>
        </p:nvSpPr>
        <p:spPr>
          <a:xfrm>
            <a:off x="210492" y="997050"/>
            <a:ext cx="26693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mlbench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Momocs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(“caret”)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install.packages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dplyr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mlbench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Momocs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library(“caret”)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rpart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library(“</a:t>
            </a:r>
            <a:r>
              <a:rPr lang="en-GB" sz="1400" b="1" dirty="0" err="1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dplyr</a:t>
            </a: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”)</a:t>
            </a:r>
          </a:p>
          <a:p>
            <a:pPr algn="just">
              <a:lnSpc>
                <a:spcPct val="150000"/>
              </a:lnSpc>
            </a:pPr>
            <a:endParaRPr lang="en-GB" sz="1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1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CB2EC7-85A8-4D32-B542-9073DDEC524D}"/>
              </a:ext>
            </a:extLst>
          </p:cNvPr>
          <p:cNvSpPr/>
          <p:nvPr/>
        </p:nvSpPr>
        <p:spPr>
          <a:xfrm>
            <a:off x="1187624" y="40341"/>
            <a:ext cx="369203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Format .csv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EC54A8-3484-4CD9-AADF-2DABD2C7F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9582"/>
            <a:ext cx="6048672" cy="396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AA3D5F-69E2-453F-BB54-DDD8B07E523D}"/>
              </a:ext>
            </a:extLst>
          </p:cNvPr>
          <p:cNvSpPr/>
          <p:nvPr/>
        </p:nvSpPr>
        <p:spPr>
          <a:xfrm>
            <a:off x="0" y="613774"/>
            <a:ext cx="9143999" cy="30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C398E1-D001-4BDB-8C8E-536C34D52A8E}"/>
              </a:ext>
            </a:extLst>
          </p:cNvPr>
          <p:cNvSpPr/>
          <p:nvPr/>
        </p:nvSpPr>
        <p:spPr>
          <a:xfrm>
            <a:off x="1331640" y="556921"/>
            <a:ext cx="53083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d</a:t>
            </a:r>
            <a:r>
              <a:rPr lang="en-GB" sz="1400" b="1" dirty="0" smtClean="0">
                <a:latin typeface="Leelawadee UI Semilight" panose="020B0402040204020203" pitchFamily="34" charset="-34"/>
                <a:ea typeface="Times New Roman" panose="02020603050405020304" pitchFamily="18" charset="0"/>
                <a:cs typeface="Leelawadee UI Semilight" panose="020B0402040204020203" pitchFamily="34" charset="-34"/>
              </a:rPr>
              <a:t>ataset &lt;- read.csv(“SomervilleHappinessSurvey.csv”, header=TRUE)</a:t>
            </a:r>
            <a:endParaRPr lang="en-US" sz="1600" b="1" dirty="0">
              <a:latin typeface="Leelawadee UI Semilight" panose="020B0402040204020203" pitchFamily="34" charset="-34"/>
              <a:ea typeface="Times New Roman" panose="02020603050405020304" pitchFamily="18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86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667</Words>
  <Application>Microsoft Office PowerPoint</Application>
  <PresentationFormat>On-screen Show (16:9)</PresentationFormat>
  <Paragraphs>129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맑은 고딕</vt:lpstr>
      <vt:lpstr>Arial</vt:lpstr>
      <vt:lpstr>Calibri</vt:lpstr>
      <vt:lpstr>Leelawadee UI Semilight</vt:lpstr>
      <vt:lpstr>Times New Roman</vt:lpstr>
      <vt:lpstr>Cover and End Slide Master</vt:lpstr>
      <vt:lpstr>Contents Slide Master</vt:lpstr>
      <vt:lpstr>Section Break Slide Master</vt:lpstr>
      <vt:lpstr>“Somerville Happiness Survey”</vt:lpstr>
      <vt:lpstr>Anggota Tim</vt:lpstr>
      <vt:lpstr>PowerPoint Presentation</vt:lpstr>
      <vt:lpstr>PowerPoint Presentation</vt:lpstr>
      <vt:lpstr>Langkah Pengerjaan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user-hp</cp:lastModifiedBy>
  <cp:revision>96</cp:revision>
  <dcterms:created xsi:type="dcterms:W3CDTF">2016-11-15T01:04:21Z</dcterms:created>
  <dcterms:modified xsi:type="dcterms:W3CDTF">2019-12-13T17:03:29Z</dcterms:modified>
</cp:coreProperties>
</file>