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  <p:sldMasterId id="2147483658" r:id="rId3"/>
  </p:sldMasterIdLst>
  <p:notesMasterIdLst>
    <p:notesMasterId r:id="rId26"/>
  </p:notesMasterIdLst>
  <p:handoutMasterIdLst>
    <p:handoutMasterId r:id="rId27"/>
  </p:handoutMasterIdLst>
  <p:sldIdLst>
    <p:sldId id="256" r:id="rId4"/>
    <p:sldId id="261" r:id="rId5"/>
    <p:sldId id="257" r:id="rId6"/>
    <p:sldId id="311" r:id="rId7"/>
    <p:sldId id="258" r:id="rId8"/>
    <p:sldId id="295" r:id="rId9"/>
    <p:sldId id="297" r:id="rId10"/>
    <p:sldId id="296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287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1D1"/>
    <a:srgbClr val="F26D9A"/>
    <a:srgbClr val="F3C04A"/>
    <a:srgbClr val="A0C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1" autoAdjust="0"/>
    <p:restoredTop sz="94660"/>
  </p:normalViewPr>
  <p:slideViewPr>
    <p:cSldViewPr showGuides="1">
      <p:cViewPr varScale="1">
        <p:scale>
          <a:sx n="87" d="100"/>
          <a:sy n="87" d="100"/>
        </p:scale>
        <p:origin x="1608" y="84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87649-87BE-48A6-AB38-3A28AD0FAB86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6650-FA3D-4205-A4D4-AA0375A17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15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4DDF7-921D-4AC8-B946-4DD615DDC886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42B24-5628-4EE2-A5C0-B4E095A44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44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01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24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21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20A1E39-4EAE-4670-B341-E876511388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203515"/>
            <a:ext cx="9143999" cy="207553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DAC9DBF-2FD4-4775-8F53-02C2F29CA8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870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20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539550"/>
            <a:ext cx="3528392" cy="40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43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9138113" cy="25717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977152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889704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582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995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126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398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6042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46042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46042" y="2217207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46042" y="4085904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583307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82971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582971" y="2217207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582635" y="4085904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19900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1956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19564" y="2217207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4619228" y="4085904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656494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65649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656494" y="2217207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6656494" y="4085904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7712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39542"/>
            <a:ext cx="9144000" cy="3348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098" name="Picture 2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568" y="1419622"/>
            <a:ext cx="5760640" cy="292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70504" y="1806558"/>
            <a:ext cx="2701398" cy="198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382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52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128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04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1812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841834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331856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330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124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>
          <a:xfrm>
            <a:off x="3671392" y="2181756"/>
            <a:ext cx="5472608" cy="542078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9315AC1-362C-42C8-AC5D-93231CD549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1392" y="2734184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505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KBM-정애\014-Fullppt\PNG이미지\탭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52" y="483518"/>
            <a:ext cx="2049645" cy="252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36710" y="731206"/>
            <a:ext cx="1440672" cy="180356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99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97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7664" y="25735"/>
            <a:ext cx="7596336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7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710172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736776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63380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58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225800" y="1183642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8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20078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89270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568305" y="1200090"/>
            <a:ext cx="1416959" cy="16926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156888" y="2892706"/>
            <a:ext cx="1416959" cy="1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7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99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47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3" r:id="rId2"/>
    <p:sldLayoutId id="214748366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8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8" r:id="rId3"/>
    <p:sldLayoutId id="2147483665" r:id="rId4"/>
    <p:sldLayoutId id="2147483667" r:id="rId5"/>
    <p:sldLayoutId id="2147483669" r:id="rId6"/>
    <p:sldLayoutId id="2147483670" r:id="rId7"/>
    <p:sldLayoutId id="2147483671" r:id="rId8"/>
    <p:sldLayoutId id="2147483672" r:id="rId9"/>
    <p:sldLayoutId id="2147483675" r:id="rId10"/>
    <p:sldLayoutId id="2147483674" r:id="rId11"/>
    <p:sldLayoutId id="2147483666" r:id="rId12"/>
    <p:sldLayoutId id="2147483657" r:id="rId13"/>
    <p:sldLayoutId id="2147483676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94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" y="3471910"/>
            <a:ext cx="9143998" cy="540000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accent4"/>
                </a:solidFill>
                <a:ea typeface="맑은 고딕" pitchFamily="50" charset="-127"/>
              </a:rPr>
              <a:t>“Somerville Happiness Survey”</a:t>
            </a:r>
            <a:endParaRPr lang="ko-KR" altLang="en-US" sz="2800" dirty="0">
              <a:solidFill>
                <a:schemeClr val="accent4"/>
              </a:solidFill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2843808" y="1053192"/>
            <a:ext cx="331236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err="1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Tugas</a:t>
            </a:r>
            <a:r>
              <a:rPr lang="en-US" altLang="ko-KR" sz="32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3200" b="1" dirty="0" err="1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Besar</a:t>
            </a:r>
            <a:endParaRPr lang="en-US" altLang="ko-KR" sz="3200" b="1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altLang="ko-KR" sz="2800" b="1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-Data Mining-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6DC86690-169E-4E72-A5F2-9A460B4DE416}"/>
              </a:ext>
            </a:extLst>
          </p:cNvPr>
          <p:cNvSpPr txBox="1">
            <a:spLocks/>
          </p:cNvSpPr>
          <p:nvPr/>
        </p:nvSpPr>
        <p:spPr>
          <a:xfrm>
            <a:off x="-2844824" y="4443958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sz="1600" dirty="0" err="1">
                <a:ea typeface="맑은 고딕" pitchFamily="50" charset="-127"/>
              </a:rPr>
              <a:t>Politeknik</a:t>
            </a:r>
            <a:r>
              <a:rPr lang="en-US" altLang="ko-KR" sz="1600" dirty="0">
                <a:ea typeface="맑은 고딕" pitchFamily="50" charset="-127"/>
              </a:rPr>
              <a:t> Negeri </a:t>
            </a:r>
            <a:r>
              <a:rPr lang="en-US" altLang="ko-KR" sz="1600" dirty="0" err="1">
                <a:ea typeface="맑은 고딕" pitchFamily="50" charset="-127"/>
              </a:rPr>
              <a:t>Batam</a:t>
            </a:r>
            <a:r>
              <a:rPr lang="en-US" altLang="ko-KR" sz="1600" dirty="0">
                <a:ea typeface="맑은 고딕" pitchFamily="50" charset="-127"/>
              </a:rPr>
              <a:t> 2019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4233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7EC6E8-4C41-4244-8D0F-2E7733D1AE5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696277"/>
            <a:ext cx="5943600" cy="375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49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90AEC7-E728-4C33-8739-656E5FC56C24}"/>
              </a:ext>
            </a:extLst>
          </p:cNvPr>
          <p:cNvSpPr/>
          <p:nvPr/>
        </p:nvSpPr>
        <p:spPr>
          <a:xfrm>
            <a:off x="1259632" y="123478"/>
            <a:ext cx="5112568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6. </a:t>
            </a:r>
            <a:r>
              <a:rPr lang="en-GB" dirty="0" err="1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Menghilangkan</a:t>
            </a:r>
            <a:r>
              <a:rPr lang="en-GB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Baris</a:t>
            </a:r>
            <a:r>
              <a:rPr lang="en-GB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GB" dirty="0" err="1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Memiliki</a:t>
            </a:r>
            <a:r>
              <a:rPr lang="en-GB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Nilai NA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8967B-10C1-4828-9BA0-5158EA0FC1B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131590"/>
            <a:ext cx="5943600" cy="37509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69055AC-2F2F-4544-AF63-7CDFDCD6C7DB}"/>
              </a:ext>
            </a:extLst>
          </p:cNvPr>
          <p:cNvSpPr/>
          <p:nvPr/>
        </p:nvSpPr>
        <p:spPr>
          <a:xfrm>
            <a:off x="0" y="613774"/>
            <a:ext cx="9143999" cy="301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C398E1-D001-4BDB-8C8E-536C34D52A8E}"/>
              </a:ext>
            </a:extLst>
          </p:cNvPr>
          <p:cNvSpPr/>
          <p:nvPr/>
        </p:nvSpPr>
        <p:spPr>
          <a:xfrm>
            <a:off x="1331640" y="530808"/>
            <a:ext cx="228940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dataset &lt;- </a:t>
            </a:r>
            <a:r>
              <a:rPr lang="en-GB" sz="14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na.</a:t>
            </a:r>
            <a:r>
              <a:rPr lang="en-GB" sz="14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 omit(dataset)</a:t>
            </a:r>
            <a:endParaRPr lang="en-US" sz="1600" b="1" dirty="0">
              <a:latin typeface="Leelawadee UI Semilight" panose="020B0402040204020203" pitchFamily="34" charset="-34"/>
              <a:ea typeface="Times New Roman" panose="02020603050405020304" pitchFamily="18" charset="0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35716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72152E-D1E1-46B5-8C57-63164400D714}"/>
              </a:ext>
            </a:extLst>
          </p:cNvPr>
          <p:cNvSpPr/>
          <p:nvPr/>
        </p:nvSpPr>
        <p:spPr>
          <a:xfrm>
            <a:off x="1115616" y="195486"/>
            <a:ext cx="3852337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7. </a:t>
            </a:r>
            <a:r>
              <a:rPr lang="en-GB" dirty="0" err="1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Melihat</a:t>
            </a:r>
            <a:r>
              <a:rPr lang="en-GB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Struktur</a:t>
            </a:r>
            <a:r>
              <a:rPr lang="en-GB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GB" dirty="0" err="1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Sebuah</a:t>
            </a:r>
            <a:r>
              <a:rPr lang="en-GB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Object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B90F9D-FE47-4229-98BE-6DD0E39C5C8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119748"/>
            <a:ext cx="5943600" cy="37509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3FB985-596B-43FF-A315-73A8AD4A7C7E}"/>
              </a:ext>
            </a:extLst>
          </p:cNvPr>
          <p:cNvSpPr/>
          <p:nvPr/>
        </p:nvSpPr>
        <p:spPr>
          <a:xfrm>
            <a:off x="0" y="613774"/>
            <a:ext cx="9143999" cy="301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C398E1-D001-4BDB-8C8E-536C34D52A8E}"/>
              </a:ext>
            </a:extLst>
          </p:cNvPr>
          <p:cNvSpPr/>
          <p:nvPr/>
        </p:nvSpPr>
        <p:spPr>
          <a:xfrm>
            <a:off x="1475656" y="556921"/>
            <a:ext cx="107433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str</a:t>
            </a:r>
            <a:r>
              <a:rPr lang="en-GB" sz="14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 (dataset)</a:t>
            </a:r>
            <a:endParaRPr lang="en-US" sz="1600" b="1" dirty="0">
              <a:latin typeface="Leelawadee UI Semilight" panose="020B0402040204020203" pitchFamily="34" charset="-34"/>
              <a:ea typeface="Times New Roman" panose="02020603050405020304" pitchFamily="18" charset="0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8280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830B77-588E-4E0D-9A49-9ACF59D58372}"/>
              </a:ext>
            </a:extLst>
          </p:cNvPr>
          <p:cNvSpPr/>
          <p:nvPr/>
        </p:nvSpPr>
        <p:spPr>
          <a:xfrm>
            <a:off x="1331640" y="339502"/>
            <a:ext cx="648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8. </a:t>
            </a:r>
            <a:r>
              <a:rPr lang="en-GB" dirty="0" err="1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Instalasi</a:t>
            </a:r>
            <a:r>
              <a:rPr lang="en-GB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Package yang </a:t>
            </a:r>
            <a:r>
              <a:rPr lang="en-GB" dirty="0" err="1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Belum</a:t>
            </a:r>
            <a:r>
              <a:rPr lang="en-GB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diinstall</a:t>
            </a:r>
            <a:r>
              <a:rPr lang="en-GB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GB" dirty="0" err="1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Gunakan</a:t>
            </a:r>
            <a:r>
              <a:rPr lang="en-GB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Package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042D7-BCE1-4375-A095-641EC40A27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260495"/>
            <a:ext cx="6480720" cy="3600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249E25-7B1F-478B-BB9C-3DDF69A8C490}"/>
              </a:ext>
            </a:extLst>
          </p:cNvPr>
          <p:cNvSpPr/>
          <p:nvPr/>
        </p:nvSpPr>
        <p:spPr>
          <a:xfrm>
            <a:off x="1" y="708834"/>
            <a:ext cx="9143999" cy="4947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C398E1-D001-4BDB-8C8E-536C34D52A8E}"/>
              </a:ext>
            </a:extLst>
          </p:cNvPr>
          <p:cNvSpPr/>
          <p:nvPr/>
        </p:nvSpPr>
        <p:spPr>
          <a:xfrm>
            <a:off x="1403648" y="592091"/>
            <a:ext cx="241271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install.packages</a:t>
            </a:r>
            <a:r>
              <a:rPr lang="en-GB" sz="14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(“</a:t>
            </a:r>
            <a:r>
              <a:rPr lang="en-GB" sz="14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matrixStats</a:t>
            </a:r>
            <a:r>
              <a:rPr lang="en-GB" sz="14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”)</a:t>
            </a:r>
            <a:endParaRPr lang="en-US" sz="1600" b="1" dirty="0">
              <a:latin typeface="Leelawadee UI Semilight" panose="020B0402040204020203" pitchFamily="34" charset="-34"/>
              <a:ea typeface="Times New Roman" panose="02020603050405020304" pitchFamily="18" charset="0"/>
              <a:cs typeface="Leelawadee UI Semilight" panose="020B0402040204020203" pitchFamily="34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398E1-D001-4BDB-8C8E-536C34D52A8E}"/>
              </a:ext>
            </a:extLst>
          </p:cNvPr>
          <p:cNvSpPr/>
          <p:nvPr/>
        </p:nvSpPr>
        <p:spPr>
          <a:xfrm>
            <a:off x="1403648" y="853325"/>
            <a:ext cx="1153264" cy="3753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library(party)</a:t>
            </a:r>
            <a:endParaRPr lang="en-US" sz="1600" b="1" dirty="0">
              <a:latin typeface="Leelawadee UI Semilight" panose="020B0402040204020203" pitchFamily="34" charset="-34"/>
              <a:ea typeface="Times New Roman" panose="02020603050405020304" pitchFamily="18" charset="0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35761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BAA4FC-18FA-4AC4-A24F-F81F5CF5C298}"/>
              </a:ext>
            </a:extLst>
          </p:cNvPr>
          <p:cNvSpPr/>
          <p:nvPr/>
        </p:nvSpPr>
        <p:spPr>
          <a:xfrm>
            <a:off x="1115616" y="123478"/>
            <a:ext cx="5598368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9. </a:t>
            </a:r>
            <a:r>
              <a:rPr lang="en-GB" dirty="0" err="1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Membagi</a:t>
            </a:r>
            <a:r>
              <a:rPr lang="en-GB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GB" dirty="0" err="1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Menjadi</a:t>
            </a:r>
            <a:r>
              <a:rPr lang="en-GB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Data Training dan Data Testing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F06D9D-A14F-4D80-8F3A-0B1EA1C5BAE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426" y="1727728"/>
            <a:ext cx="5680668" cy="33362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0AA7043-E330-4752-AD48-65AADD33DB78}"/>
              </a:ext>
            </a:extLst>
          </p:cNvPr>
          <p:cNvSpPr/>
          <p:nvPr/>
        </p:nvSpPr>
        <p:spPr>
          <a:xfrm>
            <a:off x="251520" y="575600"/>
            <a:ext cx="8892480" cy="10600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C398E1-D001-4BDB-8C8E-536C34D52A8E}"/>
              </a:ext>
            </a:extLst>
          </p:cNvPr>
          <p:cNvSpPr/>
          <p:nvPr/>
        </p:nvSpPr>
        <p:spPr>
          <a:xfrm>
            <a:off x="1794808" y="483518"/>
            <a:ext cx="44424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set.seed</a:t>
            </a:r>
            <a:r>
              <a:rPr lang="en-GB" sz="12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(123)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ind</a:t>
            </a:r>
            <a:r>
              <a:rPr lang="en-GB" sz="12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 &lt;- sample(2, </a:t>
            </a:r>
            <a:r>
              <a:rPr lang="en-GB" sz="12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nrow</a:t>
            </a:r>
            <a:r>
              <a:rPr lang="en-GB" sz="12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(dataset), replace = TRUE, </a:t>
            </a:r>
            <a:r>
              <a:rPr lang="en-GB" sz="12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prob</a:t>
            </a:r>
            <a:r>
              <a:rPr lang="en-GB" sz="12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 = c(0.8,0.2))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train.data</a:t>
            </a:r>
            <a:r>
              <a:rPr lang="en-GB" sz="12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 &lt;- dataset [</a:t>
            </a:r>
            <a:r>
              <a:rPr lang="en-GB" sz="12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ind</a:t>
            </a:r>
            <a:r>
              <a:rPr lang="en-GB" sz="12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 ==1,]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test.data</a:t>
            </a:r>
            <a:r>
              <a:rPr lang="en-GB" sz="12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 &lt;- dataset [</a:t>
            </a:r>
            <a:r>
              <a:rPr lang="en-GB" sz="12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ind</a:t>
            </a:r>
            <a:r>
              <a:rPr lang="en-GB" sz="12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 ==2,]</a:t>
            </a:r>
            <a:endParaRPr lang="en-US" sz="1400" b="1" dirty="0">
              <a:latin typeface="Leelawadee UI Semilight" panose="020B0402040204020203" pitchFamily="34" charset="-34"/>
              <a:ea typeface="Times New Roman" panose="02020603050405020304" pitchFamily="18" charset="0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22615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1D6D94-4E25-4C62-8053-F39DBE44705E}"/>
              </a:ext>
            </a:extLst>
          </p:cNvPr>
          <p:cNvSpPr/>
          <p:nvPr/>
        </p:nvSpPr>
        <p:spPr>
          <a:xfrm>
            <a:off x="1259632" y="123478"/>
            <a:ext cx="2358338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657225" algn="l"/>
              </a:tabLst>
            </a:pPr>
            <a:r>
              <a:rPr lang="en-GB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10. </a:t>
            </a:r>
            <a:r>
              <a:rPr lang="en-GB" dirty="0" err="1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Membangun</a:t>
            </a:r>
            <a:r>
              <a:rPr lang="en-GB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Model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CE5F97-D030-48DD-A1C2-78FAE6CD1FB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347614"/>
            <a:ext cx="6284168" cy="34805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F724863-C0A0-4C7A-BD85-8B8A7ABF564E}"/>
              </a:ext>
            </a:extLst>
          </p:cNvPr>
          <p:cNvSpPr/>
          <p:nvPr/>
        </p:nvSpPr>
        <p:spPr>
          <a:xfrm>
            <a:off x="0" y="613774"/>
            <a:ext cx="9143999" cy="589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398E1-D001-4BDB-8C8E-536C34D52A8E}"/>
              </a:ext>
            </a:extLst>
          </p:cNvPr>
          <p:cNvSpPr/>
          <p:nvPr/>
        </p:nvSpPr>
        <p:spPr>
          <a:xfrm>
            <a:off x="1475656" y="557267"/>
            <a:ext cx="59393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dataset_tree</a:t>
            </a:r>
            <a:r>
              <a:rPr lang="en-GB" sz="12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 &lt;- </a:t>
            </a:r>
            <a:r>
              <a:rPr lang="en-GB" sz="12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rpart</a:t>
            </a:r>
            <a:r>
              <a:rPr lang="en-GB" sz="12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(</a:t>
            </a:r>
            <a:r>
              <a:rPr lang="en-GB" sz="12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myFormula</a:t>
            </a:r>
            <a:r>
              <a:rPr lang="en-GB" sz="12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, data = </a:t>
            </a:r>
            <a:r>
              <a:rPr lang="en-GB" sz="12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train.data</a:t>
            </a:r>
            <a:r>
              <a:rPr lang="en-GB" sz="12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, control = </a:t>
            </a:r>
            <a:r>
              <a:rPr lang="en-GB" sz="12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rpart.control</a:t>
            </a:r>
            <a:r>
              <a:rPr lang="en-GB" sz="12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(</a:t>
            </a:r>
            <a:r>
              <a:rPr lang="en-GB" sz="12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minsplit</a:t>
            </a:r>
            <a:r>
              <a:rPr lang="en-GB" sz="12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=10))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rpartMod</a:t>
            </a:r>
            <a:r>
              <a:rPr lang="en-GB" sz="12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 &lt;- </a:t>
            </a:r>
            <a:r>
              <a:rPr lang="en-GB" sz="12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rpart</a:t>
            </a:r>
            <a:r>
              <a:rPr lang="en-GB" sz="12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(D – X1 + X2 + X3 + X4 + X5 + X6, data = </a:t>
            </a:r>
            <a:r>
              <a:rPr lang="en-GB" sz="12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train.data</a:t>
            </a:r>
            <a:r>
              <a:rPr lang="en-GB" sz="12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, method = “class”)</a:t>
            </a:r>
            <a:endParaRPr lang="en-US" sz="1400" b="1" dirty="0">
              <a:latin typeface="Leelawadee UI Semilight" panose="020B0402040204020203" pitchFamily="34" charset="-34"/>
              <a:ea typeface="Times New Roman" panose="02020603050405020304" pitchFamily="18" charset="0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36173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CEA6D0-837B-4869-91EA-A1BDC5D54525}"/>
              </a:ext>
            </a:extLst>
          </p:cNvPr>
          <p:cNvSpPr/>
          <p:nvPr/>
        </p:nvSpPr>
        <p:spPr>
          <a:xfrm>
            <a:off x="1403648" y="123478"/>
            <a:ext cx="2247154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11. </a:t>
            </a:r>
            <a:r>
              <a:rPr lang="en-GB" dirty="0" err="1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Memprediksi</a:t>
            </a:r>
            <a:r>
              <a:rPr lang="en-GB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Data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BF4A6B-0EAB-416E-88FB-89C2EF2D1D4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203598"/>
            <a:ext cx="6572200" cy="36966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C649347-8E60-461B-B761-31705C0FB5E4}"/>
              </a:ext>
            </a:extLst>
          </p:cNvPr>
          <p:cNvSpPr/>
          <p:nvPr/>
        </p:nvSpPr>
        <p:spPr>
          <a:xfrm>
            <a:off x="0" y="613774"/>
            <a:ext cx="9143999" cy="301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C398E1-D001-4BDB-8C8E-536C34D52A8E}"/>
              </a:ext>
            </a:extLst>
          </p:cNvPr>
          <p:cNvSpPr/>
          <p:nvPr/>
        </p:nvSpPr>
        <p:spPr>
          <a:xfrm>
            <a:off x="1547664" y="530808"/>
            <a:ext cx="331719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table(predict(</a:t>
            </a:r>
            <a:r>
              <a:rPr lang="en-GB" sz="14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dataset_ctree</a:t>
            </a:r>
            <a:r>
              <a:rPr lang="en-GB" sz="14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), </a:t>
            </a:r>
            <a:r>
              <a:rPr lang="en-GB" sz="14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train.data$D</a:t>
            </a:r>
            <a:r>
              <a:rPr lang="en-GB" sz="14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)</a:t>
            </a:r>
            <a:endParaRPr lang="en-US" sz="1600" b="1" dirty="0">
              <a:latin typeface="Leelawadee UI Semilight" panose="020B0402040204020203" pitchFamily="34" charset="-34"/>
              <a:ea typeface="Times New Roman" panose="02020603050405020304" pitchFamily="18" charset="0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39786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757B48-7F7D-48F0-B555-C305E598D182}"/>
              </a:ext>
            </a:extLst>
          </p:cNvPr>
          <p:cNvSpPr/>
          <p:nvPr/>
        </p:nvSpPr>
        <p:spPr>
          <a:xfrm>
            <a:off x="971600" y="123478"/>
            <a:ext cx="2307042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12. </a:t>
            </a:r>
            <a:r>
              <a:rPr lang="en-GB" dirty="0" err="1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Menampilkan</a:t>
            </a:r>
            <a:r>
              <a:rPr lang="en-GB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Data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390B11-AC29-45A3-983B-9A71C2F381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44" y="1280272"/>
            <a:ext cx="6408712" cy="36082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B02E2C6-C985-440C-87FB-65C9ACDD5DDB}"/>
              </a:ext>
            </a:extLst>
          </p:cNvPr>
          <p:cNvSpPr/>
          <p:nvPr/>
        </p:nvSpPr>
        <p:spPr>
          <a:xfrm>
            <a:off x="1" y="627534"/>
            <a:ext cx="9143999" cy="5760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C398E1-D001-4BDB-8C8E-536C34D52A8E}"/>
              </a:ext>
            </a:extLst>
          </p:cNvPr>
          <p:cNvSpPr/>
          <p:nvPr/>
        </p:nvSpPr>
        <p:spPr>
          <a:xfrm>
            <a:off x="1259632" y="500067"/>
            <a:ext cx="153965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printcp</a:t>
            </a:r>
            <a:r>
              <a:rPr lang="en-GB" sz="14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(</a:t>
            </a:r>
            <a:r>
              <a:rPr lang="en-GB" sz="14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rpartMod</a:t>
            </a:r>
            <a:r>
              <a:rPr lang="en-GB" sz="14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)</a:t>
            </a:r>
            <a:endParaRPr lang="en-US" sz="1600" b="1" dirty="0">
              <a:latin typeface="Leelawadee UI Semilight" panose="020B0402040204020203" pitchFamily="34" charset="-34"/>
              <a:ea typeface="Times New Roman" panose="02020603050405020304" pitchFamily="18" charset="0"/>
              <a:cs typeface="Leelawadee UI Semilight" panose="020B0402040204020203" pitchFamily="34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398E1-D001-4BDB-8C8E-536C34D52A8E}"/>
              </a:ext>
            </a:extLst>
          </p:cNvPr>
          <p:cNvSpPr/>
          <p:nvPr/>
        </p:nvSpPr>
        <p:spPr>
          <a:xfrm>
            <a:off x="1259632" y="784491"/>
            <a:ext cx="148515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plotcp</a:t>
            </a:r>
            <a:r>
              <a:rPr lang="en-GB" sz="14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(</a:t>
            </a:r>
            <a:r>
              <a:rPr lang="en-GB" sz="14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rpartMod</a:t>
            </a:r>
            <a:r>
              <a:rPr lang="en-GB" sz="14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)</a:t>
            </a:r>
            <a:endParaRPr lang="en-US" sz="1600" b="1" dirty="0">
              <a:latin typeface="Leelawadee UI Semilight" panose="020B0402040204020203" pitchFamily="34" charset="-34"/>
              <a:ea typeface="Times New Roman" panose="02020603050405020304" pitchFamily="18" charset="0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05759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7C2F74-3946-43F1-98A2-2E2FC4BCC3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35267"/>
            <a:ext cx="5943600" cy="467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09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A62F27-07CA-4653-AED3-56C17B1E9CD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75" y="1086440"/>
            <a:ext cx="5832648" cy="36906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C649347-8E60-461B-B761-31705C0FB5E4}"/>
              </a:ext>
            </a:extLst>
          </p:cNvPr>
          <p:cNvSpPr/>
          <p:nvPr/>
        </p:nvSpPr>
        <p:spPr>
          <a:xfrm>
            <a:off x="0" y="195486"/>
            <a:ext cx="9143999" cy="720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C398E1-D001-4BDB-8C8E-536C34D52A8E}"/>
              </a:ext>
            </a:extLst>
          </p:cNvPr>
          <p:cNvSpPr/>
          <p:nvPr/>
        </p:nvSpPr>
        <p:spPr>
          <a:xfrm>
            <a:off x="1547664" y="93861"/>
            <a:ext cx="136242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print(</a:t>
            </a:r>
            <a:r>
              <a:rPr lang="en-GB" sz="12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dataset_tree</a:t>
            </a:r>
            <a:r>
              <a:rPr lang="en-GB" sz="12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)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plot(</a:t>
            </a:r>
            <a:r>
              <a:rPr lang="en-GB" sz="12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dataset_tree</a:t>
            </a:r>
            <a:r>
              <a:rPr lang="en-GB" sz="12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)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text(</a:t>
            </a:r>
            <a:r>
              <a:rPr lang="en-GB" sz="12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dataset_tree</a:t>
            </a:r>
            <a:r>
              <a:rPr lang="en-GB" sz="12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)</a:t>
            </a:r>
            <a:endParaRPr lang="en-US" sz="1400" b="1" dirty="0">
              <a:latin typeface="Leelawadee UI Semilight" panose="020B0402040204020203" pitchFamily="34" charset="-34"/>
              <a:ea typeface="Times New Roman" panose="02020603050405020304" pitchFamily="18" charset="0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5085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accent4"/>
                </a:solidFill>
              </a:rPr>
              <a:t>Anggota</a:t>
            </a:r>
            <a:r>
              <a:rPr lang="en-US" altLang="ko-KR" dirty="0">
                <a:solidFill>
                  <a:schemeClr val="accent4"/>
                </a:solidFill>
              </a:rPr>
              <a:t> Tim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961406" y="3318367"/>
            <a:ext cx="1833846" cy="623474"/>
            <a:chOff x="625414" y="3277976"/>
            <a:chExt cx="1833846" cy="623474"/>
          </a:xfrm>
        </p:grpSpPr>
        <p:grpSp>
          <p:nvGrpSpPr>
            <p:cNvPr id="8" name="Group 7"/>
            <p:cNvGrpSpPr/>
            <p:nvPr/>
          </p:nvGrpSpPr>
          <p:grpSpPr>
            <a:xfrm>
              <a:off x="625414" y="3277976"/>
              <a:ext cx="1833846" cy="623474"/>
              <a:chOff x="3779911" y="3121103"/>
              <a:chExt cx="1584177" cy="623474"/>
            </a:xfrm>
          </p:grpSpPr>
          <p:sp>
            <p:nvSpPr>
              <p:cNvPr id="9" name="Text Placeholder 17"/>
              <p:cNvSpPr txBox="1">
                <a:spLocks/>
              </p:cNvSpPr>
              <p:nvPr/>
            </p:nvSpPr>
            <p:spPr>
              <a:xfrm>
                <a:off x="3779911" y="3121103"/>
                <a:ext cx="1584177" cy="246087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Ardita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Hardi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0" name="Text Placeholder 18"/>
              <p:cNvSpPr txBox="1">
                <a:spLocks/>
              </p:cNvSpPr>
              <p:nvPr/>
            </p:nvSpPr>
            <p:spPr>
              <a:xfrm>
                <a:off x="3779911" y="3494997"/>
                <a:ext cx="1584177" cy="249580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dirty="0">
                    <a:solidFill>
                      <a:schemeClr val="accent1"/>
                    </a:solidFill>
                    <a:cs typeface="Arial" pitchFamily="34" charset="0"/>
                  </a:rPr>
                  <a:t>33118010</a:t>
                </a:r>
                <a:r>
                  <a:rPr lang="id-ID" sz="1200" dirty="0">
                    <a:solidFill>
                      <a:schemeClr val="accent1"/>
                    </a:solidFill>
                    <a:cs typeface="Arial" pitchFamily="34" charset="0"/>
                  </a:rPr>
                  <a:t>29</a:t>
                </a:r>
                <a:endParaRPr lang="en-US" sz="1200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683760" y="3579862"/>
              <a:ext cx="1728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245115" y="3309240"/>
            <a:ext cx="2037920" cy="634937"/>
            <a:chOff x="2549341" y="3266513"/>
            <a:chExt cx="2037920" cy="634937"/>
          </a:xfrm>
        </p:grpSpPr>
        <p:grpSp>
          <p:nvGrpSpPr>
            <p:cNvPr id="13" name="Group 12"/>
            <p:cNvGrpSpPr/>
            <p:nvPr/>
          </p:nvGrpSpPr>
          <p:grpSpPr>
            <a:xfrm>
              <a:off x="2549341" y="3266513"/>
              <a:ext cx="2037920" cy="634937"/>
              <a:chOff x="3691765" y="3109640"/>
              <a:chExt cx="1760467" cy="634937"/>
            </a:xfrm>
          </p:grpSpPr>
          <p:sp>
            <p:nvSpPr>
              <p:cNvPr id="14" name="Text Placeholder 17"/>
              <p:cNvSpPr txBox="1">
                <a:spLocks/>
              </p:cNvSpPr>
              <p:nvPr/>
            </p:nvSpPr>
            <p:spPr>
              <a:xfrm>
                <a:off x="3691765" y="3109640"/>
                <a:ext cx="1760467" cy="265878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Maulita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Rizchita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Putri</a:t>
                </a:r>
              </a:p>
            </p:txBody>
          </p:sp>
          <p:sp>
            <p:nvSpPr>
              <p:cNvPr id="15" name="Text Placeholder 18"/>
              <p:cNvSpPr txBox="1">
                <a:spLocks/>
              </p:cNvSpPr>
              <p:nvPr/>
            </p:nvSpPr>
            <p:spPr>
              <a:xfrm>
                <a:off x="3779911" y="3494997"/>
                <a:ext cx="1584177" cy="249580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dirty="0">
                    <a:solidFill>
                      <a:schemeClr val="accent2"/>
                    </a:solidFill>
                    <a:cs typeface="Arial" pitchFamily="34" charset="0"/>
                  </a:rPr>
                  <a:t>3311801025</a:t>
                </a: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2704301" y="3579862"/>
              <a:ext cx="1728000" cy="3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759706" y="3094382"/>
            <a:ext cx="1912606" cy="881161"/>
            <a:chOff x="6730901" y="3351775"/>
            <a:chExt cx="1833846" cy="407348"/>
          </a:xfrm>
        </p:grpSpPr>
        <p:grpSp>
          <p:nvGrpSpPr>
            <p:cNvPr id="23" name="Group 22"/>
            <p:cNvGrpSpPr/>
            <p:nvPr/>
          </p:nvGrpSpPr>
          <p:grpSpPr>
            <a:xfrm>
              <a:off x="6730901" y="3351775"/>
              <a:ext cx="1833846" cy="407348"/>
              <a:chOff x="3795852" y="3194902"/>
              <a:chExt cx="1584177" cy="407348"/>
            </a:xfrm>
          </p:grpSpPr>
          <p:sp>
            <p:nvSpPr>
              <p:cNvPr id="24" name="Text Placeholder 17"/>
              <p:cNvSpPr txBox="1">
                <a:spLocks/>
              </p:cNvSpPr>
              <p:nvPr/>
            </p:nvSpPr>
            <p:spPr>
              <a:xfrm>
                <a:off x="3795852" y="3194902"/>
                <a:ext cx="1584177" cy="246087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Rizky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Indriati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5" name="Text Placeholder 18"/>
              <p:cNvSpPr txBox="1">
                <a:spLocks/>
              </p:cNvSpPr>
              <p:nvPr/>
            </p:nvSpPr>
            <p:spPr>
              <a:xfrm>
                <a:off x="3900404" y="3458989"/>
                <a:ext cx="1479625" cy="143261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dirty="0">
                    <a:solidFill>
                      <a:schemeClr val="accent4"/>
                    </a:solidFill>
                    <a:cs typeface="Arial" pitchFamily="34" charset="0"/>
                  </a:rPr>
                  <a:t>3311801005</a:t>
                </a:r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6765371" y="3579862"/>
              <a:ext cx="1728000" cy="3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6" r="5916"/>
          <a:stretch>
            <a:fillRect/>
          </a:stretch>
        </p:blipFill>
        <p:spPr>
          <a:xfrm>
            <a:off x="2024063" y="1189038"/>
            <a:ext cx="1727200" cy="1958975"/>
          </a:xfrm>
        </p:spPr>
      </p:pic>
      <p:pic>
        <p:nvPicPr>
          <p:cNvPr id="5" name="Picture Placeholder 4"/>
          <p:cNvPicPr>
            <a:picLocks noGrp="1" noChangeAspect="1"/>
          </p:cNvPicPr>
          <p:nvPr>
            <p:ph type="pic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2" b="4772"/>
          <a:stretch>
            <a:fillRect/>
          </a:stretch>
        </p:blipFill>
        <p:spPr>
          <a:xfrm>
            <a:off x="4400550" y="1189038"/>
            <a:ext cx="1727200" cy="1958975"/>
          </a:xfrm>
        </p:spPr>
      </p:pic>
      <p:pic>
        <p:nvPicPr>
          <p:cNvPr id="3" name="Picture Placeholder 2"/>
          <p:cNvPicPr>
            <a:picLocks noGrp="1" noChangeAspect="1"/>
          </p:cNvPicPr>
          <p:nvPr>
            <p:ph type="pic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4" b="2344"/>
          <a:stretch>
            <a:fillRect/>
          </a:stretch>
        </p:blipFill>
        <p:spPr>
          <a:xfrm>
            <a:off x="6786563" y="1189038"/>
            <a:ext cx="1728787" cy="1958975"/>
          </a:xfr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1FD9A251-E86B-4F0F-B009-E8BA60CCC8A9}"/>
              </a:ext>
            </a:extLst>
          </p:cNvPr>
          <p:cNvGrpSpPr/>
          <p:nvPr/>
        </p:nvGrpSpPr>
        <p:grpSpPr>
          <a:xfrm>
            <a:off x="0" y="1297414"/>
            <a:ext cx="1728192" cy="1742400"/>
            <a:chOff x="1" y="1321321"/>
            <a:chExt cx="2051719" cy="246946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5F4F2C5-CA92-4782-9BB5-DC3E1A2A11F4}"/>
                </a:ext>
              </a:extLst>
            </p:cNvPr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EEE59E9-24A2-4FC4-9C77-E115ACBF154B}"/>
                </a:ext>
              </a:extLst>
            </p:cNvPr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B31A7D7-9CD2-4EC4-AF7A-D1D7DE41B80C}"/>
                </a:ext>
              </a:extLst>
            </p:cNvPr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E11593D-11BF-45EC-8F3B-A1EB45D3DA77}"/>
                </a:ext>
              </a:extLst>
            </p:cNvPr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Text Placeholder 17">
            <a:extLst>
              <a:ext uri="{FF2B5EF4-FFF2-40B4-BE49-F238E27FC236}">
                <a16:creationId xmlns:a16="http://schemas.microsoft.com/office/drawing/2014/main" id="{B979F00A-E6D6-43BF-A824-9E5FBB72BB1F}"/>
              </a:ext>
            </a:extLst>
          </p:cNvPr>
          <p:cNvSpPr txBox="1">
            <a:spLocks/>
          </p:cNvSpPr>
          <p:nvPr/>
        </p:nvSpPr>
        <p:spPr>
          <a:xfrm>
            <a:off x="-105654" y="1784683"/>
            <a:ext cx="1833846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IF 3A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Reguler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Pagi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id="{73B5A706-9336-4EFC-A5A3-A4E93F9DD389}"/>
              </a:ext>
            </a:extLst>
          </p:cNvPr>
          <p:cNvSpPr txBox="1">
            <a:spLocks/>
          </p:cNvSpPr>
          <p:nvPr/>
        </p:nvSpPr>
        <p:spPr>
          <a:xfrm>
            <a:off x="-105654" y="2276701"/>
            <a:ext cx="1833846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Informatic Addicts</a:t>
            </a:r>
          </a:p>
        </p:txBody>
      </p:sp>
    </p:spTree>
    <p:extLst>
      <p:ext uri="{BB962C8B-B14F-4D97-AF65-F5344CB8AC3E}">
        <p14:creationId xmlns:p14="http://schemas.microsoft.com/office/powerpoint/2010/main" val="3754025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78C8D4-4E36-48CF-B5DC-4AC01A33009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35267"/>
            <a:ext cx="5943600" cy="467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76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B38C84-880C-431D-BD37-BBE3D91D0033}"/>
              </a:ext>
            </a:extLst>
          </p:cNvPr>
          <p:cNvSpPr/>
          <p:nvPr/>
        </p:nvSpPr>
        <p:spPr>
          <a:xfrm>
            <a:off x="1259632" y="-16413"/>
            <a:ext cx="7776864" cy="542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Hasil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Data Mining :</a:t>
            </a:r>
          </a:p>
          <a:p>
            <a:pPr marR="0"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Ditemukan</a:t>
            </a:r>
            <a:r>
              <a:rPr lang="en-GB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143 data </a:t>
            </a:r>
            <a:r>
              <a:rPr lang="en-GB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GB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7 </a:t>
            </a:r>
            <a:r>
              <a:rPr lang="en-GB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variabel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Penduduk</a:t>
            </a:r>
            <a:r>
              <a:rPr lang="en-GB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GB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kategori</a:t>
            </a:r>
            <a:r>
              <a:rPr lang="en-GB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Happy yang </a:t>
            </a:r>
            <a:r>
              <a:rPr lang="en-GB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benar</a:t>
            </a:r>
            <a:r>
              <a:rPr lang="en-GB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diprediksi</a:t>
            </a:r>
            <a:r>
              <a:rPr lang="en-GB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sebanyak</a:t>
            </a:r>
            <a:r>
              <a:rPr lang="en-GB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41 data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Penduduk</a:t>
            </a:r>
            <a:r>
              <a:rPr lang="en-GB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GB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kategori</a:t>
            </a:r>
            <a:r>
              <a:rPr lang="en-GB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Unhappy yang </a:t>
            </a:r>
            <a:r>
              <a:rPr lang="en-GB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benar</a:t>
            </a:r>
            <a:r>
              <a:rPr lang="en-GB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diprediksi</a:t>
            </a:r>
            <a:r>
              <a:rPr lang="en-GB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sebanyak</a:t>
            </a:r>
            <a:r>
              <a:rPr lang="en-GB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36 data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Penduduk</a:t>
            </a:r>
            <a:r>
              <a:rPr lang="en-GB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GB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kategori</a:t>
            </a:r>
            <a:r>
              <a:rPr lang="en-GB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Happy yang salah </a:t>
            </a:r>
            <a:r>
              <a:rPr lang="en-GB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diprediksi</a:t>
            </a:r>
            <a:r>
              <a:rPr lang="en-GB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menjadi</a:t>
            </a:r>
            <a:r>
              <a:rPr lang="en-GB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Unhappy </a:t>
            </a:r>
            <a:r>
              <a:rPr lang="en-GB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sebanyak</a:t>
            </a:r>
            <a:r>
              <a:rPr lang="en-GB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23 data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Penduduk</a:t>
            </a:r>
            <a:r>
              <a:rPr lang="en-GB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GB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Kategori</a:t>
            </a:r>
            <a:r>
              <a:rPr lang="en-GB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Unhappy yang salah </a:t>
            </a:r>
            <a:r>
              <a:rPr lang="en-GB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diprediksi</a:t>
            </a:r>
            <a:r>
              <a:rPr lang="en-GB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menjadi</a:t>
            </a:r>
            <a:r>
              <a:rPr lang="en-GB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Happy </a:t>
            </a:r>
            <a:r>
              <a:rPr lang="en-GB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sebanyak</a:t>
            </a:r>
            <a:r>
              <a:rPr lang="en-GB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15 data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Maka</a:t>
            </a:r>
            <a:r>
              <a:rPr lang="en-GB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tingkat</a:t>
            </a:r>
            <a:r>
              <a:rPr lang="en-GB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kepercayaan</a:t>
            </a:r>
            <a:r>
              <a:rPr lang="en-GB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GB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akurasi</a:t>
            </a:r>
            <a:r>
              <a:rPr lang="en-GB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Dataset </a:t>
            </a:r>
            <a:r>
              <a:rPr lang="en-GB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Ctree</a:t>
            </a:r>
            <a:r>
              <a:rPr lang="en-GB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GB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sebesar</a:t>
            </a:r>
            <a:r>
              <a:rPr lang="en-GB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(41+36)/(41+36+23+15) = 66.96%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Hasil </a:t>
            </a:r>
            <a:r>
              <a:rPr lang="en-GB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pohon</a:t>
            </a:r>
            <a:r>
              <a:rPr lang="en-GB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keputusan</a:t>
            </a:r>
            <a:r>
              <a:rPr lang="en-GB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dataset:</a:t>
            </a:r>
          </a:p>
          <a:p>
            <a:pPr lvl="1"/>
            <a:r>
              <a:rPr lang="en-GB" sz="1200" dirty="0"/>
              <a:t>X1&gt;=4.5 </a:t>
            </a:r>
            <a:r>
              <a:rPr lang="en-GB" sz="1200" dirty="0" err="1"/>
              <a:t>jika</a:t>
            </a:r>
            <a:r>
              <a:rPr lang="en-GB" sz="1200" dirty="0"/>
              <a:t> True </a:t>
            </a:r>
            <a:r>
              <a:rPr lang="en-GB" sz="1200" dirty="0" err="1"/>
              <a:t>maka</a:t>
            </a:r>
            <a:r>
              <a:rPr lang="en-GB" sz="1200" dirty="0"/>
              <a:t>  “X3&gt;=3.5”, </a:t>
            </a:r>
            <a:r>
              <a:rPr lang="en-GB" sz="1200" dirty="0" err="1"/>
              <a:t>jika</a:t>
            </a:r>
            <a:r>
              <a:rPr lang="en-GB" sz="1200" dirty="0"/>
              <a:t> False </a:t>
            </a:r>
            <a:r>
              <a:rPr lang="en-GB" sz="1200" dirty="0" err="1"/>
              <a:t>maka</a:t>
            </a:r>
            <a:r>
              <a:rPr lang="en-GB" sz="1200" dirty="0"/>
              <a:t> “X6&gt;=3.5”</a:t>
            </a:r>
            <a:endParaRPr lang="en-US" sz="1200" dirty="0"/>
          </a:p>
          <a:p>
            <a:pPr lvl="1"/>
            <a:r>
              <a:rPr lang="en-GB" sz="1200" dirty="0"/>
              <a:t>X3&gt;=3.5 </a:t>
            </a:r>
            <a:r>
              <a:rPr lang="en-GB" sz="1200" dirty="0" err="1"/>
              <a:t>jika</a:t>
            </a:r>
            <a:r>
              <a:rPr lang="en-GB" sz="1200" dirty="0"/>
              <a:t> True </a:t>
            </a:r>
            <a:r>
              <a:rPr lang="en-GB" sz="1200" dirty="0" err="1"/>
              <a:t>maka</a:t>
            </a:r>
            <a:r>
              <a:rPr lang="en-GB" sz="1200" dirty="0"/>
              <a:t> “happy”,      </a:t>
            </a:r>
            <a:r>
              <a:rPr lang="en-GB" sz="1200" dirty="0" err="1"/>
              <a:t>jika</a:t>
            </a:r>
            <a:r>
              <a:rPr lang="en-GB" sz="1200" dirty="0"/>
              <a:t> False </a:t>
            </a:r>
            <a:r>
              <a:rPr lang="en-GB" sz="1200" dirty="0" err="1"/>
              <a:t>maka</a:t>
            </a:r>
            <a:r>
              <a:rPr lang="en-GB" sz="1200" dirty="0"/>
              <a:t> “X5&gt;=3.5”</a:t>
            </a:r>
            <a:endParaRPr lang="en-US" sz="1200" dirty="0"/>
          </a:p>
          <a:p>
            <a:pPr lvl="1"/>
            <a:r>
              <a:rPr lang="en-GB" sz="1200" dirty="0"/>
              <a:t>X6&gt;=3.5 </a:t>
            </a:r>
            <a:r>
              <a:rPr lang="en-GB" sz="1200" dirty="0" err="1"/>
              <a:t>jika</a:t>
            </a:r>
            <a:r>
              <a:rPr lang="en-GB" sz="1200" dirty="0"/>
              <a:t> True </a:t>
            </a:r>
            <a:r>
              <a:rPr lang="en-GB" sz="1200" dirty="0" err="1"/>
              <a:t>maka</a:t>
            </a:r>
            <a:r>
              <a:rPr lang="en-GB" sz="1200" dirty="0"/>
              <a:t> “X5&lt;3.5”,    </a:t>
            </a:r>
            <a:r>
              <a:rPr lang="en-GB" sz="1200" dirty="0" err="1"/>
              <a:t>jika</a:t>
            </a:r>
            <a:r>
              <a:rPr lang="en-GB" sz="1200" dirty="0"/>
              <a:t> False </a:t>
            </a:r>
            <a:r>
              <a:rPr lang="en-GB" sz="1200" dirty="0" err="1"/>
              <a:t>maka</a:t>
            </a:r>
            <a:r>
              <a:rPr lang="en-GB" sz="1200" dirty="0"/>
              <a:t> “unhappy”</a:t>
            </a:r>
            <a:endParaRPr lang="en-US" sz="1200" dirty="0"/>
          </a:p>
          <a:p>
            <a:pPr lvl="1"/>
            <a:r>
              <a:rPr lang="en-GB" sz="1200" dirty="0"/>
              <a:t>X5&gt;=3.5 </a:t>
            </a:r>
            <a:r>
              <a:rPr lang="en-GB" sz="1200" dirty="0" err="1"/>
              <a:t>jika</a:t>
            </a:r>
            <a:r>
              <a:rPr lang="en-GB" sz="1200" dirty="0"/>
              <a:t> True </a:t>
            </a:r>
            <a:r>
              <a:rPr lang="en-GB" sz="1200" dirty="0" err="1"/>
              <a:t>maka</a:t>
            </a:r>
            <a:r>
              <a:rPr lang="en-GB" sz="1200" dirty="0"/>
              <a:t> “happy”,      </a:t>
            </a:r>
            <a:r>
              <a:rPr lang="en-GB" sz="1200" dirty="0" err="1"/>
              <a:t>jika</a:t>
            </a:r>
            <a:r>
              <a:rPr lang="en-GB" sz="1200" dirty="0"/>
              <a:t> False </a:t>
            </a:r>
            <a:r>
              <a:rPr lang="en-GB" sz="1200" dirty="0" err="1"/>
              <a:t>maka</a:t>
            </a:r>
            <a:r>
              <a:rPr lang="en-GB" sz="1200" dirty="0"/>
              <a:t> “X5&lt;2.5”</a:t>
            </a:r>
            <a:endParaRPr lang="en-US" sz="1200" dirty="0"/>
          </a:p>
          <a:p>
            <a:pPr lvl="1"/>
            <a:r>
              <a:rPr lang="en-GB" sz="1200" dirty="0"/>
              <a:t>X5&lt;3.5   </a:t>
            </a:r>
            <a:r>
              <a:rPr lang="en-GB" sz="1200" dirty="0" err="1"/>
              <a:t>jika</a:t>
            </a:r>
            <a:r>
              <a:rPr lang="en-GB" sz="1200" dirty="0"/>
              <a:t> True </a:t>
            </a:r>
            <a:r>
              <a:rPr lang="en-GB" sz="1200" dirty="0" err="1"/>
              <a:t>maka</a:t>
            </a:r>
            <a:r>
              <a:rPr lang="en-GB" sz="1200" dirty="0"/>
              <a:t> “X5&gt;=2.5”,  </a:t>
            </a:r>
            <a:r>
              <a:rPr lang="en-GB" sz="1200" dirty="0" err="1"/>
              <a:t>jika</a:t>
            </a:r>
            <a:r>
              <a:rPr lang="en-GB" sz="1200" dirty="0"/>
              <a:t> False </a:t>
            </a:r>
            <a:r>
              <a:rPr lang="en-GB" sz="1200" dirty="0" err="1"/>
              <a:t>maka</a:t>
            </a:r>
            <a:r>
              <a:rPr lang="en-GB" sz="1200" dirty="0"/>
              <a:t> “X4&gt;=3.5”</a:t>
            </a:r>
            <a:endParaRPr lang="en-US" sz="1200" dirty="0"/>
          </a:p>
          <a:p>
            <a:pPr lvl="1"/>
            <a:r>
              <a:rPr lang="en-GB" sz="1200" dirty="0"/>
              <a:t>X5&lt;2.5   </a:t>
            </a:r>
            <a:r>
              <a:rPr lang="en-GB" sz="1200" dirty="0" err="1"/>
              <a:t>jika</a:t>
            </a:r>
            <a:r>
              <a:rPr lang="en-GB" sz="1200" dirty="0"/>
              <a:t> True </a:t>
            </a:r>
            <a:r>
              <a:rPr lang="en-GB" sz="1200" dirty="0" err="1"/>
              <a:t>maka</a:t>
            </a:r>
            <a:r>
              <a:rPr lang="en-GB" sz="1200" dirty="0"/>
              <a:t> “happy”,      </a:t>
            </a:r>
            <a:r>
              <a:rPr lang="en-GB" sz="1200" dirty="0" err="1"/>
              <a:t>jika</a:t>
            </a:r>
            <a:r>
              <a:rPr lang="en-GB" sz="1200" dirty="0"/>
              <a:t> </a:t>
            </a:r>
            <a:r>
              <a:rPr lang="en-GB" sz="1200" dirty="0" err="1"/>
              <a:t>tidak</a:t>
            </a:r>
            <a:r>
              <a:rPr lang="en-GB" sz="1200" dirty="0"/>
              <a:t> </a:t>
            </a:r>
            <a:r>
              <a:rPr lang="en-GB" sz="1200" dirty="0" err="1"/>
              <a:t>maka</a:t>
            </a:r>
            <a:r>
              <a:rPr lang="en-GB" sz="1200" dirty="0"/>
              <a:t> “unhappy”</a:t>
            </a:r>
            <a:endParaRPr lang="en-US" sz="1200" dirty="0"/>
          </a:p>
          <a:p>
            <a:pPr lvl="1"/>
            <a:r>
              <a:rPr lang="en-GB" sz="1200" dirty="0"/>
              <a:t>X5&gt;=2.5 </a:t>
            </a:r>
            <a:r>
              <a:rPr lang="en-GB" sz="1200" dirty="0" err="1"/>
              <a:t>jika</a:t>
            </a:r>
            <a:r>
              <a:rPr lang="en-GB" sz="1200" dirty="0"/>
              <a:t> True </a:t>
            </a:r>
            <a:r>
              <a:rPr lang="en-GB" sz="1200" dirty="0" err="1"/>
              <a:t>maka</a:t>
            </a:r>
            <a:r>
              <a:rPr lang="en-GB" sz="1200" dirty="0"/>
              <a:t> “happy”,      </a:t>
            </a:r>
            <a:r>
              <a:rPr lang="en-GB" sz="1200" dirty="0" err="1"/>
              <a:t>jika</a:t>
            </a:r>
            <a:r>
              <a:rPr lang="en-GB" sz="1200" dirty="0"/>
              <a:t> False </a:t>
            </a:r>
            <a:r>
              <a:rPr lang="en-GB" sz="1200" dirty="0" err="1"/>
              <a:t>maka</a:t>
            </a:r>
            <a:r>
              <a:rPr lang="en-GB" sz="1200" dirty="0"/>
              <a:t> “X1&gt;=3.5”</a:t>
            </a:r>
            <a:endParaRPr lang="en-US" sz="1200" dirty="0"/>
          </a:p>
          <a:p>
            <a:pPr lvl="1"/>
            <a:r>
              <a:rPr lang="en-GB" sz="1200" dirty="0"/>
              <a:t>X4&gt;=3.5 </a:t>
            </a:r>
            <a:r>
              <a:rPr lang="en-GB" sz="1200" dirty="0" err="1"/>
              <a:t>jika</a:t>
            </a:r>
            <a:r>
              <a:rPr lang="en-GB" sz="1200" dirty="0"/>
              <a:t> True </a:t>
            </a:r>
            <a:r>
              <a:rPr lang="en-GB" sz="1200" dirty="0" err="1"/>
              <a:t>maka</a:t>
            </a:r>
            <a:r>
              <a:rPr lang="en-GB" sz="1200" dirty="0"/>
              <a:t> “X2&lt;2.5”,    </a:t>
            </a:r>
            <a:r>
              <a:rPr lang="en-GB" sz="1200" dirty="0" err="1"/>
              <a:t>jika</a:t>
            </a:r>
            <a:r>
              <a:rPr lang="en-GB" sz="1200" dirty="0"/>
              <a:t> False </a:t>
            </a:r>
            <a:r>
              <a:rPr lang="en-GB" sz="1200" dirty="0" err="1"/>
              <a:t>maka</a:t>
            </a:r>
            <a:r>
              <a:rPr lang="en-GB" sz="1200" dirty="0"/>
              <a:t> “unhappy”</a:t>
            </a:r>
            <a:endParaRPr lang="en-US" sz="1200" dirty="0"/>
          </a:p>
          <a:p>
            <a:pPr lvl="1"/>
            <a:r>
              <a:rPr lang="en-GB" sz="1200" dirty="0"/>
              <a:t>X1&gt;=3.5 </a:t>
            </a:r>
            <a:r>
              <a:rPr lang="en-GB" sz="1200" dirty="0" err="1"/>
              <a:t>jika</a:t>
            </a:r>
            <a:r>
              <a:rPr lang="en-GB" sz="1200" dirty="0"/>
              <a:t> True </a:t>
            </a:r>
            <a:r>
              <a:rPr lang="en-GB" sz="1200" dirty="0" err="1"/>
              <a:t>maka</a:t>
            </a:r>
            <a:r>
              <a:rPr lang="en-GB" sz="1200" dirty="0"/>
              <a:t> “happy”,      </a:t>
            </a:r>
            <a:r>
              <a:rPr lang="en-GB" sz="1200" dirty="0" err="1"/>
              <a:t>jika</a:t>
            </a:r>
            <a:r>
              <a:rPr lang="en-GB" sz="1200" dirty="0"/>
              <a:t> </a:t>
            </a:r>
            <a:r>
              <a:rPr lang="en-GB" sz="1200" dirty="0" err="1"/>
              <a:t>tidak</a:t>
            </a:r>
            <a:r>
              <a:rPr lang="en-GB" sz="1200" dirty="0"/>
              <a:t> </a:t>
            </a:r>
            <a:r>
              <a:rPr lang="en-GB" sz="1200" dirty="0" err="1"/>
              <a:t>maka</a:t>
            </a:r>
            <a:r>
              <a:rPr lang="en-GB" sz="1200" dirty="0"/>
              <a:t> “unhappy”</a:t>
            </a:r>
            <a:endParaRPr lang="en-US" sz="1200" dirty="0"/>
          </a:p>
          <a:p>
            <a:pPr lvl="1"/>
            <a:r>
              <a:rPr lang="en-GB" sz="1200" dirty="0"/>
              <a:t>X2&lt;2.5   </a:t>
            </a:r>
            <a:r>
              <a:rPr lang="en-GB" sz="1200" dirty="0" err="1"/>
              <a:t>jika</a:t>
            </a:r>
            <a:r>
              <a:rPr lang="en-GB" sz="1200" dirty="0"/>
              <a:t> True </a:t>
            </a:r>
            <a:r>
              <a:rPr lang="en-GB" sz="1200" dirty="0" err="1"/>
              <a:t>maka</a:t>
            </a:r>
            <a:r>
              <a:rPr lang="en-GB" sz="1200" dirty="0"/>
              <a:t> “happy”,      </a:t>
            </a:r>
            <a:r>
              <a:rPr lang="en-GB" sz="1200" dirty="0" err="1"/>
              <a:t>jika</a:t>
            </a:r>
            <a:r>
              <a:rPr lang="en-GB" sz="1200" dirty="0"/>
              <a:t> </a:t>
            </a:r>
            <a:r>
              <a:rPr lang="en-GB" sz="1200" dirty="0" err="1"/>
              <a:t>tidak</a:t>
            </a:r>
            <a:r>
              <a:rPr lang="en-GB" sz="1200" dirty="0"/>
              <a:t> </a:t>
            </a:r>
            <a:r>
              <a:rPr lang="en-GB" sz="1200" dirty="0" err="1"/>
              <a:t>maka</a:t>
            </a:r>
            <a:r>
              <a:rPr lang="en-GB" sz="1200" dirty="0"/>
              <a:t> “unhappy”</a:t>
            </a:r>
            <a:endParaRPr lang="en-US" sz="1200" dirty="0"/>
          </a:p>
          <a:p>
            <a:r>
              <a:rPr lang="en-GB" sz="1400" dirty="0"/>
              <a:t> </a:t>
            </a:r>
            <a:endParaRPr lang="en-US" sz="1400" dirty="0"/>
          </a:p>
          <a:p>
            <a:r>
              <a:rPr lang="en-GB" sz="1400" dirty="0"/>
              <a:t> </a:t>
            </a:r>
            <a:endParaRPr lang="en-US" sz="1400" dirty="0"/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561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5400000">
            <a:off x="3654152" y="-574853"/>
            <a:ext cx="1835696" cy="2985402"/>
            <a:chOff x="1" y="1321321"/>
            <a:chExt cx="2051719" cy="2469467"/>
          </a:xfrm>
        </p:grpSpPr>
        <p:sp>
          <p:nvSpPr>
            <p:cNvPr id="5" name="Rectangle 4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 Placeholder 13"/>
          <p:cNvSpPr txBox="1">
            <a:spLocks/>
          </p:cNvSpPr>
          <p:nvPr/>
        </p:nvSpPr>
        <p:spPr>
          <a:xfrm>
            <a:off x="2915816" y="3132633"/>
            <a:ext cx="3288966" cy="87227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07887" y="4054301"/>
            <a:ext cx="4728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670DE5-D15D-4642-A1F1-D028EFA12A26}"/>
              </a:ext>
            </a:extLst>
          </p:cNvPr>
          <p:cNvGrpSpPr/>
          <p:nvPr/>
        </p:nvGrpSpPr>
        <p:grpSpPr>
          <a:xfrm>
            <a:off x="2523972" y="3579862"/>
            <a:ext cx="4096505" cy="1563637"/>
            <a:chOff x="152400" y="152400"/>
            <a:chExt cx="9126287" cy="51435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E532037-D076-462C-94FC-119E28AB9052}"/>
                </a:ext>
              </a:extLst>
            </p:cNvPr>
            <p:cNvSpPr/>
            <p:nvPr/>
          </p:nvSpPr>
          <p:spPr>
            <a:xfrm>
              <a:off x="152400" y="152400"/>
              <a:ext cx="22860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39ADC9A-CB07-4814-A035-A0DAD0EE2C9E}"/>
                </a:ext>
              </a:extLst>
            </p:cNvPr>
            <p:cNvSpPr/>
            <p:nvPr/>
          </p:nvSpPr>
          <p:spPr>
            <a:xfrm>
              <a:off x="2436046" y="152400"/>
              <a:ext cx="2286000" cy="514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1AE279F-9204-492A-B17B-DD29F068E6A9}"/>
                </a:ext>
              </a:extLst>
            </p:cNvPr>
            <p:cNvSpPr/>
            <p:nvPr/>
          </p:nvSpPr>
          <p:spPr>
            <a:xfrm>
              <a:off x="4722046" y="152400"/>
              <a:ext cx="2286000" cy="5143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5E3231-35EE-4A24-9C09-ADF52B638D84}"/>
                </a:ext>
              </a:extLst>
            </p:cNvPr>
            <p:cNvSpPr/>
            <p:nvPr/>
          </p:nvSpPr>
          <p:spPr>
            <a:xfrm>
              <a:off x="6992687" y="152400"/>
              <a:ext cx="2286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6790975C-A96A-4671-BD46-41634335B35A}"/>
              </a:ext>
            </a:extLst>
          </p:cNvPr>
          <p:cNvSpPr txBox="1">
            <a:spLocks/>
          </p:cNvSpPr>
          <p:nvPr/>
        </p:nvSpPr>
        <p:spPr>
          <a:xfrm>
            <a:off x="1835696" y="1997356"/>
            <a:ext cx="5472608" cy="536951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4000" dirty="0">
                <a:solidFill>
                  <a:schemeClr val="accent4"/>
                </a:solidFill>
                <a:latin typeface="+mj-lt"/>
              </a:rPr>
              <a:t>Thank You</a:t>
            </a:r>
            <a:endParaRPr lang="ko-KR" altLang="en-US" sz="40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9E359E53-3BAC-48FF-8D89-A9156ADA5FDD}"/>
              </a:ext>
            </a:extLst>
          </p:cNvPr>
          <p:cNvSpPr txBox="1">
            <a:spLocks/>
          </p:cNvSpPr>
          <p:nvPr/>
        </p:nvSpPr>
        <p:spPr>
          <a:xfrm>
            <a:off x="1835696" y="2737699"/>
            <a:ext cx="5472608" cy="24383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dirty="0">
                <a:solidFill>
                  <a:srgbClr val="92D050"/>
                </a:solidFill>
                <a:cs typeface="Arial" pitchFamily="34" charset="0"/>
              </a:rPr>
              <a:t>Any Question?</a:t>
            </a:r>
            <a:endParaRPr lang="ko-KR" altLang="en-US" sz="1800" dirty="0">
              <a:solidFill>
                <a:srgbClr val="92D05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54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45602" y="627112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2245577" y="699112"/>
            <a:ext cx="6116031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1302" y="686440"/>
            <a:ext cx="612000" cy="609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544661" y="720280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45602" y="1483028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27"/>
          <p:cNvSpPr/>
          <p:nvPr/>
        </p:nvSpPr>
        <p:spPr>
          <a:xfrm>
            <a:off x="2245577" y="1555028"/>
            <a:ext cx="6116031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A0C458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33580" y="1573607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544661" y="1576196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445602" y="2306202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/>
          <p:cNvSpPr/>
          <p:nvPr/>
        </p:nvSpPr>
        <p:spPr>
          <a:xfrm>
            <a:off x="2245577" y="2378202"/>
            <a:ext cx="6116031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Alamat Dataset: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https://archive.ics.uci.edu/ml/datasets/Somerville+Happiness+Survey 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527165" y="2375267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544661" y="2399370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27165" y="3902601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Rectangle 40"/>
          <p:cNvSpPr/>
          <p:nvPr/>
        </p:nvSpPr>
        <p:spPr>
          <a:xfrm>
            <a:off x="2327140" y="3995769"/>
            <a:ext cx="6116031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Alamat</a:t>
            </a: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Repository: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https://github.com/arditahrd/</a:t>
            </a:r>
            <a:r>
              <a:rPr lang="id-ID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029-025-005_DataMining_Polibatam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619505" y="3974601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626224" y="3995769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12"/>
          <p:cNvSpPr txBox="1"/>
          <p:nvPr/>
        </p:nvSpPr>
        <p:spPr bwMode="auto">
          <a:xfrm>
            <a:off x="818029" y="1668378"/>
            <a:ext cx="4813049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err="1">
                <a:solidFill>
                  <a:schemeClr val="bg1"/>
                </a:solidFill>
              </a:rPr>
              <a:t>Metode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en-US" altLang="ko-KR" sz="1200" i="1" dirty="0">
                <a:solidFill>
                  <a:schemeClr val="bg1"/>
                </a:solidFill>
              </a:rPr>
              <a:t>Classification</a:t>
            </a:r>
            <a:endParaRPr lang="ko-KR" altLang="en-US" sz="1200" i="1" dirty="0">
              <a:solidFill>
                <a:schemeClr val="bg1"/>
              </a:solidFill>
            </a:endParaRPr>
          </a:p>
        </p:txBody>
      </p:sp>
      <p:sp>
        <p:nvSpPr>
          <p:cNvPr id="23" name="TextBox 12">
            <a:extLst>
              <a:ext uri="{FF2B5EF4-FFF2-40B4-BE49-F238E27FC236}">
                <a16:creationId xmlns:a16="http://schemas.microsoft.com/office/drawing/2014/main" id="{ABA19763-2980-4E3A-A2C9-574F673AE455}"/>
              </a:ext>
            </a:extLst>
          </p:cNvPr>
          <p:cNvSpPr txBox="1"/>
          <p:nvPr/>
        </p:nvSpPr>
        <p:spPr bwMode="auto">
          <a:xfrm>
            <a:off x="1322085" y="791705"/>
            <a:ext cx="4813049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err="1">
                <a:solidFill>
                  <a:schemeClr val="bg1"/>
                </a:solidFill>
              </a:rPr>
              <a:t>Judul</a:t>
            </a:r>
            <a:r>
              <a:rPr lang="en-US" altLang="ko-KR" sz="1200" dirty="0">
                <a:solidFill>
                  <a:schemeClr val="bg1"/>
                </a:solidFill>
              </a:rPr>
              <a:t> : </a:t>
            </a:r>
            <a:r>
              <a:rPr lang="en-US" altLang="ko-KR" sz="1200" i="1" dirty="0">
                <a:solidFill>
                  <a:schemeClr val="bg1"/>
                </a:solidFill>
                <a:ea typeface="맑은 고딕" pitchFamily="50" charset="-127"/>
              </a:rPr>
              <a:t>Somerville Happiness Survey</a:t>
            </a:r>
            <a:r>
              <a:rPr lang="en-US" altLang="ko-KR" sz="1200" i="1" dirty="0">
                <a:solidFill>
                  <a:schemeClr val="bg1"/>
                </a:solidFill>
              </a:rPr>
              <a:t> </a:t>
            </a:r>
            <a:endParaRPr lang="ko-KR" altLang="en-US" sz="1200" i="1" dirty="0">
              <a:solidFill>
                <a:schemeClr val="bg1"/>
              </a:solidFill>
            </a:endParaRPr>
          </a:p>
        </p:txBody>
      </p:sp>
      <p:sp>
        <p:nvSpPr>
          <p:cNvPr id="26" name="Heart 17">
            <a:extLst>
              <a:ext uri="{FF2B5EF4-FFF2-40B4-BE49-F238E27FC236}">
                <a16:creationId xmlns:a16="http://schemas.microsoft.com/office/drawing/2014/main" id="{2E13D2E8-494B-4E38-945B-50CD695F4AC0}"/>
              </a:ext>
            </a:extLst>
          </p:cNvPr>
          <p:cNvSpPr/>
          <p:nvPr/>
        </p:nvSpPr>
        <p:spPr>
          <a:xfrm>
            <a:off x="7567140" y="85219"/>
            <a:ext cx="944600" cy="710287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0"/>
          <p:cNvPicPr/>
          <p:nvPr/>
        </p:nvPicPr>
        <p:blipFill>
          <a:blip r:embed="rId3"/>
          <a:stretch>
            <a:fillRect/>
          </a:stretch>
        </p:blipFill>
        <p:spPr>
          <a:xfrm>
            <a:off x="1445602" y="3129376"/>
            <a:ext cx="6997569" cy="56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446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0" y="123478"/>
            <a:ext cx="9144000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Penjelasan</a:t>
            </a:r>
            <a:r>
              <a:rPr lang="en-US" altLang="ko-KR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altLang="ko-KR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Dataset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24544" y="956894"/>
            <a:ext cx="4752528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4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Informasi Kumpulan Data: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GB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ataset</a:t>
            </a:r>
            <a:r>
              <a:rPr lang="en-GB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GB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Kota</a:t>
            </a:r>
            <a:r>
              <a:rPr lang="id-ID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Somerville</a:t>
            </a:r>
            <a:r>
              <a:rPr lang="en-GB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id-ID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melakukan surve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id-ID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k</a:t>
            </a:r>
            <a:r>
              <a:rPr lang="en-GB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epada</a:t>
            </a:r>
            <a:r>
              <a:rPr lang="en-GB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penduduk Somerville </a:t>
            </a:r>
            <a:r>
              <a:rPr lang="en-GB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id-ID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menilai kebahagiaan 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pribadi dan kepuasan mereka terhad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id-ID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 layanan </a:t>
            </a:r>
            <a:r>
              <a:rPr lang="en-GB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Kota</a:t>
            </a:r>
            <a:r>
              <a:rPr lang="id-ID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457200" algn="just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Kasus</a:t>
            </a:r>
            <a:r>
              <a:rPr lang="en-GB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pembelajaran</a:t>
            </a:r>
            <a:r>
              <a:rPr lang="en-GB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yang </a:t>
            </a:r>
            <a:r>
              <a:rPr lang="id-ID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terawasi dengan menggunakan</a:t>
            </a:r>
            <a:r>
              <a:rPr lang="id-ID" sz="14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Receiver Operating Characteristic</a:t>
            </a:r>
            <a:r>
              <a:rPr lang="id-ID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(ROC) untuk memilih set minimal atribut yang mempertahankan atau 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meningk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id-ID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tkan prediktabilitas data.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987574"/>
            <a:ext cx="4572000" cy="36471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>
              <a:lnSpc>
                <a:spcPct val="150000"/>
              </a:lnSpc>
            </a:pPr>
            <a:r>
              <a:rPr lang="id-ID" sz="1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Informasi Atribut:</a:t>
            </a:r>
            <a:endParaRPr lang="en-US" sz="1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D = atribut keputusan (D) dengan nilai 0 (tidak 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</a:t>
            </a:r>
            <a:r>
              <a:rPr lang="id-ID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bahagia) dan 1 (bahagia)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X1 = ketersediaan informasi tentang layanan kota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X2 = biaya perumahan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X3 = kualitas keseluruhan sekolah umum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X4 = kepercayaan Anda pada polisi setempat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X5 = pemeliharaan jalan dan trotoar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X6 = ketersediaan acara komunitas sosial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Atribut X1 hingga X6 memiliki nilai 1 hingga 5</a:t>
            </a:r>
            <a:endParaRPr lang="en-US" sz="1400" dirty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770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820472" y="123478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4C588C12-4850-4B7C-9A9C-B7AD8444D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23478"/>
            <a:ext cx="7560840" cy="776530"/>
          </a:xfrm>
        </p:spPr>
        <p:txBody>
          <a:bodyPr/>
          <a:lstStyle/>
          <a:p>
            <a:r>
              <a:rPr lang="en-US" altLang="ko-KR" dirty="0"/>
              <a:t>Proses Data Mining</a:t>
            </a:r>
            <a:endParaRPr lang="ko-KR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FB7340-9184-4A0D-B432-B2A1F9F8F14F}"/>
              </a:ext>
            </a:extLst>
          </p:cNvPr>
          <p:cNvSpPr/>
          <p:nvPr/>
        </p:nvSpPr>
        <p:spPr>
          <a:xfrm>
            <a:off x="899592" y="933733"/>
            <a:ext cx="1794081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Buka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Rstudio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F7C82-2DC7-4A71-BCF6-3A594852CF7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32" y="1491630"/>
            <a:ext cx="4824536" cy="344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2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471D8D6-1D09-4BAB-9C9E-0687AF801E7B}"/>
              </a:ext>
            </a:extLst>
          </p:cNvPr>
          <p:cNvSpPr/>
          <p:nvPr/>
        </p:nvSpPr>
        <p:spPr>
          <a:xfrm>
            <a:off x="1245332" y="195486"/>
            <a:ext cx="2416046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Membuat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Script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Baru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1ADE5F-33DC-4B98-8D32-21F4C9BE176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843558"/>
            <a:ext cx="5276056" cy="39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33C0A2-3763-4907-A733-2D8D1AAA41F9}"/>
              </a:ext>
            </a:extLst>
          </p:cNvPr>
          <p:cNvSpPr/>
          <p:nvPr/>
        </p:nvSpPr>
        <p:spPr>
          <a:xfrm>
            <a:off x="1115616" y="0"/>
            <a:ext cx="2941831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Mengatur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Lokasi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Directory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AFDE1D-8178-4AE2-B471-7CAC18FF9C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415" y="1050352"/>
            <a:ext cx="5348064" cy="40869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37CABE6-702E-42CC-9955-5BC6B5B3244B}"/>
              </a:ext>
            </a:extLst>
          </p:cNvPr>
          <p:cNvSpPr/>
          <p:nvPr/>
        </p:nvSpPr>
        <p:spPr>
          <a:xfrm>
            <a:off x="0" y="613774"/>
            <a:ext cx="9143999" cy="301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C398E1-D001-4BDB-8C8E-536C34D52A8E}"/>
              </a:ext>
            </a:extLst>
          </p:cNvPr>
          <p:cNvSpPr/>
          <p:nvPr/>
        </p:nvSpPr>
        <p:spPr>
          <a:xfrm>
            <a:off x="1257566" y="549334"/>
            <a:ext cx="3314433" cy="3753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setwd</a:t>
            </a:r>
            <a:r>
              <a:rPr lang="en-GB" sz="14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(“D:/</a:t>
            </a:r>
            <a:r>
              <a:rPr lang="en-GB" sz="14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TB_DataMining</a:t>
            </a:r>
            <a:r>
              <a:rPr lang="en-GB" sz="14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_(029,025,005)”)</a:t>
            </a:r>
            <a:endParaRPr lang="en-US" sz="1600" b="1" dirty="0">
              <a:latin typeface="Leelawadee UI Semilight" panose="020B0402040204020203" pitchFamily="34" charset="-34"/>
              <a:ea typeface="Times New Roman" panose="02020603050405020304" pitchFamily="18" charset="0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55623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912028-CEAE-4669-9F2B-AA8359B72903}"/>
              </a:ext>
            </a:extLst>
          </p:cNvPr>
          <p:cNvSpPr/>
          <p:nvPr/>
        </p:nvSpPr>
        <p:spPr>
          <a:xfrm>
            <a:off x="1187624" y="123478"/>
            <a:ext cx="4572000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4.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Instalasi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Package dan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Gunakan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Package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C46274-C3F5-4522-A04D-54FC286B5D1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624" y="587036"/>
            <a:ext cx="5204048" cy="42309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94D613-6946-4E35-9C68-8C77AAF6390E}"/>
              </a:ext>
            </a:extLst>
          </p:cNvPr>
          <p:cNvSpPr/>
          <p:nvPr/>
        </p:nvSpPr>
        <p:spPr>
          <a:xfrm>
            <a:off x="0" y="997050"/>
            <a:ext cx="3275856" cy="34469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003AD6-DE4E-4880-A4A8-59D5E0868582}"/>
              </a:ext>
            </a:extLst>
          </p:cNvPr>
          <p:cNvSpPr/>
          <p:nvPr/>
        </p:nvSpPr>
        <p:spPr>
          <a:xfrm>
            <a:off x="210492" y="997050"/>
            <a:ext cx="266932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install.packages</a:t>
            </a:r>
            <a:r>
              <a:rPr lang="en-GB" sz="14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(“</a:t>
            </a:r>
            <a:r>
              <a:rPr lang="en-GB" sz="14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mlbench</a:t>
            </a:r>
            <a:r>
              <a:rPr lang="en-GB" sz="14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”)</a:t>
            </a:r>
          </a:p>
          <a:p>
            <a:pPr algn="just">
              <a:lnSpc>
                <a:spcPct val="150000"/>
              </a:lnSpc>
            </a:pPr>
            <a:r>
              <a:rPr lang="en-GB" sz="14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install.packages</a:t>
            </a:r>
            <a:r>
              <a:rPr lang="en-GB" sz="14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(“</a:t>
            </a:r>
            <a:r>
              <a:rPr lang="en-GB" sz="14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Momocs</a:t>
            </a:r>
            <a:r>
              <a:rPr lang="en-GB" sz="14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”)</a:t>
            </a:r>
          </a:p>
          <a:p>
            <a:pPr algn="just">
              <a:lnSpc>
                <a:spcPct val="150000"/>
              </a:lnSpc>
            </a:pPr>
            <a:r>
              <a:rPr lang="en-GB" sz="14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install.packages</a:t>
            </a:r>
            <a:r>
              <a:rPr lang="en-GB" sz="14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(“caret”)</a:t>
            </a:r>
          </a:p>
          <a:p>
            <a:pPr algn="just">
              <a:lnSpc>
                <a:spcPct val="150000"/>
              </a:lnSpc>
            </a:pPr>
            <a:r>
              <a:rPr lang="en-GB" sz="14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install.packages</a:t>
            </a:r>
            <a:r>
              <a:rPr lang="en-GB" sz="14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(“</a:t>
            </a:r>
            <a:r>
              <a:rPr lang="en-GB" sz="14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rpart</a:t>
            </a:r>
            <a:r>
              <a:rPr lang="en-GB" sz="14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”)</a:t>
            </a:r>
          </a:p>
          <a:p>
            <a:pPr algn="just">
              <a:lnSpc>
                <a:spcPct val="150000"/>
              </a:lnSpc>
            </a:pPr>
            <a:r>
              <a:rPr lang="en-GB" sz="14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install.packages</a:t>
            </a:r>
            <a:r>
              <a:rPr lang="en-GB" sz="14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(“</a:t>
            </a:r>
            <a:r>
              <a:rPr lang="en-GB" sz="14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dplyr</a:t>
            </a:r>
            <a:r>
              <a:rPr lang="en-GB" sz="14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”)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library(“</a:t>
            </a:r>
            <a:r>
              <a:rPr lang="en-GB" sz="14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mlbench</a:t>
            </a:r>
            <a:r>
              <a:rPr lang="en-GB" sz="14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”)</a:t>
            </a:r>
          </a:p>
          <a:p>
            <a:pPr algn="just">
              <a:lnSpc>
                <a:spcPct val="150000"/>
              </a:lnSpc>
            </a:pPr>
            <a:r>
              <a:rPr lang="en-GB" sz="14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library(“</a:t>
            </a:r>
            <a:r>
              <a:rPr lang="en-GB" sz="14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Momocs</a:t>
            </a:r>
            <a:r>
              <a:rPr lang="en-GB" sz="14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”)</a:t>
            </a:r>
          </a:p>
          <a:p>
            <a:pPr algn="just">
              <a:lnSpc>
                <a:spcPct val="150000"/>
              </a:lnSpc>
            </a:pPr>
            <a:r>
              <a:rPr lang="en-GB" sz="14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library(“caret”)</a:t>
            </a:r>
          </a:p>
          <a:p>
            <a:pPr algn="just">
              <a:lnSpc>
                <a:spcPct val="150000"/>
              </a:lnSpc>
            </a:pPr>
            <a:r>
              <a:rPr lang="en-GB" sz="14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library(“</a:t>
            </a:r>
            <a:r>
              <a:rPr lang="en-GB" sz="14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rpart</a:t>
            </a:r>
            <a:r>
              <a:rPr lang="en-GB" sz="14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”)</a:t>
            </a:r>
          </a:p>
          <a:p>
            <a:pPr algn="just">
              <a:lnSpc>
                <a:spcPct val="150000"/>
              </a:lnSpc>
            </a:pPr>
            <a:r>
              <a:rPr lang="en-GB" sz="14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library(“</a:t>
            </a:r>
            <a:r>
              <a:rPr lang="en-GB" sz="14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dplyr</a:t>
            </a:r>
            <a:r>
              <a:rPr lang="en-GB" sz="14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”)</a:t>
            </a:r>
          </a:p>
          <a:p>
            <a:pPr algn="just">
              <a:lnSpc>
                <a:spcPct val="150000"/>
              </a:lnSpc>
            </a:pPr>
            <a:endParaRPr lang="en-GB" sz="14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GB" sz="12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088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CB2EC7-85A8-4D32-B542-9073DDEC524D}"/>
              </a:ext>
            </a:extLst>
          </p:cNvPr>
          <p:cNvSpPr/>
          <p:nvPr/>
        </p:nvSpPr>
        <p:spPr>
          <a:xfrm>
            <a:off x="1187624" y="40341"/>
            <a:ext cx="3692036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5.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Membaca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Format .csv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EC54A8-3484-4CD9-AADF-2DABD2C7FB7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59582"/>
            <a:ext cx="6048672" cy="39604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AA3D5F-69E2-453F-BB54-DDD8B07E523D}"/>
              </a:ext>
            </a:extLst>
          </p:cNvPr>
          <p:cNvSpPr/>
          <p:nvPr/>
        </p:nvSpPr>
        <p:spPr>
          <a:xfrm>
            <a:off x="0" y="613774"/>
            <a:ext cx="9143999" cy="301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C398E1-D001-4BDB-8C8E-536C34D52A8E}"/>
              </a:ext>
            </a:extLst>
          </p:cNvPr>
          <p:cNvSpPr/>
          <p:nvPr/>
        </p:nvSpPr>
        <p:spPr>
          <a:xfrm>
            <a:off x="1331640" y="556921"/>
            <a:ext cx="530837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dataset &lt;- read.csv(“SomervilleHappinessSurvey.csv”, header=TRUE)</a:t>
            </a:r>
            <a:endParaRPr lang="en-US" sz="1600" b="1" dirty="0">
              <a:latin typeface="Leelawadee UI Semilight" panose="020B0402040204020203" pitchFamily="34" charset="-34"/>
              <a:ea typeface="Times New Roman" panose="02020603050405020304" pitchFamily="18" charset="0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0862275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799</Words>
  <Application>Microsoft Office PowerPoint</Application>
  <PresentationFormat>On-screen Show (16:9)</PresentationFormat>
  <Paragraphs>111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맑은 고딕</vt:lpstr>
      <vt:lpstr>Arial</vt:lpstr>
      <vt:lpstr>Leelawadee UI Semilight</vt:lpstr>
      <vt:lpstr>Times New Roman</vt:lpstr>
      <vt:lpstr>Cover and End Slide Master</vt:lpstr>
      <vt:lpstr>Contents Slide Master</vt:lpstr>
      <vt:lpstr>Section Break Slide Master</vt:lpstr>
      <vt:lpstr>“Somerville Happiness Survey”</vt:lpstr>
      <vt:lpstr>Anggota Tim</vt:lpstr>
      <vt:lpstr>PowerPoint Presentation</vt:lpstr>
      <vt:lpstr>PowerPoint Presentation</vt:lpstr>
      <vt:lpstr>Proses Data Mining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Googlesliesppt.com;allppt.com</dc:creator>
  <cp:lastModifiedBy>Usser</cp:lastModifiedBy>
  <cp:revision>97</cp:revision>
  <dcterms:created xsi:type="dcterms:W3CDTF">2016-11-15T01:04:21Z</dcterms:created>
  <dcterms:modified xsi:type="dcterms:W3CDTF">2019-12-04T16:05:48Z</dcterms:modified>
</cp:coreProperties>
</file>