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4" r:id="rId3"/>
    <p:sldId id="290" r:id="rId4"/>
    <p:sldId id="291" r:id="rId5"/>
    <p:sldId id="292" r:id="rId6"/>
    <p:sldId id="264" r:id="rId7"/>
    <p:sldId id="265" r:id="rId8"/>
    <p:sldId id="266" r:id="rId9"/>
    <p:sldId id="270" r:id="rId10"/>
    <p:sldId id="271" r:id="rId11"/>
    <p:sldId id="277" r:id="rId12"/>
    <p:sldId id="257" r:id="rId13"/>
    <p:sldId id="276" r:id="rId14"/>
    <p:sldId id="287" r:id="rId15"/>
    <p:sldId id="258" r:id="rId16"/>
    <p:sldId id="260" r:id="rId17"/>
    <p:sldId id="259" r:id="rId18"/>
    <p:sldId id="289" r:id="rId19"/>
    <p:sldId id="261" r:id="rId20"/>
    <p:sldId id="285" r:id="rId21"/>
    <p:sldId id="286" r:id="rId22"/>
    <p:sldId id="288" r:id="rId23"/>
    <p:sldId id="262" r:id="rId24"/>
    <p:sldId id="273" r:id="rId25"/>
    <p:sldId id="274" r:id="rId26"/>
    <p:sldId id="275" r:id="rId27"/>
    <p:sldId id="26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NDRO COSTA" initials="L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160C-06AE-4937-8BCD-14E2B60F8416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AD8B2-538E-41AC-9C79-9B174D324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FC8AE2-3D3F-4824-9B33-B84BEC21E9FF}" type="datetimeFigureOut">
              <a:rPr lang="pt-BR" smtClean="0"/>
              <a:t>03/01/2013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ponte.com.br/" TargetMode="External"/><Relationship Id="rId3" Type="http://schemas.openxmlformats.org/officeDocument/2006/relationships/hyperlink" Target="http://primefaces.org/themes.html" TargetMode="External"/><Relationship Id="rId7" Type="http://schemas.openxmlformats.org/officeDocument/2006/relationships/hyperlink" Target="http://benignosales.wordpress.com/" TargetMode="External"/><Relationship Id="rId2" Type="http://schemas.openxmlformats.org/officeDocument/2006/relationships/hyperlink" Target="http://primefac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jaum.wordpress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marcusmazzo.wordpress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exadel.com/tutorial/jsf/jsftags-guide-load.html" TargetMode="External"/><Relationship Id="rId9" Type="http://schemas.openxmlformats.org/officeDocument/2006/relationships/hyperlink" Target="http://javasemcafe.blogspot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emeru.jelastic.websolute.net.br/cursosemeru/restrict/home.fa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863" y="620688"/>
            <a:ext cx="7772400" cy="1470025"/>
          </a:xfrm>
        </p:spPr>
        <p:txBody>
          <a:bodyPr/>
          <a:lstStyle/>
          <a:p>
            <a:pPr algn="ctr"/>
            <a:r>
              <a:rPr lang="pt-BR" sz="3600" dirty="0" smtClean="0"/>
              <a:t>CURSO JSF com </a:t>
            </a:r>
            <a:r>
              <a:rPr lang="pt-BR" sz="3600" dirty="0" err="1" smtClean="0"/>
              <a:t>hibernate</a:t>
            </a:r>
            <a:r>
              <a:rPr lang="pt-BR" sz="3600" dirty="0" smtClean="0"/>
              <a:t> </a:t>
            </a:r>
            <a:r>
              <a:rPr lang="pt-BR" sz="3600" dirty="0" err="1" smtClean="0"/>
              <a:t>maven</a:t>
            </a:r>
            <a:r>
              <a:rPr lang="pt-BR" sz="3600" dirty="0" smtClean="0"/>
              <a:t> e </a:t>
            </a:r>
            <a:r>
              <a:rPr lang="pt-BR" sz="3600" dirty="0" err="1" smtClean="0"/>
              <a:t>spring</a:t>
            </a:r>
            <a:r>
              <a:rPr lang="pt-BR" sz="3600" dirty="0" smtClean="0"/>
              <a:t> </a:t>
            </a:r>
            <a:r>
              <a:rPr lang="pt-BR" sz="3600" dirty="0" err="1" smtClean="0"/>
              <a:t>security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3768" y="51054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>
                <a:solidFill>
                  <a:schemeClr val="tx2"/>
                </a:solidFill>
              </a:rPr>
              <a:t>Leandro da </a:t>
            </a:r>
            <a:r>
              <a:rPr lang="pt-BR" dirty="0" smtClean="0">
                <a:solidFill>
                  <a:schemeClr val="tx2"/>
                </a:solidFill>
              </a:rPr>
              <a:t>Costa</a:t>
            </a:r>
            <a:endParaRPr lang="pt-BR" dirty="0">
              <a:solidFill>
                <a:schemeClr val="tx2"/>
              </a:solidFill>
            </a:endParaRPr>
          </a:p>
          <a:p>
            <a:pPr algn="r"/>
            <a:r>
              <a:rPr lang="pt-BR" dirty="0" smtClean="0"/>
              <a:t>leandrocgsi@gmail.com</a:t>
            </a:r>
          </a:p>
          <a:p>
            <a:pPr algn="r"/>
            <a:r>
              <a:rPr lang="pt-BR" dirty="0" smtClean="0"/>
              <a:t>www.semeru.com.br</a:t>
            </a:r>
          </a:p>
          <a:p>
            <a:pPr algn="r"/>
            <a:r>
              <a:rPr lang="pt-BR" dirty="0" smtClean="0"/>
              <a:t>github.com/</a:t>
            </a:r>
            <a:r>
              <a:rPr lang="pt-BR" dirty="0" err="1" smtClean="0"/>
              <a:t>leandrocgsi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3321"/>
            <a:ext cx="3320710" cy="137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31900"/>
            <a:ext cx="3384376" cy="8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2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57799" y="38006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366838" y="2060575"/>
            <a:ext cx="777716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Java não nos fornece o bastante para desenvolvermos aplicações web com produtividade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Dificuldade para integrar vários frameworks (algumas vez nem é possível)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Falta de padrão para um framework web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Ausência de uma API padrão para construir componentes web java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E a solução?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Problemas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1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400" dirty="0">
                <a:solidFill>
                  <a:schemeClr val="accent2"/>
                </a:solidFill>
                <a:latin typeface="Adobe Garamond Pro Bold" pitchFamily="18" charset="0"/>
              </a:rPr>
              <a:t>		</a:t>
            </a: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</a:t>
            </a:r>
            <a:r>
              <a:rPr lang="pt-BR" sz="40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JavaServer</a:t>
            </a: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Faces?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66838" y="1844675"/>
            <a:ext cx="77771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... uma especificação</a:t>
            </a:r>
            <a:endParaRPr lang="pt-BR" sz="240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</a:t>
            </a:r>
            <a:r>
              <a:rPr lang="pt-BR" sz="2400"/>
              <a:t>um framework baseado em componentes de interface com o usuário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... um framework dirigido à eventos</a:t>
            </a:r>
            <a:endParaRPr lang="pt-BR" sz="240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padrão de mercado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RAD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um framework MVC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pt-BR" sz="200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pt-BR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JavaServer Faces é...</a:t>
            </a:r>
          </a:p>
        </p:txBody>
      </p:sp>
      <p:pic>
        <p:nvPicPr>
          <p:cNvPr id="18441" name="Picture 9" descr="480px-Rubik's_c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500438"/>
            <a:ext cx="2773363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5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pt-BR" dirty="0"/>
              <a:t>O que é </a:t>
            </a:r>
            <a:r>
              <a:rPr lang="pt-BR" dirty="0" err="1"/>
              <a:t>JavaServer</a:t>
            </a:r>
            <a:r>
              <a:rPr lang="pt-BR" dirty="0"/>
              <a:t> Faces?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JSF é uma tecnologia que incorpora características de um framework MVC para WEB e de um modelo de interfaces gráficas baseado em eventos.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0765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8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400" dirty="0" smtClean="0">
                <a:solidFill>
                  <a:schemeClr val="accent2"/>
                </a:solidFill>
                <a:latin typeface="Adobe Garamond Pro Bold" pitchFamily="18" charset="0"/>
              </a:rPr>
              <a:t>		</a:t>
            </a:r>
            <a:r>
              <a:rPr lang="pt-BR" sz="4400" spc="-100" dirty="0">
                <a:solidFill>
                  <a:schemeClr val="tx2"/>
                </a:solidFill>
              </a:rPr>
              <a:t>Por que usar JSF?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8101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/>
              <a:t>Reusabilidade</a:t>
            </a:r>
            <a:r>
              <a:rPr lang="pt-BR" sz="2400" dirty="0"/>
              <a:t> e estrutura de componentes extensível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Acessibilidade (browsers, celulares, </a:t>
            </a:r>
            <a:r>
              <a:rPr lang="pt-BR" sz="2400" dirty="0" err="1">
                <a:sym typeface="Wingdings" pitchFamily="2" charset="2"/>
              </a:rPr>
              <a:t>pda’s</a:t>
            </a:r>
            <a:r>
              <a:rPr lang="pt-BR" sz="2400" dirty="0">
                <a:sym typeface="Wingdings" pitchFamily="2" charset="2"/>
              </a:rPr>
              <a:t>, ...)</a:t>
            </a:r>
            <a:endParaRPr lang="pt-BR" sz="2400" dirty="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endParaRPr lang="pt-BR" sz="2400" dirty="0"/>
          </a:p>
        </p:txBody>
      </p:sp>
      <p:pic>
        <p:nvPicPr>
          <p:cNvPr id="150533" name="Picture 5" descr="pluggable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94" y="2329202"/>
            <a:ext cx="7115200" cy="392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usar JSF?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800" dirty="0">
                <a:sym typeface="Wingdings" pitchFamily="2" charset="2"/>
              </a:rPr>
              <a:t>Suporte de Big Players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Sun, Apache, IBM, Oracle, BEA Systems, Borland, ...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 err="1">
                <a:sym typeface="Wingdings" pitchFamily="2" charset="2"/>
              </a:rPr>
              <a:t>IDEs</a:t>
            </a:r>
            <a:r>
              <a:rPr lang="pt-BR" sz="2400" dirty="0">
                <a:sym typeface="Wingdings" pitchFamily="2" charset="2"/>
              </a:rPr>
              <a:t> (</a:t>
            </a:r>
            <a:r>
              <a:rPr lang="pt-BR" sz="2400" dirty="0" err="1">
                <a:sym typeface="Wingdings" pitchFamily="2" charset="2"/>
              </a:rPr>
              <a:t>NetBeans</a:t>
            </a:r>
            <a:r>
              <a:rPr lang="pt-BR" sz="2400" dirty="0">
                <a:sym typeface="Wingdings" pitchFamily="2" charset="2"/>
              </a:rPr>
              <a:t>, Eclipse, </a:t>
            </a:r>
            <a:r>
              <a:rPr lang="pt-BR" sz="2400" dirty="0" err="1">
                <a:sym typeface="Wingdings" pitchFamily="2" charset="2"/>
              </a:rPr>
              <a:t>MyEclipse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JDeveloper</a:t>
            </a:r>
            <a:r>
              <a:rPr lang="pt-BR" sz="2400" dirty="0">
                <a:sym typeface="Wingdings" pitchFamily="2" charset="2"/>
              </a:rPr>
              <a:t>, ...)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Implementações </a:t>
            </a:r>
            <a:r>
              <a:rPr lang="pt-BR" sz="2400" dirty="0" smtClean="0">
                <a:sym typeface="Wingdings" pitchFamily="2" charset="2"/>
              </a:rPr>
              <a:t>(ORACLE, Apache</a:t>
            </a:r>
            <a:r>
              <a:rPr lang="pt-BR" sz="2400" dirty="0">
                <a:sym typeface="Wingdings" pitchFamily="2" charset="2"/>
              </a:rPr>
              <a:t>, IBM, ...)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Conjuntos de componentes </a:t>
            </a:r>
            <a:r>
              <a:rPr lang="pt-BR" sz="2400" dirty="0" smtClean="0">
                <a:sym typeface="Wingdings" pitchFamily="2" charset="2"/>
              </a:rPr>
              <a:t>(</a:t>
            </a:r>
            <a:r>
              <a:rPr lang="pt-BR" sz="2400" dirty="0" err="1" smtClean="0">
                <a:sym typeface="Wingdings" pitchFamily="2" charset="2"/>
              </a:rPr>
              <a:t>Primefaces</a:t>
            </a:r>
            <a:r>
              <a:rPr lang="pt-BR" sz="2400" dirty="0" smtClean="0">
                <a:sym typeface="Wingdings" pitchFamily="2" charset="2"/>
              </a:rPr>
              <a:t>, ADF </a:t>
            </a:r>
            <a:r>
              <a:rPr lang="pt-BR" sz="2400" dirty="0">
                <a:sym typeface="Wingdings" pitchFamily="2" charset="2"/>
              </a:rPr>
              <a:t>Faces, Apache </a:t>
            </a:r>
            <a:r>
              <a:rPr lang="pt-BR" sz="2400" dirty="0" err="1">
                <a:sym typeface="Wingdings" pitchFamily="2" charset="2"/>
              </a:rPr>
              <a:t>MyFaces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WoodStock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IceFaces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JBoss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RichFaces</a:t>
            </a:r>
            <a:r>
              <a:rPr lang="pt-BR" sz="2400" dirty="0">
                <a:sym typeface="Wingdings" pitchFamily="2" charset="2"/>
              </a:rPr>
              <a:t>, ...)</a:t>
            </a:r>
            <a:endParaRPr lang="pt-BR" sz="2400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seguir a arquitetura </a:t>
            </a:r>
            <a:r>
              <a:rPr lang="pt-BR" dirty="0"/>
              <a:t>do </a:t>
            </a:r>
            <a:r>
              <a:rPr lang="pt-BR" dirty="0" err="1"/>
              <a:t>JavaServer</a:t>
            </a:r>
            <a:r>
              <a:rPr lang="pt-BR" dirty="0"/>
              <a:t> Faces baseada no modelo MVC.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11257"/>
            <a:ext cx="4968552" cy="387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2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 JSF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Dropbox\Modelos e Links\Banners E Imagens\LifeCycle Of JSF Editad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37538" cy="45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baixo 7"/>
          <p:cNvSpPr/>
          <p:nvPr/>
        </p:nvSpPr>
        <p:spPr>
          <a:xfrm>
            <a:off x="2123728" y="1780949"/>
            <a:ext cx="288032" cy="43204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958497" y="3789040"/>
            <a:ext cx="288032" cy="43204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Ciclo de Vida JSF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O JSF </a:t>
            </a:r>
            <a:r>
              <a:rPr lang="pt-BR" dirty="0" smtClean="0"/>
              <a:t>possui </a:t>
            </a:r>
            <a:r>
              <a:rPr lang="pt-BR" dirty="0"/>
              <a:t>6 fases no seu ciclo de vidas. </a:t>
            </a:r>
          </a:p>
          <a:p>
            <a:r>
              <a:rPr lang="pt-BR" dirty="0" smtClean="0"/>
              <a:t>As </a:t>
            </a:r>
            <a:r>
              <a:rPr lang="pt-BR" dirty="0"/>
              <a:t>fases do ciclo de vida do JSF são:</a:t>
            </a:r>
          </a:p>
          <a:p>
            <a:pPr lvl="1"/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(recuperar a tela)</a:t>
            </a:r>
          </a:p>
          <a:p>
            <a:pPr lvl="1"/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(Aplicar valores do 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(Processo de Validação)</a:t>
            </a:r>
          </a:p>
          <a:p>
            <a:pPr lvl="1"/>
            <a:r>
              <a:rPr lang="pt-BR" dirty="0"/>
              <a:t>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(Atualização dos valores no Modelo)</a:t>
            </a:r>
          </a:p>
          <a:p>
            <a:pPr lvl="1"/>
            <a:r>
              <a:rPr lang="pt-BR" dirty="0" err="1"/>
              <a:t>Invoke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(Invocando a aplicação)</a:t>
            </a:r>
          </a:p>
          <a:p>
            <a:pPr lvl="1"/>
            <a:r>
              <a:rPr lang="pt-BR" dirty="0"/>
              <a:t>Render response (retornar resposta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0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dos </a:t>
            </a:r>
            <a:r>
              <a:rPr lang="pt-BR" dirty="0" err="1" smtClean="0"/>
              <a:t>Mannaged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1352"/>
          <a:stretch/>
        </p:blipFill>
        <p:spPr bwMode="auto">
          <a:xfrm>
            <a:off x="1763688" y="1556791"/>
            <a:ext cx="5760640" cy="45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6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Arquivos de </a:t>
            </a:r>
            <a:r>
              <a:rPr lang="pt-BR" dirty="0"/>
              <a:t>Configurações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Web XML</a:t>
            </a:r>
          </a:p>
          <a:p>
            <a:pPr lvl="1"/>
            <a:r>
              <a:rPr lang="pt-BR" dirty="0"/>
              <a:t>Faces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Leandro da Costa</a:t>
            </a:r>
          </a:p>
          <a:p>
            <a:pPr lvl="1"/>
            <a:r>
              <a:rPr lang="pt-BR" sz="1600" dirty="0" smtClean="0"/>
              <a:t>Graduado em Sistemas de Informação e Pós Graduando em Engenharia de Software pelo UNIPAM.</a:t>
            </a:r>
          </a:p>
          <a:p>
            <a:pPr lvl="1"/>
            <a:endParaRPr lang="pt-BR" sz="800" dirty="0" smtClean="0"/>
          </a:p>
          <a:p>
            <a:pPr lvl="1"/>
            <a:r>
              <a:rPr lang="pt-BR" sz="1600" dirty="0" smtClean="0"/>
              <a:t>Desenvolvedor </a:t>
            </a:r>
            <a:r>
              <a:rPr lang="pt-BR" sz="1600" dirty="0" err="1" smtClean="0"/>
              <a:t>JavaEE</a:t>
            </a:r>
            <a:r>
              <a:rPr lang="pt-BR" sz="1600" dirty="0" smtClean="0"/>
              <a:t> na </a:t>
            </a:r>
            <a:r>
              <a:rPr lang="pt-BR" sz="1600" dirty="0" err="1" smtClean="0"/>
              <a:t>Palger</a:t>
            </a:r>
            <a:r>
              <a:rPr lang="pt-BR" sz="1600" dirty="0" smtClean="0"/>
              <a:t> Automação Comercial.</a:t>
            </a:r>
          </a:p>
          <a:p>
            <a:pPr marL="274320" lvl="1" indent="0">
              <a:buNone/>
            </a:pPr>
            <a:endParaRPr lang="pt-BR" sz="1600" dirty="0"/>
          </a:p>
          <a:p>
            <a:pPr marL="274320" lvl="1" indent="0">
              <a:buNone/>
            </a:pPr>
            <a:endParaRPr lang="pt-BR" sz="1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28" y="4120481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ANDRO COSTA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5987"/>
            <a:ext cx="1800868" cy="9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19873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7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Implementações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Mojarra</a:t>
            </a:r>
            <a:endParaRPr lang="pt-BR" sz="2800" dirty="0" smtClean="0"/>
          </a:p>
          <a:p>
            <a:r>
              <a:rPr lang="pt-BR" sz="2800" dirty="0" err="1" smtClean="0"/>
              <a:t>MyFaces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IBM </a:t>
            </a:r>
            <a:r>
              <a:rPr lang="pt-BR" sz="2800" dirty="0" err="1" smtClean="0"/>
              <a:t>Impl</a:t>
            </a:r>
            <a:endParaRPr lang="pt-BR" sz="2800" dirty="0" smtClean="0"/>
          </a:p>
          <a:p>
            <a:r>
              <a:rPr lang="pt-BR" sz="2800" dirty="0" err="1" smtClean="0"/>
              <a:t>Dinamica</a:t>
            </a:r>
            <a:endParaRPr lang="pt-BR" sz="2800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Bibliotecas </a:t>
            </a:r>
            <a:r>
              <a:rPr lang="pt-BR" dirty="0"/>
              <a:t>de </a:t>
            </a:r>
            <a:r>
              <a:rPr lang="pt-BR" dirty="0" smtClean="0"/>
              <a:t>Componentes para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Primefaces</a:t>
            </a:r>
            <a:endParaRPr lang="pt-BR" sz="2800" dirty="0"/>
          </a:p>
          <a:p>
            <a:r>
              <a:rPr lang="pt-BR" sz="2800" dirty="0" err="1"/>
              <a:t>RichFaces</a:t>
            </a:r>
            <a:endParaRPr lang="pt-BR" sz="2800" dirty="0"/>
          </a:p>
          <a:p>
            <a:r>
              <a:rPr lang="pt-BR" sz="2800" dirty="0" err="1"/>
              <a:t>IceFaces</a:t>
            </a:r>
            <a:endParaRPr lang="pt-BR" sz="2800" dirty="0"/>
          </a:p>
          <a:p>
            <a:r>
              <a:rPr lang="pt-BR" sz="2800" dirty="0" err="1"/>
              <a:t>MyFaces</a:t>
            </a:r>
            <a:r>
              <a:rPr lang="pt-BR" sz="2800" dirty="0"/>
              <a:t>, </a:t>
            </a:r>
            <a:r>
              <a:rPr lang="pt-BR" sz="2800" dirty="0" err="1"/>
              <a:t>Tomahawk</a:t>
            </a:r>
            <a:r>
              <a:rPr lang="pt-BR" sz="2800" dirty="0"/>
              <a:t>, Trinidad</a:t>
            </a:r>
          </a:p>
          <a:p>
            <a:r>
              <a:rPr lang="pt-BR" sz="2800" dirty="0"/>
              <a:t>Woodstock</a:t>
            </a:r>
          </a:p>
          <a:p>
            <a:r>
              <a:rPr lang="pt-BR" sz="2800" dirty="0"/>
              <a:t>etc.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5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 </a:t>
            </a: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4975"/>
            <a:ext cx="8257753" cy="521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F:\BACKUP-GERAL\MinicursoJSF\Modelo\D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7446"/>
            <a:ext cx="8424936" cy="44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900113" y="1412875"/>
            <a:ext cx="4537075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lang="pt-BR" sz="2000" dirty="0" err="1"/>
              <a:t>Libs</a:t>
            </a:r>
            <a:r>
              <a:rPr lang="pt-BR" sz="2000" dirty="0"/>
              <a:t> necessárias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dirty="0" smtClean="0">
                <a:solidFill>
                  <a:schemeClr val="accent2"/>
                </a:solidFill>
              </a:rPr>
              <a:t>2</a:t>
            </a:r>
            <a:r>
              <a:rPr lang="pt-BR" sz="2000" dirty="0">
                <a:solidFill>
                  <a:schemeClr val="accent2"/>
                </a:solidFill>
              </a:rPr>
              <a:t>.</a:t>
            </a:r>
            <a:r>
              <a:rPr lang="pt-BR" sz="2000" dirty="0"/>
              <a:t> </a:t>
            </a:r>
            <a:r>
              <a:rPr lang="pt-BR" sz="2000" dirty="0" smtClean="0"/>
              <a:t>Construindo a arquitetura</a:t>
            </a:r>
            <a:endParaRPr lang="pt-BR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pt-BR" sz="2000" dirty="0">
                <a:solidFill>
                  <a:schemeClr val="accent2"/>
                </a:solidFill>
                <a:sym typeface="Wingdings" pitchFamily="2" charset="2"/>
              </a:rPr>
              <a:t>3.</a:t>
            </a:r>
            <a:r>
              <a:rPr lang="pt-BR" sz="2000" dirty="0">
                <a:sym typeface="Wingdings" pitchFamily="2" charset="2"/>
              </a:rPr>
              <a:t> Configurando e implementando a aplicação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 dirty="0">
                <a:solidFill>
                  <a:schemeClr val="accent2"/>
                </a:solidFill>
              </a:rPr>
              <a:t>4.</a:t>
            </a:r>
            <a:r>
              <a:rPr lang="pt-BR" sz="2000" dirty="0"/>
              <a:t> Rodando a aplicação (</a:t>
            </a:r>
            <a:r>
              <a:rPr lang="pt-BR" sz="2000" dirty="0" err="1"/>
              <a:t>Tomcat</a:t>
            </a:r>
            <a:r>
              <a:rPr lang="pt-BR" sz="2000" dirty="0"/>
              <a:t> </a:t>
            </a:r>
            <a:r>
              <a:rPr lang="pt-BR" sz="2000" dirty="0" smtClean="0"/>
              <a:t>7.0</a:t>
            </a:r>
            <a:r>
              <a:rPr lang="pt-BR" sz="2000" dirty="0"/>
              <a:t>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pt-BR" dirty="0" err="1"/>
              <a:t>Servlet</a:t>
            </a:r>
            <a:r>
              <a:rPr lang="pt-BR" dirty="0"/>
              <a:t> </a:t>
            </a:r>
            <a:r>
              <a:rPr lang="pt-BR" dirty="0" smtClean="0"/>
              <a:t>3 </a:t>
            </a:r>
            <a:r>
              <a:rPr lang="pt-BR" dirty="0"/>
              <a:t>e JSP 2.1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07504" y="260349"/>
            <a:ext cx="6048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Metendo a mão na massa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56176" y="44624"/>
            <a:ext cx="25431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" y="5517232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</a:t>
            </a:r>
            <a:endParaRPr lang="pt-BR" dirty="0"/>
          </a:p>
        </p:txBody>
      </p:sp>
      <p:pic>
        <p:nvPicPr>
          <p:cNvPr id="1026" name="Picture 2" descr="C:\Users\LEANDRO COSTA\Desktop\9788575022665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24261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ANDRO COSTA\Desktop\livro-guia-pratico-construindo-aplicacoes-jee-com-frameworks-337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2" y="2152253"/>
            <a:ext cx="2349408" cy="32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ANDRO COSTA\Desktop\livro-dominando-java-server-faces-e-facelets-utilizando-spring-2-254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24261"/>
            <a:ext cx="2088232" cy="30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onde começar</a:t>
            </a:r>
          </a:p>
        </p:txBody>
      </p:sp>
      <p:pic>
        <p:nvPicPr>
          <p:cNvPr id="2054" name="Picture 6" descr="C:\Users\LEANDRO COSTA\Desktop\livro-java-na-web-333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2808312" cy="38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EANDRO COSTA\Desktop\livro-programacao-java-para-a-web-31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33" y="2060107"/>
            <a:ext cx="2573635" cy="35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0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 Interessantes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614624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Sites</a:t>
            </a:r>
          </a:p>
          <a:p>
            <a:pPr marL="0" indent="0">
              <a:buNone/>
            </a:pPr>
            <a:endParaRPr lang="pt-BR" sz="1100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://primefaces.org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primefaces.org/themes.html</a:t>
            </a:r>
            <a:endParaRPr lang="pt-BR" dirty="0" smtClean="0"/>
          </a:p>
          <a:p>
            <a:r>
              <a:rPr lang="pt-BR" dirty="0">
                <a:hlinkClick r:id="rId4"/>
              </a:rPr>
              <a:t>http://exadel.com/tutorial/jsf/jsftags-guide-load.html</a:t>
            </a:r>
            <a:endParaRPr lang="pt-BR" dirty="0" smtClean="0"/>
          </a:p>
          <a:p>
            <a:pPr marL="0" indent="0">
              <a:buNone/>
            </a:pPr>
            <a:endParaRPr lang="pt-BR" sz="1300" dirty="0"/>
          </a:p>
          <a:p>
            <a:pPr marL="0" indent="0">
              <a:buNone/>
            </a:pPr>
            <a:r>
              <a:rPr lang="pt-BR" sz="28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Blogs</a:t>
            </a:r>
          </a:p>
          <a:p>
            <a:pPr marL="0" indent="0">
              <a:buNone/>
            </a:pPr>
            <a:endParaRPr lang="pt-BR" sz="17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dirty="0">
                <a:hlinkClick r:id="rId5"/>
              </a:rPr>
              <a:t>http://www.semeru.com.br</a:t>
            </a:r>
          </a:p>
          <a:p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marcusmazzo.wordpress.com</a:t>
            </a:r>
            <a:endParaRPr lang="pt-BR" dirty="0" smtClean="0"/>
          </a:p>
          <a:p>
            <a:r>
              <a:rPr lang="pt-BR" dirty="0">
                <a:hlinkClick r:id="rId6"/>
              </a:rPr>
              <a:t>http://serjaum.wordpress.com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http://</a:t>
            </a:r>
            <a:r>
              <a:rPr lang="pt-BR" dirty="0" smtClean="0">
                <a:hlinkClick r:id="rId7"/>
              </a:rPr>
              <a:t>benignosales.wordpress.com</a:t>
            </a:r>
            <a:endParaRPr lang="pt-BR" dirty="0" smtClean="0"/>
          </a:p>
          <a:p>
            <a:r>
              <a:rPr lang="pt-BR" dirty="0">
                <a:hlinkClick r:id="rId8"/>
              </a:rPr>
              <a:t>http://www.rponte.com.br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>
                <a:hlinkClick r:id="rId9"/>
              </a:rPr>
              <a:t>http://javasemcafe.blogspot.com.br/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18" y="5543849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25" y="6263929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2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42988" y="2636838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 tecnologias</a:t>
            </a:r>
            <a:endParaRPr lang="pt-BR" sz="3600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Imagens\LogosTI\imag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84" y="3837127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Imagens\LogosTI\image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52" y="1172695"/>
            <a:ext cx="2952328" cy="7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Imagens\LogosTI\mave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00" y="2831579"/>
            <a:ext cx="1825656" cy="6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Imagens\LogosTI\sprin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34" y="2492896"/>
            <a:ext cx="1733699" cy="10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Imagens\LogosTI\image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83" y="1172695"/>
            <a:ext cx="2093901" cy="5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Imagens\LogosTI\image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4" y="990540"/>
            <a:ext cx="1741487" cy="10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Imagens\LogosTI\image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9" y="2550887"/>
            <a:ext cx="123507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Imagens\LogosTI\image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6" y="4442758"/>
            <a:ext cx="1685128" cy="2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EANDRO\Desktop\jelastic-java-cloud-hosting_0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91040"/>
            <a:ext cx="1112912" cy="11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Imagens\LogosTI\image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81" y="4077632"/>
            <a:ext cx="1886618" cy="10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Dropbox\Imagens\LogosTI\image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68076"/>
            <a:ext cx="2226627" cy="11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4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4604" y="764704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aplicação final</a:t>
            </a:r>
            <a:endParaRPr lang="pt-BR" sz="3600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3528" y="3573016"/>
            <a:ext cx="8559800" cy="1752600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semeru.jelastic.websolute.net.br/cursosemeru/restrict/home.faces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Devido às limitações de contas </a:t>
            </a:r>
            <a:r>
              <a:rPr lang="pt-BR" dirty="0" err="1" smtClean="0"/>
              <a:t>free</a:t>
            </a:r>
            <a:r>
              <a:rPr lang="pt-BR" dirty="0" smtClean="0"/>
              <a:t> só funcionará até 16/02/2013</a:t>
            </a:r>
          </a:p>
          <a:p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80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42988" y="2636838"/>
            <a:ext cx="7632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Desenvolvimento de Aplicações Web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366838" y="1844675"/>
            <a:ext cx="777716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Aplicações web tornam-se mais e mais importantes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Mais e mais complexidade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Ajax, validação (server vs. client), efeitos...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Exigência mais elevada do cliente durante os anos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Interfaces ricas (fácil de usar)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Prazos cada vez mais curtos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Desenvolvimento considerado difícil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A bola da vez.. 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Desenvolvimento Web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6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Desenvolvimento Web (Java)</a:t>
            </a:r>
          </a:p>
        </p:txBody>
      </p:sp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687705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4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7246" y="1340768"/>
            <a:ext cx="777716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Apache </a:t>
            </a:r>
            <a:r>
              <a:rPr lang="pt-BR" sz="2400" dirty="0" err="1">
                <a:sym typeface="Wingdings" pitchFamily="2" charset="2"/>
              </a:rPr>
              <a:t>Struts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WebWork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Struts2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Spring </a:t>
            </a:r>
            <a:r>
              <a:rPr lang="pt-BR" sz="2400" dirty="0" smtClean="0">
                <a:sym typeface="Wingdings" pitchFamily="2" charset="2"/>
              </a:rPr>
              <a:t>MVC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smtClean="0">
                <a:sym typeface="Wingdings" pitchFamily="2" charset="2"/>
              </a:rPr>
              <a:t>JSF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Grails</a:t>
            </a:r>
            <a:endParaRPr lang="pt-BR" sz="2400" dirty="0" smtClean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smtClean="0">
                <a:sym typeface="Wingdings" pitchFamily="2" charset="2"/>
              </a:rPr>
              <a:t>Spring Roo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JRuby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E muito outros</a:t>
            </a:r>
            <a:r>
              <a:rPr lang="pt-BR" sz="2400" dirty="0" smtClean="0">
                <a:sym typeface="Wingdings" pitchFamily="2" charset="2"/>
              </a:rPr>
              <a:t>..</a:t>
            </a:r>
            <a:endParaRPr lang="pt-BR" sz="2000" dirty="0">
              <a:sym typeface="Wingdings" pitchFamily="2" charset="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7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</TotalTime>
  <Words>527</Words>
  <Application>Microsoft Office PowerPoint</Application>
  <PresentationFormat>Apresentação na tela (4:3)</PresentationFormat>
  <Paragraphs>121</Paragraphs>
  <Slides>27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Brilho</vt:lpstr>
      <vt:lpstr>CURSO JSF com hibernate maven e spring security</vt:lpstr>
      <vt:lpstr>Sobre Mim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JavaServer Faces?</vt:lpstr>
      <vt:lpstr>Apresentação do PowerPoint</vt:lpstr>
      <vt:lpstr>Por que usar JSF? </vt:lpstr>
      <vt:lpstr>O JSF</vt:lpstr>
      <vt:lpstr>Ciclo de Vida JSF</vt:lpstr>
      <vt:lpstr>Ciclo de Vida JSF </vt:lpstr>
      <vt:lpstr>Escopos dos Mannaged Beans</vt:lpstr>
      <vt:lpstr>Arquivos de Configurações </vt:lpstr>
      <vt:lpstr>Implementações JSF</vt:lpstr>
      <vt:lpstr>Bibliotecas de Componentes para JSF</vt:lpstr>
      <vt:lpstr>Quem usa JavaServer Faces</vt:lpstr>
      <vt:lpstr>DER</vt:lpstr>
      <vt:lpstr>Apresentação do PowerPoint</vt:lpstr>
      <vt:lpstr>Por onde começar</vt:lpstr>
      <vt:lpstr>Por onde começar</vt:lpstr>
      <vt:lpstr>Sites Interessantes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JSF</dc:title>
  <dc:creator>Mislene</dc:creator>
  <cp:lastModifiedBy>LEANDRO</cp:lastModifiedBy>
  <cp:revision>30</cp:revision>
  <dcterms:created xsi:type="dcterms:W3CDTF">2012-09-16T02:08:32Z</dcterms:created>
  <dcterms:modified xsi:type="dcterms:W3CDTF">2013-01-04T01:57:09Z</dcterms:modified>
</cp:coreProperties>
</file>