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9403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65021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05590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53994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289092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8248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A46602D2-431F-4E20-8664-0D8939C18D71}" type="datetimeFigureOut">
              <a:rPr lang="it-IT" smtClean="0"/>
              <a:t>22/11/2024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94933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46602D2-431F-4E20-8664-0D8939C18D71}" type="datetimeFigureOut">
              <a:rPr lang="it-IT" smtClean="0"/>
              <a:t>22/11/2024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55140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46602D2-431F-4E20-8664-0D8939C18D71}" type="datetimeFigureOut">
              <a:rPr lang="it-IT" smtClean="0"/>
              <a:t>22/11/2024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23063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7561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15817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602D2-431F-4E20-8664-0D8939C18D71}" type="datetimeFigureOut">
              <a:rPr lang="it-IT" smtClean="0"/>
              <a:t>22/11/2024</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A4E80-B398-4DF0-9D74-FA124DBDAAF7}" type="slidenum">
              <a:rPr lang="it-IT" smtClean="0"/>
              <a:t>‹N›</a:t>
            </a:fld>
            <a:endParaRPr lang="it-IT"/>
          </a:p>
        </p:txBody>
      </p:sp>
    </p:spTree>
    <p:extLst>
      <p:ext uri="{BB962C8B-B14F-4D97-AF65-F5344CB8AC3E}">
        <p14:creationId xmlns:p14="http://schemas.microsoft.com/office/powerpoint/2010/main" val="118653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2"/>
          <a:stretch>
            <a:fillRect/>
          </a:stretch>
        </p:blipFill>
        <p:spPr>
          <a:xfrm>
            <a:off x="-1" y="-1"/>
            <a:ext cx="6239970" cy="6876000"/>
          </a:xfrm>
          <a:prstGeom prst="rect">
            <a:avLst/>
          </a:prstGeom>
        </p:spPr>
      </p:pic>
      <p:sp>
        <p:nvSpPr>
          <p:cNvPr id="2" name="Titolo 1"/>
          <p:cNvSpPr>
            <a:spLocks noGrp="1"/>
          </p:cNvSpPr>
          <p:nvPr>
            <p:ph type="ctrTitle"/>
          </p:nvPr>
        </p:nvSpPr>
        <p:spPr>
          <a:xfrm>
            <a:off x="6134673" y="436005"/>
            <a:ext cx="4059381" cy="2577627"/>
          </a:xfrm>
        </p:spPr>
        <p:txBody>
          <a:bodyPr>
            <a:normAutofit fontScale="90000"/>
          </a:bodyPr>
          <a:lstStyle/>
          <a:p>
            <a:pPr algn="l"/>
            <a:r>
              <a:rPr lang="it-IT" dirty="0" err="1">
                <a:latin typeface="Cooper Black" panose="0208090404030B020404" pitchFamily="18" charset="0"/>
              </a:rPr>
              <a:t>Gacha</a:t>
            </a:r>
            <a:r>
              <a:rPr lang="it-IT" dirty="0">
                <a:latin typeface="Cooper Black" panose="0208090404030B020404" pitchFamily="18" charset="0"/>
              </a:rPr>
              <a:t> Collection </a:t>
            </a:r>
            <a:r>
              <a:rPr lang="it-IT" dirty="0" err="1">
                <a:latin typeface="Cooper Black" panose="0208090404030B020404" pitchFamily="18" charset="0"/>
              </a:rPr>
              <a:t>Beckend</a:t>
            </a:r>
            <a:endParaRPr lang="it-IT" dirty="0">
              <a:latin typeface="Cooper Black" panose="0208090404030B020404" pitchFamily="18" charset="0"/>
            </a:endParaRPr>
          </a:p>
        </p:txBody>
      </p:sp>
      <p:sp>
        <p:nvSpPr>
          <p:cNvPr id="3" name="Sottotitolo 2"/>
          <p:cNvSpPr>
            <a:spLocks noGrp="1"/>
          </p:cNvSpPr>
          <p:nvPr>
            <p:ph type="subTitle" idx="1"/>
          </p:nvPr>
        </p:nvSpPr>
        <p:spPr>
          <a:xfrm>
            <a:off x="6134673" y="3013632"/>
            <a:ext cx="5404788" cy="563501"/>
          </a:xfrm>
        </p:spPr>
        <p:txBody>
          <a:bodyPr/>
          <a:lstStyle/>
          <a:p>
            <a:pPr algn="l"/>
            <a:r>
              <a:rPr lang="en-US" dirty="0"/>
              <a:t>290AA – Advanced Software Engineering</a:t>
            </a:r>
            <a:endParaRPr lang="it-IT" dirty="0"/>
          </a:p>
        </p:txBody>
      </p:sp>
      <p:sp>
        <p:nvSpPr>
          <p:cNvPr id="4" name="Sottotitolo 2"/>
          <p:cNvSpPr txBox="1">
            <a:spLocks/>
          </p:cNvSpPr>
          <p:nvPr/>
        </p:nvSpPr>
        <p:spPr>
          <a:xfrm>
            <a:off x="6134673" y="4102758"/>
            <a:ext cx="330031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Group</a:t>
            </a:r>
            <a:r>
              <a:rPr lang="it-IT" sz="1600" dirty="0"/>
              <a:t>:</a:t>
            </a:r>
            <a:br>
              <a:rPr lang="it-IT" sz="1600" dirty="0"/>
            </a:br>
            <a:r>
              <a:rPr lang="it-IT" sz="1600" dirty="0" err="1"/>
              <a:t>Ardizzoni</a:t>
            </a:r>
            <a:r>
              <a:rPr lang="it-IT" sz="1600" dirty="0"/>
              <a:t> Francesco</a:t>
            </a:r>
            <a:br>
              <a:rPr lang="it-IT" sz="1600" dirty="0"/>
            </a:br>
            <a:r>
              <a:rPr lang="it-IT" sz="1600" dirty="0"/>
              <a:t>Del Castello Diego</a:t>
            </a:r>
            <a:br>
              <a:rPr lang="it-IT" sz="1600" dirty="0"/>
            </a:br>
            <a:r>
              <a:rPr lang="it-IT" sz="1600" dirty="0" err="1"/>
              <a:t>Prestifilippo</a:t>
            </a:r>
            <a:r>
              <a:rPr lang="it-IT" sz="1600" dirty="0"/>
              <a:t> </a:t>
            </a:r>
            <a:r>
              <a:rPr lang="it-IT" sz="1600" dirty="0" err="1"/>
              <a:t>Colombrino</a:t>
            </a:r>
            <a:r>
              <a:rPr lang="it-IT" sz="1600" dirty="0"/>
              <a:t> Mattia</a:t>
            </a:r>
            <a:br>
              <a:rPr lang="it-IT" sz="1600" dirty="0"/>
            </a:br>
            <a:r>
              <a:rPr lang="it-IT" sz="1600" dirty="0"/>
              <a:t>Tortorelli Felice</a:t>
            </a:r>
          </a:p>
        </p:txBody>
      </p:sp>
    </p:spTree>
    <p:extLst>
      <p:ext uri="{BB962C8B-B14F-4D97-AF65-F5344CB8AC3E}">
        <p14:creationId xmlns:p14="http://schemas.microsoft.com/office/powerpoint/2010/main" val="67555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5146B-83DC-CCE7-7A6D-1A76BDE93113}"/>
              </a:ext>
            </a:extLst>
          </p:cNvPr>
          <p:cNvSpPr>
            <a:spLocks noGrp="1"/>
          </p:cNvSpPr>
          <p:nvPr>
            <p:ph type="title"/>
          </p:nvPr>
        </p:nvSpPr>
        <p:spPr/>
        <p:txBody>
          <a:bodyPr>
            <a:normAutofit/>
          </a:bodyPr>
          <a:lstStyle/>
          <a:p>
            <a:pPr algn="ctr"/>
            <a:r>
              <a:rPr lang="en-US" b="1" i="0" dirty="0">
                <a:solidFill>
                  <a:srgbClr val="0D0D0D"/>
                </a:solidFill>
                <a:effectLst/>
                <a:latin typeface="ui-sans-serif"/>
              </a:rPr>
              <a:t>The login service </a:t>
            </a:r>
            <a:r>
              <a:rPr lang="en-US" b="1" i="0" dirty="0" err="1">
                <a:solidFill>
                  <a:srgbClr val="0D0D0D"/>
                </a:solidFill>
                <a:effectLst/>
                <a:latin typeface="ui-sans-serif"/>
              </a:rPr>
              <a:t>datapath</a:t>
            </a:r>
            <a:endParaRPr lang="it-IT" dirty="0"/>
          </a:p>
        </p:txBody>
      </p:sp>
      <p:sp>
        <p:nvSpPr>
          <p:cNvPr id="3" name="CasellaDiTesto 2">
            <a:extLst>
              <a:ext uri="{FF2B5EF4-FFF2-40B4-BE49-F238E27FC236}">
                <a16:creationId xmlns:a16="http://schemas.microsoft.com/office/drawing/2014/main" id="{6FE048D2-0A5F-4FCC-1543-F213457023B4}"/>
              </a:ext>
            </a:extLst>
          </p:cNvPr>
          <p:cNvSpPr txBox="1"/>
          <p:nvPr/>
        </p:nvSpPr>
        <p:spPr>
          <a:xfrm>
            <a:off x="838200" y="1483567"/>
            <a:ext cx="10402078" cy="4238083"/>
          </a:xfrm>
          <a:prstGeom prst="rect">
            <a:avLst/>
          </a:prstGeom>
          <a:noFill/>
          <a:ln>
            <a:solidFill>
              <a:schemeClr val="tx1"/>
            </a:solidFill>
          </a:ln>
        </p:spPr>
        <p:txBody>
          <a:bodyPr wrap="square" rtlCol="0">
            <a:spAutoFit/>
          </a:bodyPr>
          <a:lstStyle/>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login_user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-related services are exposed externally to clients on port 8000 via an API gateway. When an HTTPS request is received for user registration, the API gateway forwards the HTTPS request to the auth-service/</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login_user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on port 8001.</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auth-service itself exposes APIs on port 8001 to handle user login. To interface with the database, auth-service sends an HTTPS request to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containing the user's email), which provides APIs for database-related operations. These database-related APIs are exposed by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on port 8005.</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-manager performs a lookup through the email provided and returns the corresponding encrypted password if successful.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auth.service</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service will then perform a check on the password now encrypted by the user and the one received from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-manager. If the match is positive, the auth-service service will then forward the login to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api</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-gateway.</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1773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24CAE-0043-C575-7405-870A75A36FC0}"/>
            </a:ext>
          </a:extLst>
        </p:cNvPr>
        <p:cNvGrpSpPr/>
        <p:nvPr/>
      </p:nvGrpSpPr>
      <p:grpSpPr>
        <a:xfrm>
          <a:off x="0" y="0"/>
          <a:ext cx="0" cy="0"/>
          <a:chOff x="0" y="0"/>
          <a:chExt cx="0" cy="0"/>
        </a:xfrm>
      </p:grpSpPr>
      <p:sp>
        <p:nvSpPr>
          <p:cNvPr id="3" name="Titolo 1">
            <a:extLst>
              <a:ext uri="{FF2B5EF4-FFF2-40B4-BE49-F238E27FC236}">
                <a16:creationId xmlns:a16="http://schemas.microsoft.com/office/drawing/2014/main" id="{AE60F3C4-78DC-1E7C-CBB2-4558A345C83D}"/>
              </a:ext>
            </a:extLst>
          </p:cNvPr>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a:t>
            </a:r>
            <a:r>
              <a:rPr lang="it-IT" dirty="0" err="1">
                <a:latin typeface="Cooper Black" panose="0208090404030B020404" pitchFamily="18" charset="0"/>
              </a:rPr>
              <a:t>gacha</a:t>
            </a:r>
            <a:r>
              <a:rPr lang="it-IT" dirty="0">
                <a:latin typeface="Cooper Black" panose="0208090404030B020404" pitchFamily="18" charset="0"/>
              </a:rPr>
              <a:t> service </a:t>
            </a:r>
            <a:r>
              <a:rPr lang="it-IT" dirty="0" err="1">
                <a:latin typeface="Cooper Black" panose="0208090404030B020404" pitchFamily="18" charset="0"/>
              </a:rPr>
              <a:t>datapath</a:t>
            </a:r>
            <a:endParaRPr lang="it-IT" dirty="0">
              <a:latin typeface="Cooper Black" panose="0208090404030B020404" pitchFamily="18" charset="0"/>
            </a:endParaRPr>
          </a:p>
        </p:txBody>
      </p:sp>
      <p:sp>
        <p:nvSpPr>
          <p:cNvPr id="6" name="CasellaDiTesto 5">
            <a:extLst>
              <a:ext uri="{FF2B5EF4-FFF2-40B4-BE49-F238E27FC236}">
                <a16:creationId xmlns:a16="http://schemas.microsoft.com/office/drawing/2014/main" id="{29642769-4BD8-0967-D985-DD96D14D6EF4}"/>
              </a:ext>
            </a:extLst>
          </p:cNvPr>
          <p:cNvSpPr txBox="1"/>
          <p:nvPr/>
        </p:nvSpPr>
        <p:spPr>
          <a:xfrm>
            <a:off x="373224" y="1690687"/>
            <a:ext cx="10879494" cy="4524315"/>
          </a:xfrm>
          <a:prstGeom prst="rect">
            <a:avLst/>
          </a:prstGeom>
          <a:noFill/>
          <a:ln>
            <a:solidFill>
              <a:srgbClr val="00206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currency service is exposed to external clients through an API Gateway on port 8000.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When an HTTPS request for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roll_gacha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buy_currency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received, the API Gateway forwards the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via HTTPS on port 8004.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responsible for implementing the business logic associated with these requests.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interface with the database,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sends an HTTPS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which listens on port 8005.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exposes APIs that handle database queries, enabling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to retrieve or update data as required.</a:t>
            </a:r>
          </a:p>
        </p:txBody>
      </p:sp>
    </p:spTree>
    <p:extLst>
      <p:ext uri="{BB962C8B-B14F-4D97-AF65-F5344CB8AC3E}">
        <p14:creationId xmlns:p14="http://schemas.microsoft.com/office/powerpoint/2010/main" val="351678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51869-5381-2447-2D98-6E3E17CE9CBB}"/>
            </a:ext>
          </a:extLst>
        </p:cNvPr>
        <p:cNvGrpSpPr/>
        <p:nvPr/>
      </p:nvGrpSpPr>
      <p:grpSpPr>
        <a:xfrm>
          <a:off x="0" y="0"/>
          <a:ext cx="0" cy="0"/>
          <a:chOff x="0" y="0"/>
          <a:chExt cx="0" cy="0"/>
        </a:xfrm>
      </p:grpSpPr>
      <p:sp>
        <p:nvSpPr>
          <p:cNvPr id="3" name="Titolo 1">
            <a:extLst>
              <a:ext uri="{FF2B5EF4-FFF2-40B4-BE49-F238E27FC236}">
                <a16:creationId xmlns:a16="http://schemas.microsoft.com/office/drawing/2014/main" id="{BD54B1B5-F335-8ACC-EEF8-DE5AE274EEAA}"/>
              </a:ext>
            </a:extLst>
          </p:cNvPr>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a:t>
            </a:r>
            <a:r>
              <a:rPr lang="it-IT" dirty="0" err="1">
                <a:latin typeface="Cooper Black" panose="0208090404030B020404" pitchFamily="18" charset="0"/>
              </a:rPr>
              <a:t>currency</a:t>
            </a:r>
            <a:r>
              <a:rPr lang="it-IT" dirty="0">
                <a:latin typeface="Cooper Black" panose="0208090404030B020404" pitchFamily="18" charset="0"/>
              </a:rPr>
              <a:t> service </a:t>
            </a:r>
            <a:r>
              <a:rPr lang="it-IT" dirty="0" err="1">
                <a:latin typeface="Cooper Black" panose="0208090404030B020404" pitchFamily="18" charset="0"/>
              </a:rPr>
              <a:t>datapath</a:t>
            </a:r>
            <a:endParaRPr lang="it-IT" dirty="0">
              <a:latin typeface="Cooper Black" panose="0208090404030B020404" pitchFamily="18" charset="0"/>
            </a:endParaRPr>
          </a:p>
        </p:txBody>
      </p:sp>
      <p:sp>
        <p:nvSpPr>
          <p:cNvPr id="6" name="CasellaDiTesto 5">
            <a:extLst>
              <a:ext uri="{FF2B5EF4-FFF2-40B4-BE49-F238E27FC236}">
                <a16:creationId xmlns:a16="http://schemas.microsoft.com/office/drawing/2014/main" id="{854EE167-1917-09D5-E84F-C0F77B7AC06C}"/>
              </a:ext>
            </a:extLst>
          </p:cNvPr>
          <p:cNvSpPr txBox="1"/>
          <p:nvPr/>
        </p:nvSpPr>
        <p:spPr>
          <a:xfrm>
            <a:off x="373224" y="1690687"/>
            <a:ext cx="10879494" cy="4154984"/>
          </a:xfrm>
          <a:prstGeom prst="rect">
            <a:avLst/>
          </a:prstGeom>
          <a:noFill/>
          <a:ln>
            <a:solidFill>
              <a:srgbClr val="00206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-related services are exposed externally to clients on port 8000 via an API gateway. When an HTTPS request is received for a service related to CRUD operations for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 API gateway forwards the HTTPS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on port 8002.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itself exposes APIs on port 8002 to add, modify, delete, and view a single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or the entire collection of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interface with the database,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gachaservice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sends an HTTPS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which provides APIs for database interfacing services. These database-related APIs are exposed by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on port 8005.</a:t>
            </a:r>
          </a:p>
        </p:txBody>
      </p:sp>
    </p:spTree>
    <p:extLst>
      <p:ext uri="{BB962C8B-B14F-4D97-AF65-F5344CB8AC3E}">
        <p14:creationId xmlns:p14="http://schemas.microsoft.com/office/powerpoint/2010/main" val="312002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24CAE-0043-C575-7405-870A75A36FC0}"/>
            </a:ext>
          </a:extLst>
        </p:cNvPr>
        <p:cNvGrpSpPr/>
        <p:nvPr/>
      </p:nvGrpSpPr>
      <p:grpSpPr>
        <a:xfrm>
          <a:off x="0" y="0"/>
          <a:ext cx="0" cy="0"/>
          <a:chOff x="0" y="0"/>
          <a:chExt cx="0" cy="0"/>
        </a:xfrm>
      </p:grpSpPr>
      <p:sp>
        <p:nvSpPr>
          <p:cNvPr id="3" name="Titolo 1">
            <a:extLst>
              <a:ext uri="{FF2B5EF4-FFF2-40B4-BE49-F238E27FC236}">
                <a16:creationId xmlns:a16="http://schemas.microsoft.com/office/drawing/2014/main" id="{AE60F3C4-78DC-1E7C-CBB2-4558A345C83D}"/>
              </a:ext>
            </a:extLst>
          </p:cNvPr>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a:t>
            </a:r>
            <a:r>
              <a:rPr lang="it-IT" dirty="0" err="1">
                <a:latin typeface="Cooper Black" panose="0208090404030B020404" pitchFamily="18" charset="0"/>
              </a:rPr>
              <a:t>gacha</a:t>
            </a:r>
            <a:r>
              <a:rPr lang="it-IT" dirty="0">
                <a:latin typeface="Cooper Black" panose="0208090404030B020404" pitchFamily="18" charset="0"/>
              </a:rPr>
              <a:t> service </a:t>
            </a:r>
            <a:r>
              <a:rPr lang="it-IT" dirty="0" err="1">
                <a:latin typeface="Cooper Black" panose="0208090404030B020404" pitchFamily="18" charset="0"/>
              </a:rPr>
              <a:t>datapath</a:t>
            </a:r>
            <a:endParaRPr lang="it-IT" dirty="0">
              <a:latin typeface="Cooper Black" panose="0208090404030B020404" pitchFamily="18" charset="0"/>
            </a:endParaRPr>
          </a:p>
        </p:txBody>
      </p:sp>
      <p:sp>
        <p:nvSpPr>
          <p:cNvPr id="6" name="CasellaDiTesto 5">
            <a:extLst>
              <a:ext uri="{FF2B5EF4-FFF2-40B4-BE49-F238E27FC236}">
                <a16:creationId xmlns:a16="http://schemas.microsoft.com/office/drawing/2014/main" id="{29642769-4BD8-0967-D985-DD96D14D6EF4}"/>
              </a:ext>
            </a:extLst>
          </p:cNvPr>
          <p:cNvSpPr txBox="1"/>
          <p:nvPr/>
        </p:nvSpPr>
        <p:spPr>
          <a:xfrm>
            <a:off x="373224" y="1690687"/>
            <a:ext cx="10879494" cy="4524315"/>
          </a:xfrm>
          <a:prstGeom prst="rect">
            <a:avLst/>
          </a:prstGeom>
          <a:noFill/>
          <a:ln>
            <a:solidFill>
              <a:srgbClr val="00206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currency service is exposed to external clients through an API Gateway on port 8000.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When an HTTPS request for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roll_gacha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buy_currency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received, the API Gateway forwards the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via HTTPS on port 8004.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responsible for implementing the business logic associated with these requests.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interface with the database,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sends an HTTP request to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which listens on port 8005.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db_manager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exposes APIs that handle database queries, enabling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currency_service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to retrieve or update data as required.</a:t>
            </a:r>
          </a:p>
        </p:txBody>
      </p:sp>
    </p:spTree>
    <p:extLst>
      <p:ext uri="{BB962C8B-B14F-4D97-AF65-F5344CB8AC3E}">
        <p14:creationId xmlns:p14="http://schemas.microsoft.com/office/powerpoint/2010/main" val="427611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644608" cy="1325563"/>
          </a:xfrm>
        </p:spPr>
        <p:txBody>
          <a:bodyPr/>
          <a:lstStyle/>
          <a:p>
            <a:r>
              <a:rPr lang="it-IT" dirty="0">
                <a:latin typeface="Cooper Black" panose="0208090404030B020404" pitchFamily="18" charset="0"/>
              </a:rPr>
              <a:t>User</a:t>
            </a:r>
          </a:p>
        </p:txBody>
      </p:sp>
      <p:sp>
        <p:nvSpPr>
          <p:cNvPr id="3" name="Segnaposto contenuto 2"/>
          <p:cNvSpPr>
            <a:spLocks noGrp="1"/>
          </p:cNvSpPr>
          <p:nvPr>
            <p:ph idx="1"/>
          </p:nvPr>
        </p:nvSpPr>
        <p:spPr/>
        <p:txBody>
          <a:bodyPr/>
          <a:lstStyle/>
          <a:p>
            <a:r>
              <a:rPr lang="it-IT" dirty="0"/>
              <a:t>ID</a:t>
            </a:r>
          </a:p>
          <a:p>
            <a:r>
              <a:rPr lang="it-IT" dirty="0"/>
              <a:t>First </a:t>
            </a:r>
            <a:r>
              <a:rPr lang="it-IT" dirty="0" err="1"/>
              <a:t>Name</a:t>
            </a:r>
            <a:endParaRPr lang="it-IT" dirty="0"/>
          </a:p>
          <a:p>
            <a:r>
              <a:rPr lang="it-IT" dirty="0"/>
              <a:t>Last </a:t>
            </a:r>
            <a:r>
              <a:rPr lang="it-IT" dirty="0" err="1"/>
              <a:t>Name</a:t>
            </a:r>
            <a:endParaRPr lang="it-IT" dirty="0"/>
          </a:p>
          <a:p>
            <a:r>
              <a:rPr lang="it-IT" dirty="0"/>
              <a:t>E-mail</a:t>
            </a:r>
          </a:p>
          <a:p>
            <a:r>
              <a:rPr lang="it-IT" dirty="0"/>
              <a:t>Password (</a:t>
            </a:r>
            <a:r>
              <a:rPr lang="it-IT" dirty="0" err="1"/>
              <a:t>hash</a:t>
            </a:r>
            <a:r>
              <a:rPr lang="it-IT" dirty="0"/>
              <a:t>)</a:t>
            </a:r>
          </a:p>
          <a:p>
            <a:r>
              <a:rPr lang="it-IT" dirty="0" err="1"/>
              <a:t>History</a:t>
            </a:r>
            <a:endParaRPr lang="it-IT" dirty="0"/>
          </a:p>
          <a:p>
            <a:r>
              <a:rPr lang="it-IT" dirty="0" err="1"/>
              <a:t>Currency</a:t>
            </a:r>
            <a:r>
              <a:rPr lang="it-IT" dirty="0"/>
              <a:t> </a:t>
            </a:r>
            <a:r>
              <a:rPr lang="it-IT" dirty="0" err="1"/>
              <a:t>Amount</a:t>
            </a:r>
            <a:endParaRPr lang="it-IT" dirty="0"/>
          </a:p>
        </p:txBody>
      </p:sp>
      <p:sp>
        <p:nvSpPr>
          <p:cNvPr id="5" name="Rettangolo 4"/>
          <p:cNvSpPr/>
          <p:nvPr/>
        </p:nvSpPr>
        <p:spPr>
          <a:xfrm>
            <a:off x="5629029" y="1825625"/>
            <a:ext cx="5724771" cy="3648920"/>
          </a:xfrm>
          <a:prstGeom prst="rect">
            <a:avLst/>
          </a:prstGeom>
          <a:blipFill dpi="0" rotWithShape="1">
            <a:blip r:embed="rId2">
              <a:alphaModFix amt="8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7554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5939"/>
            <a:ext cx="10515600" cy="1325563"/>
          </a:xfrm>
        </p:spPr>
        <p:txBody>
          <a:bodyPr>
            <a:normAutofit/>
          </a:bodyPr>
          <a:lstStyle/>
          <a:p>
            <a:pPr algn="ctr"/>
            <a:r>
              <a:rPr lang="it-IT" sz="3200" dirty="0" err="1">
                <a:latin typeface="Cooper Black" panose="0208090404030B020404" pitchFamily="18" charset="0"/>
              </a:rPr>
              <a:t>Catalogue</a:t>
            </a:r>
            <a:r>
              <a:rPr lang="it-IT" sz="3200" dirty="0">
                <a:latin typeface="Cooper Black" panose="0208090404030B020404" pitchFamily="18" charset="0"/>
              </a:rPr>
              <a:t> – </a:t>
            </a:r>
            <a:r>
              <a:rPr lang="it-IT" sz="3200" dirty="0" err="1">
                <a:latin typeface="Cooper Black" panose="0208090404030B020404" pitchFamily="18" charset="0"/>
              </a:rPr>
              <a:t>All</a:t>
            </a:r>
            <a:r>
              <a:rPr lang="it-IT" sz="3200" dirty="0">
                <a:latin typeface="Cooper Black" panose="0208090404030B020404" pitchFamily="18" charset="0"/>
              </a:rPr>
              <a:t> 151 </a:t>
            </a:r>
            <a:r>
              <a:rPr lang="it-IT" sz="3200" dirty="0" err="1">
                <a:latin typeface="Cooper Black" panose="0208090404030B020404" pitchFamily="18" charset="0"/>
              </a:rPr>
              <a:t>Pokémon</a:t>
            </a:r>
            <a:r>
              <a:rPr lang="it-IT" sz="3200" dirty="0">
                <a:latin typeface="Cooper Black" panose="0208090404030B020404" pitchFamily="18" charset="0"/>
              </a:rPr>
              <a:t> from 1° </a:t>
            </a:r>
            <a:r>
              <a:rPr lang="it-IT" sz="3200" dirty="0" err="1">
                <a:latin typeface="Cooper Black" panose="0208090404030B020404" pitchFamily="18" charset="0"/>
              </a:rPr>
              <a:t>gen</a:t>
            </a:r>
            <a:endParaRPr lang="it-IT" sz="3200" dirty="0">
              <a:latin typeface="Cooper Black" panose="0208090404030B020404" pitchFamily="18" charset="0"/>
            </a:endParaRPr>
          </a:p>
        </p:txBody>
      </p:sp>
      <p:sp>
        <p:nvSpPr>
          <p:cNvPr id="3" name="Segnaposto contenuto 2"/>
          <p:cNvSpPr>
            <a:spLocks noGrp="1"/>
          </p:cNvSpPr>
          <p:nvPr>
            <p:ph idx="1"/>
          </p:nvPr>
        </p:nvSpPr>
        <p:spPr>
          <a:xfrm>
            <a:off x="720000" y="1290814"/>
            <a:ext cx="10800000" cy="540000"/>
          </a:xfrm>
          <a:solidFill>
            <a:schemeClr val="bg2">
              <a:lumMod val="90000"/>
              <a:alpha val="40000"/>
            </a:schemeClr>
          </a:solidFill>
        </p:spPr>
        <p:txBody>
          <a:bodyPr/>
          <a:lstStyle/>
          <a:p>
            <a:r>
              <a:rPr lang="it-IT" dirty="0">
                <a:ln>
                  <a:solidFill>
                    <a:schemeClr val="tx1">
                      <a:lumMod val="50000"/>
                      <a:lumOff val="50000"/>
                    </a:schemeClr>
                  </a:solidFill>
                </a:ln>
                <a:solidFill>
                  <a:schemeClr val="bg1"/>
                </a:solidFill>
              </a:rPr>
              <a:t>Common (54,45%)</a:t>
            </a:r>
          </a:p>
        </p:txBody>
      </p:sp>
      <p:sp>
        <p:nvSpPr>
          <p:cNvPr id="10" name="Segnaposto contenuto 2"/>
          <p:cNvSpPr txBox="1">
            <a:spLocks/>
          </p:cNvSpPr>
          <p:nvPr/>
        </p:nvSpPr>
        <p:spPr>
          <a:xfrm>
            <a:off x="720000" y="2190814"/>
            <a:ext cx="10800000" cy="540000"/>
          </a:xfrm>
          <a:prstGeom prst="rect">
            <a:avLst/>
          </a:prstGeom>
          <a:solidFill>
            <a:schemeClr val="accent6">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chemeClr val="accent6">
                      <a:lumMod val="50000"/>
                    </a:schemeClr>
                  </a:solidFill>
                </a:ln>
                <a:solidFill>
                  <a:schemeClr val="bg1"/>
                </a:solidFill>
              </a:rPr>
              <a:t>Uncommon</a:t>
            </a:r>
            <a:r>
              <a:rPr lang="it-IT" dirty="0">
                <a:ln>
                  <a:solidFill>
                    <a:schemeClr val="accent6">
                      <a:lumMod val="50000"/>
                    </a:schemeClr>
                  </a:solidFill>
                </a:ln>
                <a:solidFill>
                  <a:schemeClr val="bg1"/>
                </a:solidFill>
              </a:rPr>
              <a:t> (40%)</a:t>
            </a:r>
          </a:p>
        </p:txBody>
      </p:sp>
      <p:sp>
        <p:nvSpPr>
          <p:cNvPr id="11" name="Segnaposto contenuto 2"/>
          <p:cNvSpPr txBox="1">
            <a:spLocks/>
          </p:cNvSpPr>
          <p:nvPr/>
        </p:nvSpPr>
        <p:spPr>
          <a:xfrm>
            <a:off x="720000" y="3090814"/>
            <a:ext cx="10800000" cy="540000"/>
          </a:xfrm>
          <a:prstGeom prst="rect">
            <a:avLst/>
          </a:prstGeom>
          <a:solidFill>
            <a:schemeClr val="accent1">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n>
                  <a:solidFill>
                    <a:schemeClr val="accent1">
                      <a:lumMod val="50000"/>
                    </a:schemeClr>
                  </a:solidFill>
                </a:ln>
                <a:solidFill>
                  <a:schemeClr val="bg1"/>
                </a:solidFill>
              </a:rPr>
              <a:t>Rare (5%)</a:t>
            </a:r>
          </a:p>
        </p:txBody>
      </p:sp>
      <p:sp>
        <p:nvSpPr>
          <p:cNvPr id="12" name="Segnaposto contenuto 2"/>
          <p:cNvSpPr txBox="1">
            <a:spLocks/>
          </p:cNvSpPr>
          <p:nvPr/>
        </p:nvSpPr>
        <p:spPr>
          <a:xfrm>
            <a:off x="720000" y="3990814"/>
            <a:ext cx="10800000" cy="540000"/>
          </a:xfrm>
          <a:prstGeom prst="rect">
            <a:avLst/>
          </a:prstGeom>
          <a:solidFill>
            <a:srgbClr val="7030A0">
              <a:alpha val="40000"/>
            </a:srgb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rgbClr val="7030A0"/>
                  </a:solidFill>
                </a:ln>
                <a:solidFill>
                  <a:schemeClr val="bg1"/>
                </a:solidFill>
              </a:rPr>
              <a:t>Epic</a:t>
            </a:r>
            <a:r>
              <a:rPr lang="it-IT" dirty="0">
                <a:ln>
                  <a:solidFill>
                    <a:srgbClr val="7030A0"/>
                  </a:solidFill>
                </a:ln>
                <a:solidFill>
                  <a:schemeClr val="bg1"/>
                </a:solidFill>
              </a:rPr>
              <a:t> (0,5%)</a:t>
            </a:r>
          </a:p>
        </p:txBody>
      </p:sp>
      <p:sp>
        <p:nvSpPr>
          <p:cNvPr id="13" name="Segnaposto contenuto 2"/>
          <p:cNvSpPr txBox="1">
            <a:spLocks/>
          </p:cNvSpPr>
          <p:nvPr/>
        </p:nvSpPr>
        <p:spPr>
          <a:xfrm>
            <a:off x="720000" y="4890814"/>
            <a:ext cx="10800000" cy="540000"/>
          </a:xfrm>
          <a:prstGeom prst="rect">
            <a:avLst/>
          </a:prstGeom>
          <a:solidFill>
            <a:schemeClr val="accent4">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chemeClr val="accent4">
                      <a:lumMod val="50000"/>
                    </a:schemeClr>
                  </a:solidFill>
                </a:ln>
                <a:solidFill>
                  <a:schemeClr val="bg1"/>
                </a:solidFill>
              </a:rPr>
              <a:t>Legendary</a:t>
            </a:r>
            <a:r>
              <a:rPr lang="it-IT" dirty="0">
                <a:ln>
                  <a:solidFill>
                    <a:schemeClr val="accent4">
                      <a:lumMod val="50000"/>
                    </a:schemeClr>
                  </a:solidFill>
                </a:ln>
                <a:solidFill>
                  <a:schemeClr val="bg1"/>
                </a:solidFill>
              </a:rPr>
              <a:t> (0,05%)</a:t>
            </a:r>
          </a:p>
        </p:txBody>
      </p:sp>
      <p:pic>
        <p:nvPicPr>
          <p:cNvPr id="1030" name="Picture 6" descr="https://static.wikia.nocookie.net/nintendo/images/d/d3/Mewtwo.png/revision/latest/scale-to-width-down/1000?cb=20141002090451&amp;path-prefix=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2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wikia.nocookie.net/nintendo/images/f/f8/Gengar.png/revision/latest?cb=20210812171706&amp;path-prefix=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tatic.wikia.nocookie.net/nintendo/images/9/95/Charizard.png/revision/latest/scale-to-width-down/1000?cb=20141002083306&amp;path-prefix=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5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tatic.wikia.nocookie.net/nintendo/images/7/77/Pikachu.png/revision/latest?cb=20141002082401&amp;path-prefix=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static.wikia.nocookie.net/nintendo/images/a/af/Jigglypuff.png/revision/latest?cb=20141002081555&amp;path-prefix=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2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static.wikia.nocookie.net/nintendo/images/9/99/Meowth.png/revision/latest?cb=20160811132041&amp;path-prefix=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36681" y="1110814"/>
            <a:ext cx="654637"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static.wikia.nocookie.net/nintendo/images/f/f2/Eevee.png/revision/latest?cb=20210812185933&amp;path-prefix=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88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static.wikia.nocookie.net/nintendo/images/b/bf/Mew.png/revision/latest/scale-to-width-down/1000?cb=20180612225527&amp;path-prefix=e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50000" y="4782814"/>
            <a:ext cx="850976"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tatic.wikia.nocookie.net/nintendo/images/b/be/Venusaur.png/revision/latest/scale-to-width-down/1000?cb=20141002083423&amp;path-prefix=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6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static.wikia.nocookie.net/nintendo/images/4/41/Blastoise.png/revision/latest/scale-to-width-down/1000?cb=20141002083147&amp;path-prefix=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512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static.wikia.nocookie.net/nintendo/images/d/d7/Gyarados.png/revision/latest?cb=20210812185601&amp;path-prefix=e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669282" y="3367699"/>
            <a:ext cx="443115" cy="44311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static.wikia.nocookie.net/nintendo/images/3/30/Lapras.png/revision/latest/scale-to-width-down/1000?cb=20191013025849&amp;path-prefix=e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88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s://static.wikia.nocookie.net/nintendo/images/0/01/Moltres.png/revision/latest/scale-to-width-down/1000?cb=20191013000237&amp;path-prefix=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60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static.wikia.nocookie.net/nintendo/images/d/d8/Zapdos.png/revision/latest?cb=20141002090124&amp;path-prefix=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88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s://static.wikia.nocookie.net/nintendo/images/5/52/Articuno.png/revision/latest?cb=20141002090055&amp;path-prefix=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80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s://static.wikia.nocookie.net/nintendo/images/6/67/Zubat.png/revision/latest?cb=20210812165813&amp;path-prefix=e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60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static.wikia.nocookie.net/nintendo/images/b/b7/Pidgey.png/revision/latest/scale-to-width-down/1000?cb=20141002082835&amp;path-prefix=e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480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static.wikia.nocookie.net/nintendo/images/c/c4/Rattata.png/revision/latest?cb=20191012231600&amp;path-prefix=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508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ttps://static.wikia.nocookie.net/nintendo/images/0/01/Magikarp.png/revision/latest?cb=20210812185539&amp;path-prefix=e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488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https://static.wikia.nocookie.net/nintendo/images/9/99/Dratini.png/revision/latest?cb=20210812191413&amp;path-prefix=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475866"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https://static.wikia.nocookie.net/nintendo/images/b/b2/Onix.png/revision/latest?cb=20210812171841&amp;path-prefix=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512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https://static.wikia.nocookie.net/nintendo/images/b/bb/Growlithe.png/revision/latest?cb=20141002080601&amp;path-prefix=en"/>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45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https://static.wikia.nocookie.net/nintendo/images/6/62/Parasect.png/revision/latest?cb=20141002081144&amp;path-prefix=en"/>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46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https://static.wikia.nocookie.net/nintendo/images/f/fc/Vaporeon.png/revision/latest/scale-to-width-down/1000?cb=20141002085541&amp;path-prefix=en"/>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508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https://static.wikia.nocookie.net/nintendo/images/c/c2/Scyther.png/revision/latest?cb=20191013025833&amp;path-prefix=en"/>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46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https://static.wikia.nocookie.net/nintendo/images/9/98/Ninetales.png/revision/latest?cb=20141002081754&amp;path-prefix=en"/>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45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https://static.wikia.nocookie.net/nintendo/images/3/3a/Electabuzz.png/revision/latest?cb=20210812184737&amp;path-prefix=en"/>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488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https://static.wikia.nocookie.net/nintendo/images/0/03/Ditto.png/revision/latest?cb=20191013024928&amp;path-prefix=en"/>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8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sp>
        <p:nvSpPr>
          <p:cNvPr id="51" name="Segnaposto contenuto 2"/>
          <p:cNvSpPr txBox="1">
            <a:spLocks/>
          </p:cNvSpPr>
          <p:nvPr/>
        </p:nvSpPr>
        <p:spPr>
          <a:xfrm>
            <a:off x="720000" y="5826814"/>
            <a:ext cx="10800000" cy="540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ooper Black" panose="0208090404030B020404" pitchFamily="18" charset="0"/>
              </a:rPr>
              <a:t>In-game </a:t>
            </a:r>
            <a:r>
              <a:rPr lang="it-IT" dirty="0" err="1">
                <a:latin typeface="Cooper Black" panose="0208090404030B020404" pitchFamily="18" charset="0"/>
              </a:rPr>
              <a:t>currency</a:t>
            </a:r>
            <a:r>
              <a:rPr lang="it-IT" dirty="0">
                <a:latin typeface="Cooper Black" panose="0208090404030B020404" pitchFamily="18" charset="0"/>
              </a:rPr>
              <a:t>: </a:t>
            </a:r>
            <a:r>
              <a:rPr lang="it-IT" dirty="0" err="1">
                <a:latin typeface="Cooper Black" panose="0208090404030B020404" pitchFamily="18" charset="0"/>
              </a:rPr>
              <a:t>Pokedollars</a:t>
            </a:r>
            <a:r>
              <a:rPr lang="it-IT" dirty="0">
                <a:latin typeface="Cooper Black" panose="0208090404030B020404" pitchFamily="18" charset="0"/>
              </a:rPr>
              <a:t> </a:t>
            </a:r>
          </a:p>
        </p:txBody>
      </p:sp>
      <p:pic>
        <p:nvPicPr>
          <p:cNvPr id="1096" name="Picture 72" descr="File:Pokémon Dollar sign.svg - Wikimedia Commons"/>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942528" y="5922863"/>
            <a:ext cx="195555" cy="26787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Review Order : Pokémon GO Web Store"/>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47454" y="5590541"/>
            <a:ext cx="1012546" cy="101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68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Cooper Black" panose="0208090404030B020404" pitchFamily="18" charset="0"/>
              </a:rPr>
              <a:t>The Architecture</a:t>
            </a:r>
          </a:p>
        </p:txBody>
      </p:sp>
      <p:pic>
        <p:nvPicPr>
          <p:cNvPr id="5" name="Immagine 4"/>
          <p:cNvPicPr>
            <a:picLocks noChangeAspect="1"/>
          </p:cNvPicPr>
          <p:nvPr/>
        </p:nvPicPr>
        <p:blipFill>
          <a:blip r:embed="rId2"/>
          <a:stretch>
            <a:fillRect/>
          </a:stretch>
        </p:blipFill>
        <p:spPr>
          <a:xfrm>
            <a:off x="2165230" y="1469991"/>
            <a:ext cx="6984014" cy="4555061"/>
          </a:xfrm>
          <a:prstGeom prst="rect">
            <a:avLst/>
          </a:prstGeom>
        </p:spPr>
      </p:pic>
    </p:spTree>
    <p:extLst>
      <p:ext uri="{BB962C8B-B14F-4D97-AF65-F5344CB8AC3E}">
        <p14:creationId xmlns:p14="http://schemas.microsoft.com/office/powerpoint/2010/main" val="5896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stretch>
            <a:fillRect/>
          </a:stretch>
        </p:blipFill>
        <p:spPr>
          <a:xfrm>
            <a:off x="1465462" y="1792697"/>
            <a:ext cx="4132152" cy="3857605"/>
          </a:xfrm>
          <a:prstGeom prst="rect">
            <a:avLst/>
          </a:prstGeom>
        </p:spPr>
      </p:pic>
      <p:pic>
        <p:nvPicPr>
          <p:cNvPr id="6" name="Immagine 5"/>
          <p:cNvPicPr>
            <a:picLocks noChangeAspect="1"/>
          </p:cNvPicPr>
          <p:nvPr/>
        </p:nvPicPr>
        <p:blipFill>
          <a:blip r:embed="rId3"/>
          <a:stretch>
            <a:fillRect/>
          </a:stretch>
        </p:blipFill>
        <p:spPr>
          <a:xfrm>
            <a:off x="6643027" y="1690688"/>
            <a:ext cx="3300318" cy="4624428"/>
          </a:xfrm>
          <a:prstGeom prst="rect">
            <a:avLst/>
          </a:prstGeom>
        </p:spPr>
      </p:pic>
      <p:sp>
        <p:nvSpPr>
          <p:cNvPr id="7" name="Titolo 1"/>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Architecture</a:t>
            </a:r>
          </a:p>
        </p:txBody>
      </p:sp>
    </p:spTree>
    <p:extLst>
      <p:ext uri="{BB962C8B-B14F-4D97-AF65-F5344CB8AC3E}">
        <p14:creationId xmlns:p14="http://schemas.microsoft.com/office/powerpoint/2010/main" val="3728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1095555" y="1568781"/>
            <a:ext cx="9676732" cy="4764138"/>
          </a:xfrm>
          <a:prstGeom prst="rect">
            <a:avLst/>
          </a:prstGeom>
        </p:spPr>
      </p:pic>
      <p:sp>
        <p:nvSpPr>
          <p:cNvPr id="6" name="Titolo 1"/>
          <p:cNvSpPr>
            <a:spLocks noGrp="1"/>
          </p:cNvSpPr>
          <p:nvPr>
            <p:ph type="title"/>
          </p:nvPr>
        </p:nvSpPr>
        <p:spPr/>
        <p:txBody>
          <a:bodyPr/>
          <a:lstStyle/>
          <a:p>
            <a:r>
              <a:rPr lang="it-IT" dirty="0">
                <a:latin typeface="Cooper Black" panose="0208090404030B020404" pitchFamily="18" charset="0"/>
              </a:rPr>
              <a:t>The Architecture</a:t>
            </a:r>
          </a:p>
        </p:txBody>
      </p:sp>
    </p:spTree>
    <p:extLst>
      <p:ext uri="{BB962C8B-B14F-4D97-AF65-F5344CB8AC3E}">
        <p14:creationId xmlns:p14="http://schemas.microsoft.com/office/powerpoint/2010/main" val="97245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3215539" y="2051183"/>
            <a:ext cx="5001950" cy="4054578"/>
          </a:xfrm>
          <a:prstGeom prst="rect">
            <a:avLst/>
          </a:prstGeom>
        </p:spPr>
      </p:pic>
      <p:sp>
        <p:nvSpPr>
          <p:cNvPr id="4" name="Titolo 1"/>
          <p:cNvSpPr>
            <a:spLocks noGrp="1"/>
          </p:cNvSpPr>
          <p:nvPr>
            <p:ph type="title"/>
          </p:nvPr>
        </p:nvSpPr>
        <p:spPr>
          <a:xfrm>
            <a:off x="838200" y="365125"/>
            <a:ext cx="10515600" cy="1325563"/>
          </a:xfrm>
        </p:spPr>
        <p:txBody>
          <a:bodyPr/>
          <a:lstStyle/>
          <a:p>
            <a:r>
              <a:rPr lang="it-IT" dirty="0" err="1">
                <a:latin typeface="Cooper Black" panose="0208090404030B020404" pitchFamily="18" charset="0"/>
              </a:rPr>
              <a:t>Microfreshener</a:t>
            </a:r>
            <a:endParaRPr lang="it-IT" dirty="0">
              <a:latin typeface="Cooper Black" panose="0208090404030B020404" pitchFamily="18" charset="0"/>
            </a:endParaRPr>
          </a:p>
        </p:txBody>
      </p:sp>
    </p:spTree>
    <p:extLst>
      <p:ext uri="{BB962C8B-B14F-4D97-AF65-F5344CB8AC3E}">
        <p14:creationId xmlns:p14="http://schemas.microsoft.com/office/powerpoint/2010/main" val="374824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micro-</a:t>
            </a:r>
            <a:r>
              <a:rPr lang="it-IT" dirty="0" err="1">
                <a:latin typeface="Cooper Black" panose="0208090404030B020404" pitchFamily="18" charset="0"/>
              </a:rPr>
              <a:t>services</a:t>
            </a:r>
            <a:endParaRPr lang="it-IT" dirty="0">
              <a:latin typeface="Cooper Black" panose="0208090404030B020404" pitchFamily="18" charset="0"/>
            </a:endParaRPr>
          </a:p>
        </p:txBody>
      </p:sp>
      <p:sp>
        <p:nvSpPr>
          <p:cNvPr id="4" name="CasellaDiTesto 3"/>
          <p:cNvSpPr txBox="1"/>
          <p:nvPr/>
        </p:nvSpPr>
        <p:spPr>
          <a:xfrm>
            <a:off x="520784" y="1816689"/>
            <a:ext cx="5068562" cy="1446550"/>
          </a:xfrm>
          <a:prstGeom prst="rect">
            <a:avLst/>
          </a:prstGeom>
          <a:noFill/>
          <a:ln>
            <a:solidFill>
              <a:srgbClr val="002060"/>
            </a:solidFill>
          </a:ln>
        </p:spPr>
        <p:txBody>
          <a:bodyPr wrap="square" rtlCol="0">
            <a:spAutoFit/>
          </a:bodyPr>
          <a:lstStyle/>
          <a:p>
            <a:r>
              <a:rPr lang="it-IT" dirty="0"/>
              <a:t>-api-gateway</a:t>
            </a:r>
            <a:br>
              <a:rPr lang="en-US" dirty="0"/>
            </a:br>
            <a:r>
              <a:rPr lang="en-US" sz="1400" dirty="0"/>
              <a:t>This API Gateway acts as the main entry point for client requests, forwarding them to the appropriate microservices for processing. It integrates with multiple services.</a:t>
            </a:r>
          </a:p>
          <a:p>
            <a:endParaRPr lang="en-US" sz="1400" dirty="0"/>
          </a:p>
          <a:p>
            <a:endParaRPr lang="en-US" sz="1400" dirty="0"/>
          </a:p>
        </p:txBody>
      </p:sp>
      <p:sp>
        <p:nvSpPr>
          <p:cNvPr id="5" name="CasellaDiTesto 4"/>
          <p:cNvSpPr txBox="1"/>
          <p:nvPr/>
        </p:nvSpPr>
        <p:spPr>
          <a:xfrm>
            <a:off x="5589346" y="1816689"/>
            <a:ext cx="5130117" cy="1446550"/>
          </a:xfrm>
          <a:prstGeom prst="rect">
            <a:avLst/>
          </a:prstGeom>
          <a:noFill/>
          <a:ln>
            <a:solidFill>
              <a:srgbClr val="002060"/>
            </a:solidFill>
          </a:ln>
        </p:spPr>
        <p:txBody>
          <a:bodyPr wrap="square" rtlCol="0">
            <a:spAutoFit/>
          </a:bodyPr>
          <a:lstStyle/>
          <a:p>
            <a:r>
              <a:rPr lang="it-IT" dirty="0"/>
              <a:t>-</a:t>
            </a:r>
            <a:r>
              <a:rPr lang="it-IT" dirty="0" err="1"/>
              <a:t>db</a:t>
            </a:r>
            <a:r>
              <a:rPr lang="it-IT" dirty="0"/>
              <a:t>-manager</a:t>
            </a:r>
          </a:p>
          <a:p>
            <a:r>
              <a:rPr lang="en-US" sz="1400" dirty="0"/>
              <a:t>This API is part of a microservices architecture and handles all the queries to the database.</a:t>
            </a:r>
          </a:p>
          <a:p>
            <a:endParaRPr lang="en-US" sz="1400" dirty="0"/>
          </a:p>
          <a:p>
            <a:endParaRPr lang="en-US" sz="1400" dirty="0"/>
          </a:p>
          <a:p>
            <a:endParaRPr lang="en-US" sz="1400" dirty="0"/>
          </a:p>
        </p:txBody>
      </p:sp>
      <p:sp>
        <p:nvSpPr>
          <p:cNvPr id="6" name="CasellaDiTesto 5"/>
          <p:cNvSpPr txBox="1"/>
          <p:nvPr/>
        </p:nvSpPr>
        <p:spPr>
          <a:xfrm>
            <a:off x="520784" y="3263239"/>
            <a:ext cx="10198679" cy="2923877"/>
          </a:xfrm>
          <a:prstGeom prst="rect">
            <a:avLst/>
          </a:prstGeom>
          <a:noFill/>
          <a:ln>
            <a:solidFill>
              <a:srgbClr val="002060"/>
            </a:solidFill>
          </a:ln>
        </p:spPr>
        <p:txBody>
          <a:bodyPr wrap="square" rtlCol="0">
            <a:spAutoFit/>
          </a:bodyPr>
          <a:lstStyle/>
          <a:p>
            <a:r>
              <a:rPr lang="it-IT" dirty="0"/>
              <a:t>-</a:t>
            </a:r>
            <a:r>
              <a:rPr lang="it-IT" dirty="0" err="1"/>
              <a:t>auth</a:t>
            </a:r>
            <a:r>
              <a:rPr lang="it-IT" dirty="0"/>
              <a:t>-service</a:t>
            </a:r>
            <a:br>
              <a:rPr lang="en-US" dirty="0"/>
            </a:br>
            <a:r>
              <a:rPr lang="en-US" sz="1400" dirty="0"/>
              <a:t>This API is part of a microservices architecture and serves as the user management service for the application. It provides operations such as register a new user or authenticate a user</a:t>
            </a:r>
          </a:p>
          <a:p>
            <a:r>
              <a:rPr lang="it-IT" dirty="0"/>
              <a:t>-</a:t>
            </a:r>
            <a:r>
              <a:rPr lang="it-IT" dirty="0" err="1"/>
              <a:t>currency</a:t>
            </a:r>
            <a:r>
              <a:rPr lang="it-IT" dirty="0"/>
              <a:t>-service</a:t>
            </a:r>
          </a:p>
          <a:p>
            <a:r>
              <a:rPr lang="en-US" sz="1400" dirty="0"/>
              <a:t>This API is part of a microservices architecture and serves as the currency management service for the application. It provides operations for managing in-game currency and rolling </a:t>
            </a:r>
            <a:r>
              <a:rPr lang="en-US" sz="1400" dirty="0" err="1"/>
              <a:t>gacha</a:t>
            </a:r>
            <a:r>
              <a:rPr lang="en-US" sz="1400" dirty="0"/>
              <a:t> items.</a:t>
            </a:r>
          </a:p>
          <a:p>
            <a:r>
              <a:rPr lang="it-IT" dirty="0"/>
              <a:t>-</a:t>
            </a:r>
            <a:r>
              <a:rPr lang="it-IT" dirty="0" err="1"/>
              <a:t>gacha</a:t>
            </a:r>
            <a:r>
              <a:rPr lang="it-IT" dirty="0"/>
              <a:t>-service</a:t>
            </a:r>
          </a:p>
          <a:p>
            <a:r>
              <a:rPr lang="en-US" sz="1400" dirty="0"/>
              <a:t>This API is part of a microservices architecture and serves as the </a:t>
            </a:r>
            <a:r>
              <a:rPr lang="en-US" sz="1400" dirty="0" err="1"/>
              <a:t>gacha</a:t>
            </a:r>
            <a:r>
              <a:rPr lang="en-US" sz="1400" dirty="0"/>
              <a:t> management service for the application. It provides operations for managing </a:t>
            </a:r>
            <a:r>
              <a:rPr lang="en-US" sz="1400" dirty="0" err="1"/>
              <a:t>gachas</a:t>
            </a:r>
            <a:r>
              <a:rPr lang="en-US" sz="1400" dirty="0"/>
              <a:t> and retrieving </a:t>
            </a:r>
            <a:r>
              <a:rPr lang="en-US" sz="1400" dirty="0" err="1"/>
              <a:t>gacha</a:t>
            </a:r>
            <a:r>
              <a:rPr lang="en-US" sz="1400" dirty="0"/>
              <a:t> </a:t>
            </a:r>
            <a:r>
              <a:rPr lang="en-US" sz="1400" dirty="0" err="1"/>
              <a:t>infos</a:t>
            </a:r>
            <a:r>
              <a:rPr lang="en-US" sz="1400" dirty="0"/>
              <a:t>.</a:t>
            </a:r>
          </a:p>
          <a:p>
            <a:r>
              <a:rPr lang="it-IT" dirty="0"/>
              <a:t>-market-service</a:t>
            </a:r>
          </a:p>
          <a:p>
            <a:r>
              <a:rPr lang="en-US" sz="1400" dirty="0"/>
              <a:t>This API is part of a microservices architecture and handles transactions related to </a:t>
            </a:r>
            <a:r>
              <a:rPr lang="en-US" sz="1400" dirty="0" err="1"/>
              <a:t>gacha</a:t>
            </a:r>
            <a:r>
              <a:rPr lang="en-US" sz="1400" dirty="0"/>
              <a:t> </a:t>
            </a:r>
            <a:r>
              <a:rPr lang="en-US" sz="1400" dirty="0" err="1"/>
              <a:t>itemsand</a:t>
            </a:r>
            <a:r>
              <a:rPr lang="en-US" sz="1400" dirty="0"/>
              <a:t> user purchases. It interacts with other services to track and update user transactions.</a:t>
            </a:r>
          </a:p>
        </p:txBody>
      </p:sp>
    </p:spTree>
    <p:extLst>
      <p:ext uri="{BB962C8B-B14F-4D97-AF65-F5344CB8AC3E}">
        <p14:creationId xmlns:p14="http://schemas.microsoft.com/office/powerpoint/2010/main" val="179118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6A503-5818-264B-D94A-E0C2414A3F53}"/>
              </a:ext>
            </a:extLst>
          </p:cNvPr>
          <p:cNvSpPr>
            <a:spLocks noGrp="1"/>
          </p:cNvSpPr>
          <p:nvPr>
            <p:ph type="title"/>
          </p:nvPr>
        </p:nvSpPr>
        <p:spPr/>
        <p:txBody>
          <a:bodyPr/>
          <a:lstStyle/>
          <a:p>
            <a:pPr algn="ctr"/>
            <a:r>
              <a:rPr lang="en-US" b="1" i="0" dirty="0">
                <a:solidFill>
                  <a:srgbClr val="0D0D0D"/>
                </a:solidFill>
                <a:effectLst/>
                <a:latin typeface="ui-sans-serif"/>
              </a:rPr>
              <a:t>The register service </a:t>
            </a:r>
            <a:r>
              <a:rPr lang="en-US" b="1" i="0" dirty="0" err="1">
                <a:solidFill>
                  <a:srgbClr val="0D0D0D"/>
                </a:solidFill>
                <a:effectLst/>
                <a:latin typeface="ui-sans-serif"/>
              </a:rPr>
              <a:t>datapath</a:t>
            </a:r>
            <a:endParaRPr lang="it-IT" dirty="0"/>
          </a:p>
        </p:txBody>
      </p:sp>
      <p:sp>
        <p:nvSpPr>
          <p:cNvPr id="3" name="CasellaDiTesto 2">
            <a:extLst>
              <a:ext uri="{FF2B5EF4-FFF2-40B4-BE49-F238E27FC236}">
                <a16:creationId xmlns:a16="http://schemas.microsoft.com/office/drawing/2014/main" id="{57EDF572-5061-CA29-4C63-D0BD4A804680}"/>
              </a:ext>
            </a:extLst>
          </p:cNvPr>
          <p:cNvSpPr txBox="1"/>
          <p:nvPr/>
        </p:nvSpPr>
        <p:spPr>
          <a:xfrm>
            <a:off x="744894" y="1558212"/>
            <a:ext cx="10702212" cy="3579441"/>
          </a:xfrm>
          <a:prstGeom prst="rect">
            <a:avLst/>
          </a:prstGeom>
          <a:noFill/>
          <a:ln>
            <a:solidFill>
              <a:schemeClr val="tx1"/>
            </a:solidFill>
          </a:ln>
        </p:spPr>
        <p:txBody>
          <a:bodyPr wrap="square" rtlCol="0">
            <a:spAutoFit/>
          </a:bodyPr>
          <a:lstStyle/>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registration-related services are exposed externally to clients on port 8000 via an API gateway. When an HTTPS request is received for user registration, the API gateway forwards the HTTPS request to the auth-service/register on port 8001.</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auth-service itself exposes APIs on port 8001 to handle user registration, login, updating user details, and deleting users. To interface with the database, the auth-service sends an HTTPS request to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which provides APIs for database-related operations. These database-related APIs are exposed by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 on port 8005.</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Once the registration is successful, without any problems on DB,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-manager service communicates the registration in the database. The auth-service service will then forward the response obtained to the </a:t>
            </a:r>
            <a:r>
              <a:rPr lang="en-US" sz="2000" b="1" kern="100" dirty="0" err="1">
                <a:effectLst/>
                <a:latin typeface="Aptos" panose="020B0004020202020204" pitchFamily="34" charset="0"/>
                <a:ea typeface="Aptos" panose="020B0004020202020204" pitchFamily="34" charset="0"/>
                <a:cs typeface="Times New Roman" panose="02020603050405020304" pitchFamily="18" charset="0"/>
              </a:rPr>
              <a:t>api</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-gateway</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52239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Aptos</vt:lpstr>
      <vt:lpstr>Arial</vt:lpstr>
      <vt:lpstr>Calibri</vt:lpstr>
      <vt:lpstr>Calibri Light</vt:lpstr>
      <vt:lpstr>Cooper Black</vt:lpstr>
      <vt:lpstr>ui-sans-serif</vt:lpstr>
      <vt:lpstr>Tema di Office</vt:lpstr>
      <vt:lpstr>Gacha Collection Beckend</vt:lpstr>
      <vt:lpstr>User</vt:lpstr>
      <vt:lpstr>Catalogue – All 151 Pokémon from 1° gen</vt:lpstr>
      <vt:lpstr>The Architecture</vt:lpstr>
      <vt:lpstr>The Architecture</vt:lpstr>
      <vt:lpstr>The Architecture</vt:lpstr>
      <vt:lpstr>Microfreshener</vt:lpstr>
      <vt:lpstr>The micro-services</vt:lpstr>
      <vt:lpstr>The register service datapath</vt:lpstr>
      <vt:lpstr>The login service datapath</vt:lpstr>
      <vt:lpstr>The gacha service datapath</vt:lpstr>
      <vt:lpstr>The currency service datapath</vt:lpstr>
      <vt:lpstr>The gacha service datapath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Gacha Collection Beckend</dc:title>
  <dc:creator>Diego</dc:creator>
  <cp:lastModifiedBy>Felice Tortorelli</cp:lastModifiedBy>
  <cp:revision>27</cp:revision>
  <dcterms:created xsi:type="dcterms:W3CDTF">2024-10-21T21:13:33Z</dcterms:created>
  <dcterms:modified xsi:type="dcterms:W3CDTF">2024-11-22T20:56:08Z</dcterms:modified>
</cp:coreProperties>
</file>