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79" r:id="rId10"/>
    <p:sldId id="267" r:id="rId11"/>
    <p:sldId id="280" r:id="rId12"/>
    <p:sldId id="271" r:id="rId13"/>
    <p:sldId id="272" r:id="rId14"/>
    <p:sldId id="269" r:id="rId15"/>
    <p:sldId id="273" r:id="rId16"/>
    <p:sldId id="274" r:id="rId17"/>
    <p:sldId id="281" r:id="rId18"/>
    <p:sldId id="282" r:id="rId19"/>
    <p:sldId id="275" r:id="rId20"/>
    <p:sldId id="276" r:id="rId21"/>
    <p:sldId id="277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9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3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39970" cy="6876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34673" y="436005"/>
            <a:ext cx="4059381" cy="257762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Collection </a:t>
            </a:r>
            <a:r>
              <a:rPr lang="it-IT" dirty="0" err="1">
                <a:latin typeface="Cooper Black" panose="0208090404030B020404" pitchFamily="18" charset="0"/>
              </a:rPr>
              <a:t>Beckend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34673" y="3013632"/>
            <a:ext cx="5404788" cy="563501"/>
          </a:xfrm>
        </p:spPr>
        <p:txBody>
          <a:bodyPr/>
          <a:lstStyle/>
          <a:p>
            <a:pPr algn="l"/>
            <a:r>
              <a:rPr lang="en-US" dirty="0"/>
              <a:t>290AA – Advanced Software Engineering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34673" y="4102758"/>
            <a:ext cx="33003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Group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 err="1"/>
              <a:t>Ardizzoni</a:t>
            </a:r>
            <a:r>
              <a:rPr lang="it-IT" sz="1600" dirty="0"/>
              <a:t> Francesco</a:t>
            </a:r>
            <a:br>
              <a:rPr lang="it-IT" sz="1600" dirty="0"/>
            </a:br>
            <a:r>
              <a:rPr lang="it-IT" sz="1600" dirty="0"/>
              <a:t>Del Castello Diego</a:t>
            </a:r>
            <a:br>
              <a:rPr lang="it-IT" sz="1600" dirty="0"/>
            </a:br>
            <a:r>
              <a:rPr lang="it-IT" sz="1600" dirty="0" err="1"/>
              <a:t>Prestifilippo</a:t>
            </a:r>
            <a:r>
              <a:rPr lang="it-IT" sz="1600" dirty="0"/>
              <a:t> </a:t>
            </a:r>
            <a:r>
              <a:rPr lang="it-IT" sz="1600" dirty="0" err="1"/>
              <a:t>Colombrino</a:t>
            </a:r>
            <a:r>
              <a:rPr lang="it-IT" sz="1600" dirty="0"/>
              <a:t> Mattia</a:t>
            </a:r>
            <a:br>
              <a:rPr lang="it-IT" sz="1600" dirty="0"/>
            </a:br>
            <a:r>
              <a:rPr lang="it-IT" sz="1600" dirty="0"/>
              <a:t>Tortorelli Felice</a:t>
            </a:r>
          </a:p>
        </p:txBody>
      </p:sp>
    </p:spTree>
    <p:extLst>
      <p:ext uri="{BB962C8B-B14F-4D97-AF65-F5344CB8AC3E}">
        <p14:creationId xmlns:p14="http://schemas.microsoft.com/office/powerpoint/2010/main" val="67555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69-5381-2447-2D98-6E3E17CE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D54B1B5-F335-8ACC-EEF8-DE5AE27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4EE167-1917-09D5-E84F-C0F77B7AC06C}"/>
              </a:ext>
            </a:extLst>
          </p:cNvPr>
          <p:cNvSpPr txBox="1"/>
          <p:nvPr/>
        </p:nvSpPr>
        <p:spPr>
          <a:xfrm>
            <a:off x="373224" y="1690687"/>
            <a:ext cx="10879494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on port 8002.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itself exposes APIs on port 8002 to add, modify, delete, and view a single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the entire collection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a single or the entire collection of my own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-service. These database-related APIs are exposed by the db_manager on port 8005.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002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24670-1F69-1B3E-0829-370B6FCE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E5AFED11-6D04-09C7-9CBF-FE7B1A4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market-related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bid for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from the market, view my transaction history, receive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when I win an auction, set an auction for one of my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receive in-game currency when someone win my auction and receive my in-game currency back when I lost an auction operations for currency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ADMIN: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see a specific auction, modify a specific auction and see the market history.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market service on port 8003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market service communicates also with currency and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services to handle operations like creating a new auction or put a bid on an auction.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277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7C76-9DB1-C3FC-250D-E6FE1542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FC35B3E-2B4B-F0C6-C2B4-1F431A6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authentication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09674B6-7803-D1D6-65C8-ECEDFAEF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00502"/>
              </p:ext>
            </p:extLst>
          </p:nvPr>
        </p:nvGraphicFramePr>
        <p:xfrm>
          <a:off x="838200" y="860264"/>
          <a:ext cx="10647783" cy="560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create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delete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account/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login and logout from the system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login_admin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check all users accounts/profiles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check/modify a specific user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auth_service</a:t>
                      </a:r>
                      <a:r>
                        <a:rPr lang="it-IT" dirty="0" smtClean="0"/>
                        <a:t>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auth_service</a:t>
                      </a:r>
                      <a:r>
                        <a:rPr lang="it-IT" dirty="0" smtClean="0"/>
                        <a:t>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1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9360-33E4-4162-2073-0AA39160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3230F53F-1FA7-B56B-C9C6-50E300C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8D71CC1-6712-22BA-9D88-2784336E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765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use in-game currency to roll a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err="1" smtClean="0"/>
                        <a:t>market_service</a:t>
                      </a:r>
                      <a:r>
                        <a:rPr lang="it-IT" dirty="0" smtClean="0"/>
                        <a:t>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 smtClean="0"/>
                        <a:t>buy in-game currency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buy_currency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smtClean="0"/>
                        <a:t>have different level of roll rarity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currency_service,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9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0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4B839-F4D0-8E57-6D92-6CEAD250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84EC440-FED2-68D9-F628-E9D114F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003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B72BC8A-8905-2DC5-0DC7-FFF48FE7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11407"/>
              </p:ext>
            </p:extLst>
          </p:nvPr>
        </p:nvGraphicFramePr>
        <p:xfrm>
          <a:off x="838200" y="842899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 all the (system)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check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(system) </a:t>
                      </a:r>
                      <a:r>
                        <a:rPr lang="it-IT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int:gacha_id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see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mygacha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4FAD-CB36-B6D6-6B80-6E5BF7508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FB6C50F-483D-970E-37D9-E26892C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3EA680F-5C16-8817-ED9D-0EF5F015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3482"/>
              </p:ext>
            </p:extLst>
          </p:nvPr>
        </p:nvGraphicFramePr>
        <p:xfrm>
          <a:off x="838200" y="860264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auction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set an auction for one of my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gacha_service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bid for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from the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view my transaction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my_transaction_history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receive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when I win an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receive in-game currency when someone win my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my in-game currency back when I lost an auction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market_service</a:t>
                      </a:r>
                      <a:r>
                        <a:rPr lang="it-IT" dirty="0" smtClean="0"/>
                        <a:t>, currency_service,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B084-603C-2D4C-424C-4A4F93B7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9991091-390D-502C-B178-99EBEBA1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r>
              <a:rPr lang="it-IT" dirty="0">
                <a:latin typeface="Cooper Black" panose="0208090404030B020404" pitchFamily="18" charset="0"/>
              </a:rPr>
              <a:t> (pt.2)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1BA1EC1-F167-EE9D-9B6C-B52FA64A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46696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modify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market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</a:t>
            </a:r>
            <a:r>
              <a:rPr lang="it-IT" dirty="0" smtClean="0">
                <a:latin typeface="Cooper Black" panose="0208090404030B020404" pitchFamily="18" charset="0"/>
              </a:rPr>
              <a:t>arket </a:t>
            </a:r>
            <a:r>
              <a:rPr lang="it-IT" dirty="0" err="1" smtClean="0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operations that are possible in the market are: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Roll a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Create an auction.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difference between an auction and a normal roll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can be seen looking at the attribute ‘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UserOwner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’ because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for normal rolls, it is set to null, representing that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was the system. When an user create a new auction, he/she 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When an user put a bid on an auction, he/she plays the role of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owner’s Currency amount is updated immediately and so for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0" y="3949983"/>
            <a:ext cx="4775378" cy="47257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187655" y="4053224"/>
            <a:ext cx="18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/>
              <a:t>r</a:t>
            </a:r>
            <a:r>
              <a:rPr lang="it-IT" sz="900" dirty="0" err="1" smtClean="0"/>
              <a:t>oll</a:t>
            </a:r>
            <a:endParaRPr lang="it-IT" sz="900" dirty="0" smtClean="0"/>
          </a:p>
          <a:p>
            <a:r>
              <a:rPr lang="it-IT" sz="900" dirty="0" err="1" smtClean="0"/>
              <a:t>auction</a:t>
            </a:r>
            <a:endParaRPr lang="it-IT" sz="9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9" y="4870396"/>
            <a:ext cx="4731785" cy="398001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28636" y="3893770"/>
            <a:ext cx="738787" cy="52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2028637" y="4802114"/>
            <a:ext cx="738786" cy="62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4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</a:t>
            </a:r>
            <a:r>
              <a:rPr lang="it-IT" dirty="0" smtClean="0">
                <a:latin typeface="Cooper Black" panose="0208090404030B020404" pitchFamily="18" charset="0"/>
              </a:rPr>
              <a:t>arket </a:t>
            </a:r>
            <a:r>
              <a:rPr lang="it-IT" dirty="0" err="1" smtClean="0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4012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If some user raise on the bid, he becomes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 The old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get his bid 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In order to bid successfully, you need to have sufficient currency amount and you need to put a bid higher than the </a:t>
            </a:r>
            <a:r>
              <a:rPr lang="en-US" sz="2000" dirty="0" err="1">
                <a:solidFill>
                  <a:prstClr val="black"/>
                </a:solidFill>
              </a:rPr>
              <a:t>ActualPrice</a:t>
            </a:r>
            <a:r>
              <a:rPr lang="en-US" sz="2000" dirty="0">
                <a:solidFill>
                  <a:prstClr val="black"/>
                </a:solidFill>
              </a:rPr>
              <a:t>. You can’t raise a bid if the last offer is yours. You can’t bid on an auction already closed (</a:t>
            </a:r>
            <a:r>
              <a:rPr lang="en-US" sz="2000" dirty="0" err="1">
                <a:solidFill>
                  <a:prstClr val="black"/>
                </a:solidFill>
              </a:rPr>
              <a:t>EndDate</a:t>
            </a:r>
            <a:r>
              <a:rPr lang="en-US" sz="2000" dirty="0">
                <a:solidFill>
                  <a:prstClr val="black"/>
                </a:solidFill>
              </a:rPr>
              <a:t> passed). </a:t>
            </a:r>
            <a:r>
              <a:rPr lang="en-US" sz="2000" dirty="0" smtClean="0">
                <a:solidFill>
                  <a:prstClr val="black"/>
                </a:solidFill>
              </a:rPr>
              <a:t>If you </a:t>
            </a:r>
            <a:r>
              <a:rPr lang="en-US" sz="2000" dirty="0">
                <a:solidFill>
                  <a:prstClr val="black"/>
                </a:solidFill>
              </a:rPr>
              <a:t>bid at the last second of the </a:t>
            </a:r>
            <a:r>
              <a:rPr lang="en-US" sz="2000" dirty="0" smtClean="0">
                <a:solidFill>
                  <a:prstClr val="black"/>
                </a:solidFill>
              </a:rPr>
              <a:t>auction everything is fine.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last thing that needs to be pointed out 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attribute. An admin has the power of close an auction if he wants to. When he does this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attribute, in the record where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got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, is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setted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with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ID.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95" y="4880835"/>
            <a:ext cx="5734285" cy="519741"/>
          </a:xfrm>
          <a:prstGeom prst="rect">
            <a:avLst/>
          </a:prstGeom>
        </p:spPr>
      </p:pic>
      <p:cxnSp>
        <p:nvCxnSpPr>
          <p:cNvPr id="11" name="Connettore 2 10"/>
          <p:cNvCxnSpPr>
            <a:stCxn id="19" idx="6"/>
          </p:cNvCxnSpPr>
          <p:nvPr/>
        </p:nvCxnSpPr>
        <p:spPr>
          <a:xfrm flipV="1">
            <a:off x="4594255" y="5205804"/>
            <a:ext cx="2860224" cy="159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14" idx="2"/>
          </p:cNvCxnSpPr>
          <p:nvPr/>
        </p:nvCxnSpPr>
        <p:spPr>
          <a:xfrm>
            <a:off x="1925690" y="4935338"/>
            <a:ext cx="617674" cy="24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2543364" y="5083700"/>
            <a:ext cx="211947" cy="18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 flipV="1">
            <a:off x="2594584" y="5247842"/>
            <a:ext cx="109002" cy="160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2523154" y="5247897"/>
            <a:ext cx="180432" cy="142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4366108" y="5263332"/>
            <a:ext cx="228147" cy="204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3270040" y="5247842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4318169" y="5061907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>
            <a:stCxn id="24" idx="6"/>
            <a:endCxn id="25" idx="2"/>
          </p:cNvCxnSpPr>
          <p:nvPr/>
        </p:nvCxnSpPr>
        <p:spPr>
          <a:xfrm flipV="1">
            <a:off x="3475931" y="5172075"/>
            <a:ext cx="842238" cy="18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F913F-5CA5-60A9-1BE8-8D3A684C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Security - data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CDADC-2125-66B4-AFE1-DCC92263E1C8}"/>
              </a:ext>
            </a:extLst>
          </p:cNvPr>
          <p:cNvSpPr txBox="1"/>
          <p:nvPr/>
        </p:nvSpPr>
        <p:spPr>
          <a:xfrm>
            <a:off x="407437" y="1464906"/>
            <a:ext cx="11346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Encrypted</a:t>
            </a:r>
            <a:r>
              <a:rPr lang="it-IT" dirty="0"/>
              <a:t>:</a:t>
            </a:r>
          </a:p>
          <a:p>
            <a:pPr marL="342900" indent="-342900">
              <a:buAutoNum type="arabicParenR"/>
            </a:pPr>
            <a:r>
              <a:rPr lang="en-US" b="1" dirty="0"/>
              <a:t>Password Hash</a:t>
            </a:r>
            <a:r>
              <a:rPr lang="en-US" dirty="0"/>
              <a:t>: Represents the securely hashed version of the user's password.</a:t>
            </a:r>
          </a:p>
          <a:p>
            <a:pPr marL="342900" indent="-342900">
              <a:buAutoNum type="arabicParenR"/>
            </a:pPr>
            <a:r>
              <a:rPr lang="en-US" b="1" dirty="0"/>
              <a:t>Salt</a:t>
            </a:r>
            <a:r>
              <a:rPr lang="en-US" dirty="0"/>
              <a:t>: A unique random string used to add variability to the password hashing process to prevent precomputed attacks (e.g., rainbow tables).</a:t>
            </a:r>
          </a:p>
          <a:p>
            <a:r>
              <a:rPr lang="en-US" b="1" dirty="0"/>
              <a:t>Database Storing Them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and admin tables in the </a:t>
            </a:r>
            <a:r>
              <a:rPr lang="en-US" dirty="0" err="1"/>
              <a:t>db_manager</a:t>
            </a:r>
            <a:r>
              <a:rPr lang="en-US" dirty="0"/>
              <a:t> service store the password hash and the salt for each user.</a:t>
            </a:r>
          </a:p>
          <a:p>
            <a:r>
              <a:rPr lang="en-US" b="1" dirty="0"/>
              <a:t>Encryption and Decryption Locations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Encryption: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in the </a:t>
            </a:r>
            <a:r>
              <a:rPr lang="en-US" dirty="0" err="1"/>
              <a:t>auth_service</a:t>
            </a:r>
            <a:r>
              <a:rPr lang="en-US" dirty="0"/>
              <a:t> during the registration using the </a:t>
            </a:r>
            <a:r>
              <a:rPr lang="en-US" dirty="0" err="1"/>
              <a:t>hash_password</a:t>
            </a:r>
            <a:r>
              <a:rPr lang="en-US" dirty="0"/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password is hashed using ‘</a:t>
            </a:r>
            <a:r>
              <a:rPr lang="en-US" dirty="0" err="1"/>
              <a:t>bcrypt</a:t>
            </a:r>
            <a:r>
              <a:rPr lang="en-US" dirty="0"/>
              <a:t>’ and a generated salt, which is then Base64-encoded to ensure safe storage and transfer.</a:t>
            </a:r>
          </a:p>
          <a:p>
            <a:r>
              <a:rPr lang="en-US" dirty="0"/>
              <a:t>2) Decryption: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speaking, passwords are not decrypted. Instead, during login, the user-provided password is hashed with the stored salt and compared against the stored hash using the </a:t>
            </a:r>
            <a:r>
              <a:rPr lang="en-US" dirty="0" err="1"/>
              <a:t>verufy_password</a:t>
            </a:r>
            <a:r>
              <a:rPr lang="en-US" dirty="0"/>
              <a:t> function in the </a:t>
            </a:r>
            <a:r>
              <a:rPr lang="en-US" dirty="0" err="1"/>
              <a:t>auth_service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approach ensures secure handling of sensitive information across microservices and protects the data at rest in the database.</a:t>
            </a:r>
          </a:p>
          <a:p>
            <a:r>
              <a:rPr lang="en-US" dirty="0"/>
              <a:t>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9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latin typeface="Cooper Black" panose="0208090404030B020404" pitchFamily="18" charset="0"/>
              </a:rPr>
              <a:t>Catalogue</a:t>
            </a:r>
            <a:r>
              <a:rPr lang="it-IT" sz="3200" dirty="0">
                <a:latin typeface="Cooper Black" panose="0208090404030B020404" pitchFamily="18" charset="0"/>
              </a:rPr>
              <a:t> – </a:t>
            </a:r>
            <a:r>
              <a:rPr lang="it-IT" sz="3200" dirty="0" err="1">
                <a:latin typeface="Cooper Black" panose="0208090404030B020404" pitchFamily="18" charset="0"/>
              </a:rPr>
              <a:t>All</a:t>
            </a:r>
            <a:r>
              <a:rPr lang="it-IT" sz="3200" dirty="0">
                <a:latin typeface="Cooper Black" panose="0208090404030B020404" pitchFamily="18" charset="0"/>
              </a:rPr>
              <a:t> 151 </a:t>
            </a:r>
            <a:r>
              <a:rPr lang="it-IT" sz="3200" dirty="0" err="1">
                <a:latin typeface="Cooper Black" panose="0208090404030B020404" pitchFamily="18" charset="0"/>
              </a:rPr>
              <a:t>Pokémon</a:t>
            </a:r>
            <a:r>
              <a:rPr lang="it-IT" sz="3200" dirty="0">
                <a:latin typeface="Cooper Black" panose="0208090404030B020404" pitchFamily="18" charset="0"/>
              </a:rPr>
              <a:t> from 1° </a:t>
            </a:r>
            <a:r>
              <a:rPr lang="it-IT" sz="3200" dirty="0" err="1">
                <a:latin typeface="Cooper Black" panose="0208090404030B020404" pitchFamily="18" charset="0"/>
              </a:rPr>
              <a:t>gen</a:t>
            </a:r>
            <a:endParaRPr lang="it-IT" sz="3200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0000" y="1290814"/>
            <a:ext cx="10800000" cy="540000"/>
          </a:xfrm>
          <a:solidFill>
            <a:schemeClr val="bg2">
              <a:lumMod val="90000"/>
              <a:alpha val="40000"/>
            </a:schemeClr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Common (54,45%)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720000" y="2190814"/>
            <a:ext cx="1080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Uncommon</a:t>
            </a:r>
            <a:r>
              <a:rPr lang="it-IT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(40%)</a:t>
            </a: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720000" y="3090814"/>
            <a:ext cx="10800000" cy="5400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Rare (5%)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720000" y="3990814"/>
            <a:ext cx="10800000" cy="5400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Epic</a:t>
            </a:r>
            <a:r>
              <a:rPr lang="it-IT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(0,5%)</a:t>
            </a: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720000" y="4890814"/>
            <a:ext cx="10800000" cy="54000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Legendary</a:t>
            </a:r>
            <a:r>
              <a:rPr lang="it-IT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(0,05%)</a:t>
            </a:r>
          </a:p>
        </p:txBody>
      </p:sp>
      <p:pic>
        <p:nvPicPr>
          <p:cNvPr id="1030" name="Picture 6" descr="https://static.wikia.nocookie.net/nintendo/images/d/d3/Mewtwo.png/revision/latest/scale-to-width-down/1000?cb=20141002090451&amp;path-prefix=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.wikia.nocookie.net/nintendo/images/f/f8/Gengar.png/revision/latest?cb=20210812171706&amp;path-prefix=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wikia.nocookie.net/nintendo/images/9/95/Charizard.png/revision/latest/scale-to-width-down/1000?cb=20141002083306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wikia.nocookie.net/nintendo/images/7/77/Pikachu.png/revision/latest?cb=20141002082401&amp;path-prefix=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tatic.wikia.nocookie.net/nintendo/images/a/af/Jigglypuff.png/revision/latest?cb=20141002081555&amp;path-prefix=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atic.wikia.nocookie.net/nintendo/images/9/99/Meowth.png/revision/latest?cb=20160811132041&amp;path-prefix=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1" y="1110814"/>
            <a:ext cx="6546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atic.wikia.nocookie.net/nintendo/images/f/f2/Eevee.png/revision/latest?cb=20210812185933&amp;path-prefix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static.wikia.nocookie.net/nintendo/images/b/bf/Mew.png/revision/latest/scale-to-width-down/1000?cb=20180612225527&amp;path-prefix=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4782814"/>
            <a:ext cx="85097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tatic.wikia.nocookie.net/nintendo/images/b/be/Venusaur.png/revision/latest/scale-to-width-down/1000?cb=20141002083423&amp;path-prefix=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atic.wikia.nocookie.net/nintendo/images/4/41/Blastoise.png/revision/latest/scale-to-width-down/1000?cb=20141002083147&amp;path-prefix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tatic.wikia.nocookie.net/nintendo/images/d/d7/Gyarados.png/revision/latest?cb=20210812185601&amp;path-prefix=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2" y="3367699"/>
            <a:ext cx="443115" cy="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static.wikia.nocookie.net/nintendo/images/3/30/Lapras.png/revision/latest/scale-to-width-down/1000?cb=20191013025849&amp;path-prefix=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static.wikia.nocookie.net/nintendo/images/0/01/Moltres.png/revision/latest/scale-to-width-down/1000?cb=20191013000237&amp;path-prefix=e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static.wikia.nocookie.net/nintendo/images/d/d8/Zapdos.png/revision/latest?cb=20141002090124&amp;path-prefix=e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static.wikia.nocookie.net/nintendo/images/5/52/Articuno.png/revision/latest?cb=20141002090055&amp;path-prefix=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atic.wikia.nocookie.net/nintendo/images/6/67/Zubat.png/revision/latest?cb=20210812165813&amp;path-prefix=e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atic.wikia.nocookie.net/nintendo/images/b/b7/Pidgey.png/revision/latest/scale-to-width-down/1000?cb=20141002082835&amp;path-prefix=e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atic.wikia.nocookie.net/nintendo/images/c/c4/Rattata.png/revision/latest?cb=20191012231600&amp;path-prefix=e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static.wikia.nocookie.net/nintendo/images/0/01/Magikarp.png/revision/latest?cb=20210812185539&amp;path-prefix=e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static.wikia.nocookie.net/nintendo/images/9/99/Dratini.png/revision/latest?cb=20210812191413&amp;path-prefix=e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66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static.wikia.nocookie.net/nintendo/images/b/b2/Onix.png/revision/latest?cb=20210812171841&amp;path-prefix=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static.wikia.nocookie.net/nintendo/images/b/bb/Growlithe.png/revision/latest?cb=20141002080601&amp;path-prefix=e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static.wikia.nocookie.net/nintendo/images/6/62/Parasect.png/revision/latest?cb=20141002081144&amp;path-prefix=e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static.wikia.nocookie.net/nintendo/images/f/fc/Vaporeon.png/revision/latest/scale-to-width-down/1000?cb=20141002085541&amp;path-prefix=e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static.wikia.nocookie.net/nintendo/images/c/c2/Scyther.png/revision/latest?cb=20191013025833&amp;path-prefix=e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static.wikia.nocookie.net/nintendo/images/9/98/Ninetales.png/revision/latest?cb=20141002081754&amp;path-prefix=e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s://static.wikia.nocookie.net/nintendo/images/3/3a/Electabuzz.png/revision/latest?cb=20210812184737&amp;path-prefix=e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static.wikia.nocookie.net/nintendo/images/0/03/Ditto.png/revision/latest?cb=20191013024928&amp;path-prefix=e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egnaposto contenuto 2"/>
          <p:cNvSpPr txBox="1">
            <a:spLocks/>
          </p:cNvSpPr>
          <p:nvPr/>
        </p:nvSpPr>
        <p:spPr>
          <a:xfrm>
            <a:off x="720000" y="5826814"/>
            <a:ext cx="10800000" cy="54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ooper Black" panose="0208090404030B020404" pitchFamily="18" charset="0"/>
              </a:rPr>
              <a:t>In-game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: </a:t>
            </a:r>
            <a:r>
              <a:rPr lang="it-IT" dirty="0" err="1">
                <a:latin typeface="Cooper Black" panose="0208090404030B020404" pitchFamily="18" charset="0"/>
              </a:rPr>
              <a:t>Pokedollars</a:t>
            </a:r>
            <a:r>
              <a:rPr lang="it-IT" dirty="0"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096" name="Picture 72" descr="File:Pokémon Dollar sign.svg - Wikimedia Commons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8" y="5922863"/>
            <a:ext cx="195555" cy="2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Review Order : Pokémon GO Web Stor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54" y="5590541"/>
            <a:ext cx="1012546" cy="101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8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43C3-E972-7742-A41C-31A3232E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0B1A5-CA1D-64B4-1CA8-0EAC3967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65125"/>
            <a:ext cx="11737910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06D29D-946A-1F28-BFC4-D5FC164064F8}"/>
              </a:ext>
            </a:extLst>
          </p:cNvPr>
          <p:cNvSpPr txBox="1"/>
          <p:nvPr/>
        </p:nvSpPr>
        <p:spPr>
          <a:xfrm>
            <a:off x="407437" y="1464906"/>
            <a:ext cx="1134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Selected: Centralized Authentication and Authorization</a:t>
            </a:r>
          </a:p>
          <a:p>
            <a:r>
              <a:rPr lang="en-US" dirty="0"/>
              <a:t>In this system, the </a:t>
            </a:r>
            <a:r>
              <a:rPr lang="en-US" b="1" dirty="0"/>
              <a:t>utilis </a:t>
            </a:r>
            <a:r>
              <a:rPr lang="en-US" dirty="0"/>
              <a:t>acts as a </a:t>
            </a:r>
            <a:r>
              <a:rPr lang="en-US" b="1" dirty="0"/>
              <a:t>centralized authority</a:t>
            </a:r>
            <a:r>
              <a:rPr lang="en-US" dirty="0"/>
              <a:t> for authentication and token generation. The tokens are signed and validated exclusively by the utilis, ensuring consistent and secure handling of access control.</a:t>
            </a:r>
          </a:p>
          <a:p>
            <a:r>
              <a:rPr lang="en-US" b="1" dirty="0"/>
              <a:t>Steps to Validate a Token: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Token </a:t>
            </a:r>
            <a:r>
              <a:rPr lang="it-IT" dirty="0" err="1"/>
              <a:t>Issuance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utilis</a:t>
            </a:r>
            <a:r>
              <a:rPr lang="en-US" dirty="0"/>
              <a:t> generates a JWT during login or registration.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is signed using the secret key stored securely in the</a:t>
            </a:r>
            <a:r>
              <a:rPr lang="en-US" b="1" dirty="0"/>
              <a:t> </a:t>
            </a:r>
            <a:r>
              <a:rPr lang="en-US" b="1" dirty="0" err="1"/>
              <a:t>secret_key.env</a:t>
            </a:r>
            <a:r>
              <a:rPr lang="en-US" b="1" dirty="0"/>
              <a:t> </a:t>
            </a:r>
            <a:r>
              <a:rPr lang="en-US" dirty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contains the user’s claims (payload) and an expiration time.</a:t>
            </a:r>
          </a:p>
          <a:p>
            <a:r>
              <a:rPr lang="en-US" dirty="0"/>
              <a:t>2. </a:t>
            </a: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requiring</a:t>
            </a:r>
            <a:r>
              <a:rPr lang="it-IT" dirty="0"/>
              <a:t> </a:t>
            </a:r>
            <a:r>
              <a:rPr lang="it-IT" dirty="0" err="1"/>
              <a:t>authorization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the token from the Authorization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the token to the </a:t>
            </a:r>
            <a:r>
              <a:rPr lang="en-US" b="1" dirty="0"/>
              <a:t>utilis </a:t>
            </a:r>
            <a:r>
              <a:rPr lang="en-US" dirty="0"/>
              <a:t>for validation.	</a:t>
            </a:r>
          </a:p>
          <a:p>
            <a:r>
              <a:rPr lang="en-US" dirty="0"/>
              <a:t>3.</a:t>
            </a:r>
            <a:r>
              <a:rPr lang="it-IT" dirty="0"/>
              <a:t> The </a:t>
            </a:r>
            <a:r>
              <a:rPr lang="it-IT" b="1" dirty="0" err="1"/>
              <a:t>auth_service</a:t>
            </a:r>
            <a:r>
              <a:rPr lang="it-IT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Decodes the token using the same secret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the payload claims (e.g., expiration, role).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Verifies the token against a blacklist to ensure it has not been invalidated (e.g., after logout).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3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3C26A-F653-CAFC-16D5-BD5CB562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355795"/>
            <a:ext cx="12017829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B51F4-853E-31F9-D7B0-C573F5FE9182}"/>
              </a:ext>
            </a:extLst>
          </p:cNvPr>
          <p:cNvSpPr txBox="1"/>
          <p:nvPr/>
        </p:nvSpPr>
        <p:spPr>
          <a:xfrm>
            <a:off x="214604" y="1464906"/>
            <a:ext cx="49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Access Token Payload Format: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EBAF71-144E-AEFD-756A-991F0F85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834238"/>
            <a:ext cx="8207451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411B7-042D-966B-EECC-6BC9D265E8CB}"/>
              </a:ext>
            </a:extLst>
          </p:cNvPr>
          <p:cNvSpPr txBox="1"/>
          <p:nvPr/>
        </p:nvSpPr>
        <p:spPr>
          <a:xfrm>
            <a:off x="214604" y="3429000"/>
            <a:ext cx="11504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Validation</a:t>
            </a:r>
            <a:r>
              <a:rPr lang="it-IT" b="1" dirty="0"/>
              <a:t> Flow: </a:t>
            </a:r>
          </a:p>
          <a:p>
            <a:r>
              <a:rPr lang="it-IT" b="1" dirty="0"/>
              <a:t>Token </a:t>
            </a:r>
            <a:r>
              <a:rPr lang="it-IT" b="1" dirty="0" err="1"/>
              <a:t>Issuance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Email, password → </a:t>
            </a:r>
            <a:r>
              <a:rPr lang="it-IT" b="1" dirty="0"/>
              <a:t>Output</a:t>
            </a:r>
            <a:r>
              <a:rPr lang="it-IT" dirty="0"/>
              <a:t>: JWT (</a:t>
            </a:r>
            <a:r>
              <a:rPr lang="it-IT" dirty="0" err="1"/>
              <a:t>signed</a:t>
            </a:r>
            <a:r>
              <a:rPr lang="it-IT" dirty="0"/>
              <a:t> with secret key)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JWT → </a:t>
            </a:r>
            <a:r>
              <a:rPr lang="it-IT" b="1" dirty="0" err="1"/>
              <a:t>Validation</a:t>
            </a:r>
            <a:r>
              <a:rPr lang="it-IT" dirty="0"/>
              <a:t>: </a:t>
            </a:r>
            <a:r>
              <a:rPr lang="it-IT" dirty="0" err="1"/>
              <a:t>Decode</a:t>
            </a:r>
            <a:r>
              <a:rPr lang="it-IT" dirty="0"/>
              <a:t> → </a:t>
            </a:r>
            <a:r>
              <a:rPr lang="it-IT" dirty="0" err="1"/>
              <a:t>Verify</a:t>
            </a:r>
            <a:r>
              <a:rPr lang="it-IT" dirty="0"/>
              <a:t> payload → Check </a:t>
            </a:r>
            <a:r>
              <a:rPr lang="it-IT" dirty="0" err="1"/>
              <a:t>blacklist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b="1" dirty="0"/>
              <a:t>Access </a:t>
            </a:r>
            <a:r>
              <a:rPr lang="it-IT" b="1" dirty="0" err="1"/>
              <a:t>Granted</a:t>
            </a:r>
            <a:r>
              <a:rPr lang="it-IT" b="1" dirty="0"/>
              <a:t> or </a:t>
            </a:r>
            <a:r>
              <a:rPr lang="it-IT" b="1" dirty="0" err="1"/>
              <a:t>Denied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, access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granted</a:t>
            </a:r>
            <a:r>
              <a:rPr lang="it-IT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invalid</a:t>
            </a:r>
            <a:r>
              <a:rPr lang="it-IT" dirty="0"/>
              <a:t>, a 401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26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1924-9CC4-5F72-A20D-ACBEA3D7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1AFA5-C2C0-5F74-7669-56A95F8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0C25D4-05C1-D496-C0F3-03434E611A5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Bandit’s final table: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6F25BCF-DD52-D9F4-0B54-73F0614B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7" y="2633472"/>
            <a:ext cx="801419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C06B-F58E-A704-0477-19C414C3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24639-0EE5-E2DF-8153-9E408D0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1EC2CC-DAF4-8E4C-63A9-FC160EA8D0A0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Pip-audit final table: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5079DD-A70E-6745-0DB3-E6B33A9F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3238483"/>
            <a:ext cx="10524132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2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ooper Black" panose="0208090404030B020404" pitchFamily="18" charset="0"/>
              </a:rPr>
              <a:t>Additional</a:t>
            </a:r>
            <a:r>
              <a:rPr lang="it-IT" dirty="0" smtClean="0">
                <a:latin typeface="Cooper Black" panose="0208090404030B020404" pitchFamily="18" charset="0"/>
              </a:rPr>
              <a:t> </a:t>
            </a:r>
            <a:r>
              <a:rPr lang="it-IT" dirty="0" err="1" smtClean="0">
                <a:latin typeface="Cooper Black" panose="0208090404030B020404" pitchFamily="18" charset="0"/>
              </a:rPr>
              <a:t>features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69137"/>
              </p:ext>
            </p:extLst>
          </p:nvPr>
        </p:nvGraphicFramePr>
        <p:xfrm>
          <a:off x="838200" y="1825625"/>
          <a:ext cx="10647783" cy="112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68064292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2423947060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1655194767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2705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smtClean="0"/>
                        <a:t>have different level of roll rarity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currency_service,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119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838200" y="3451709"/>
            <a:ext cx="106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golden_roll</a:t>
            </a:r>
            <a:r>
              <a:rPr lang="it-IT" dirty="0" smtClean="0"/>
              <a:t> </a:t>
            </a:r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gives</a:t>
            </a:r>
            <a:r>
              <a:rPr lang="it-IT" dirty="0" smtClean="0"/>
              <a:t> to the </a:t>
            </a:r>
            <a:r>
              <a:rPr lang="it-IT" dirty="0" err="1" smtClean="0"/>
              <a:t>user</a:t>
            </a:r>
            <a:r>
              <a:rPr lang="it-IT" dirty="0" smtClean="0"/>
              <a:t> the chance of </a:t>
            </a:r>
            <a:r>
              <a:rPr lang="it-IT" dirty="0" err="1" smtClean="0"/>
              <a:t>rolling</a:t>
            </a:r>
            <a:r>
              <a:rPr lang="it-IT" dirty="0" smtClean="0"/>
              <a:t> a </a:t>
            </a:r>
            <a:r>
              <a:rPr lang="it-IT" dirty="0" err="1" smtClean="0"/>
              <a:t>gacha</a:t>
            </a:r>
            <a:r>
              <a:rPr lang="it-IT" dirty="0" smtClean="0"/>
              <a:t> with </a:t>
            </a:r>
            <a:r>
              <a:rPr lang="it-IT" dirty="0" err="1" smtClean="0"/>
              <a:t>rarity</a:t>
            </a:r>
            <a:r>
              <a:rPr lang="it-IT" dirty="0" smtClean="0"/>
              <a:t> </a:t>
            </a:r>
            <a:r>
              <a:rPr lang="it-IT" dirty="0" err="1" smtClean="0"/>
              <a:t>Epic</a:t>
            </a:r>
            <a:r>
              <a:rPr lang="it-IT" dirty="0" smtClean="0"/>
              <a:t> or </a:t>
            </a:r>
            <a:r>
              <a:rPr lang="it-IT" dirty="0" err="1" smtClean="0"/>
              <a:t>higher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err="1" smtClean="0"/>
              <a:t>Cons</a:t>
            </a:r>
            <a:r>
              <a:rPr lang="it-IT" dirty="0" smtClean="0"/>
              <a:t>: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costs</a:t>
            </a:r>
            <a:r>
              <a:rPr lang="it-IT" dirty="0" smtClean="0"/>
              <a:t> 10 </a:t>
            </a:r>
            <a:r>
              <a:rPr lang="it-IT" dirty="0" err="1" smtClean="0"/>
              <a:t>times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a </a:t>
            </a:r>
            <a:r>
              <a:rPr lang="it-IT" dirty="0" err="1" smtClean="0"/>
              <a:t>normal</a:t>
            </a:r>
            <a:r>
              <a:rPr lang="it-IT" dirty="0" smtClean="0"/>
              <a:t> </a:t>
            </a:r>
            <a:r>
              <a:rPr lang="it-IT" dirty="0" err="1" smtClean="0"/>
              <a:t>roll</a:t>
            </a:r>
            <a:r>
              <a:rPr lang="it-IT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28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1469991"/>
            <a:ext cx="6984014" cy="45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62" y="1792697"/>
            <a:ext cx="4132152" cy="38576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27" y="1690688"/>
            <a:ext cx="3300318" cy="4624428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5" y="1568781"/>
            <a:ext cx="9676732" cy="476413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97245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Microfreshener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6" y="1610797"/>
            <a:ext cx="8909268" cy="43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micro-</a:t>
            </a:r>
            <a:r>
              <a:rPr lang="it-IT" dirty="0" err="1">
                <a:latin typeface="Cooper Black" panose="0208090404030B020404" pitchFamily="18" charset="0"/>
              </a:rPr>
              <a:t>services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0784" y="1816689"/>
            <a:ext cx="506856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-api-gateway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This API Gateway acts as the main entry point for client requests, forwarding them to the appropriate microservices for processing. It integrates with multiple services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589346" y="1816689"/>
            <a:ext cx="5130117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-</a:t>
            </a:r>
            <a:r>
              <a:rPr lang="it-IT" dirty="0" err="1" smtClean="0"/>
              <a:t>admin</a:t>
            </a:r>
            <a:r>
              <a:rPr lang="it-IT" dirty="0" smtClean="0"/>
              <a:t>-gateway</a:t>
            </a:r>
            <a:endParaRPr lang="it-IT" dirty="0"/>
          </a:p>
          <a:p>
            <a:r>
              <a:rPr lang="en-US" sz="1400" dirty="0"/>
              <a:t>This API Gateway acts as </a:t>
            </a:r>
            <a:r>
              <a:rPr lang="en-US" sz="1400" dirty="0" smtClean="0"/>
              <a:t>the entry </a:t>
            </a:r>
            <a:r>
              <a:rPr lang="en-US" sz="1400" dirty="0"/>
              <a:t>point for </a:t>
            </a:r>
            <a:r>
              <a:rPr lang="en-US" sz="1400" dirty="0" smtClean="0"/>
              <a:t>admin requests</a:t>
            </a:r>
            <a:r>
              <a:rPr lang="en-US" sz="1400" dirty="0"/>
              <a:t>, forwarding them to the appropriate microservices for processing. It integrates with multiple services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0784" y="2833287"/>
            <a:ext cx="10198679" cy="29238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auth</a:t>
            </a:r>
            <a:r>
              <a:rPr lang="it-IT" dirty="0"/>
              <a:t>-service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This API is part of a microservices architecture and serves as the user management service for the application. It provides operations such as register a new user or authenticate a user</a:t>
            </a:r>
          </a:p>
          <a:p>
            <a:r>
              <a:rPr lang="it-IT" dirty="0"/>
              <a:t>-</a:t>
            </a:r>
            <a:r>
              <a:rPr lang="it-IT" dirty="0" err="1"/>
              <a:t>currency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currency management service for the application. It provides operations for managing in-game currency and rolling </a:t>
            </a:r>
            <a:r>
              <a:rPr lang="en-US" sz="1400" dirty="0" err="1"/>
              <a:t>gacha</a:t>
            </a:r>
            <a:r>
              <a:rPr lang="en-US" sz="1400" dirty="0"/>
              <a:t> items.</a:t>
            </a:r>
          </a:p>
          <a:p>
            <a:r>
              <a:rPr lang="it-IT" dirty="0"/>
              <a:t>-</a:t>
            </a:r>
            <a:r>
              <a:rPr lang="it-IT" dirty="0" err="1"/>
              <a:t>gacha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</a:t>
            </a:r>
            <a:r>
              <a:rPr lang="en-US" sz="1400" dirty="0" err="1"/>
              <a:t>gacha</a:t>
            </a:r>
            <a:r>
              <a:rPr lang="en-US" sz="1400" dirty="0"/>
              <a:t> management service for the application. It provides operations for managing </a:t>
            </a:r>
            <a:r>
              <a:rPr lang="en-US" sz="1400" dirty="0" err="1"/>
              <a:t>gachas</a:t>
            </a:r>
            <a:r>
              <a:rPr lang="en-US" sz="1400" dirty="0"/>
              <a:t> and retrieving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infos</a:t>
            </a:r>
            <a:r>
              <a:rPr lang="en-US" sz="1400" dirty="0"/>
              <a:t>.</a:t>
            </a:r>
          </a:p>
          <a:p>
            <a:r>
              <a:rPr lang="it-IT" dirty="0"/>
              <a:t>-market-service</a:t>
            </a:r>
          </a:p>
          <a:p>
            <a:r>
              <a:rPr lang="en-US" sz="1400" dirty="0"/>
              <a:t>This API is part of a microservices architecture and handles transactions related to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itemsand</a:t>
            </a:r>
            <a:r>
              <a:rPr lang="en-US" sz="1400" dirty="0"/>
              <a:t> user purchases. It interacts with other services to track and update user transactions.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20784" y="5759916"/>
            <a:ext cx="10198679" cy="8002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db</a:t>
            </a:r>
            <a:r>
              <a:rPr lang="it-IT" dirty="0"/>
              <a:t>-manager</a:t>
            </a:r>
          </a:p>
          <a:p>
            <a:r>
              <a:rPr lang="en-US" sz="1400" dirty="0"/>
              <a:t>This API is part of a microservices architecture and handles all the queries to the database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18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F169-C60F-D7C3-C1AE-42DA405C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3DE10DB-58ED-D1DB-302A-FCE89B9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auth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5F2CC3-9237-536E-F633-85AC58A8634C}"/>
              </a:ext>
            </a:extLst>
          </p:cNvPr>
          <p:cNvSpPr txBox="1"/>
          <p:nvPr/>
        </p:nvSpPr>
        <p:spPr>
          <a:xfrm>
            <a:off x="373224" y="1690687"/>
            <a:ext cx="10879494" cy="34778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auth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authentication,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authentication service on port 8001.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authentication service itself exposes APIs on port 8001 to add, modify, delete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update and view an account in the Db.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authentication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authentication service. These database-related APIs are exposed by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 on port 8005. </a:t>
            </a:r>
          </a:p>
        </p:txBody>
      </p:sp>
    </p:spTree>
    <p:extLst>
      <p:ext uri="{BB962C8B-B14F-4D97-AF65-F5344CB8AC3E}">
        <p14:creationId xmlns:p14="http://schemas.microsoft.com/office/powerpoint/2010/main" val="221160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B0EF-BBDB-2B33-3766-AC596D6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4CB70A8B-6BEB-ADF2-B2D6-687980A2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B7EF90-A085-7E7E-4532-F2E8AC683382}"/>
              </a:ext>
            </a:extLst>
          </p:cNvPr>
          <p:cNvSpPr txBox="1"/>
          <p:nvPr/>
        </p:nvSpPr>
        <p:spPr>
          <a:xfrm>
            <a:off x="373224" y="1690687"/>
            <a:ext cx="10879494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When an HTTPS request is received for a service related to the operations for currency,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currency service on port 8004.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 service itself exposes APIs on port 8004 to roll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and buy in-game currency.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currency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currency service. These database-related APIs are exposed by the db_manager on port 8005.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dirty="0" smtClean="0">
                <a:solidFill>
                  <a:prstClr val="black"/>
                </a:solidFill>
              </a:rPr>
              <a:t>currency </a:t>
            </a:r>
            <a:r>
              <a:rPr lang="en-US" sz="2000" dirty="0">
                <a:solidFill>
                  <a:prstClr val="black"/>
                </a:solidFill>
              </a:rPr>
              <a:t>service communicates also with </a:t>
            </a:r>
            <a:r>
              <a:rPr lang="en-US" sz="2000" dirty="0" smtClean="0">
                <a:solidFill>
                  <a:prstClr val="black"/>
                </a:solidFill>
              </a:rPr>
              <a:t>market service </a:t>
            </a:r>
            <a:r>
              <a:rPr lang="en-US" sz="2000" dirty="0">
                <a:solidFill>
                  <a:prstClr val="black"/>
                </a:solidFill>
              </a:rPr>
              <a:t>to handle operations like creating a </a:t>
            </a:r>
            <a:r>
              <a:rPr lang="en-US" sz="2000" dirty="0" smtClean="0">
                <a:solidFill>
                  <a:prstClr val="black"/>
                </a:solidFill>
              </a:rPr>
              <a:t>new transaction in the market when a roll is done.</a:t>
            </a:r>
            <a:endParaRPr lang="en-US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1896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1789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Cooper Black</vt:lpstr>
      <vt:lpstr>Tema di Office</vt:lpstr>
      <vt:lpstr>Gacha Collection Beckend</vt:lpstr>
      <vt:lpstr>Catalogue – All 151 Pokémon from 1° gen</vt:lpstr>
      <vt:lpstr>The Architecture</vt:lpstr>
      <vt:lpstr>The Architecture</vt:lpstr>
      <vt:lpstr>The Architecture</vt:lpstr>
      <vt:lpstr>Microfreshener</vt:lpstr>
      <vt:lpstr>The micro-services</vt:lpstr>
      <vt:lpstr>The auth service datapath</vt:lpstr>
      <vt:lpstr>The currency service datapath</vt:lpstr>
      <vt:lpstr>The gacha service datapath</vt:lpstr>
      <vt:lpstr>The market service datapath</vt:lpstr>
      <vt:lpstr>The authentication service datapath</vt:lpstr>
      <vt:lpstr>The currency service datapath</vt:lpstr>
      <vt:lpstr>The gacha service datapath</vt:lpstr>
      <vt:lpstr>The market service datapath</vt:lpstr>
      <vt:lpstr>The market service datapath (pt.2)</vt:lpstr>
      <vt:lpstr>Market rules</vt:lpstr>
      <vt:lpstr>Market rules</vt:lpstr>
      <vt:lpstr>Security - data</vt:lpstr>
      <vt:lpstr>Security–Authentication and Authorization</vt:lpstr>
      <vt:lpstr>Security–Authentication and Authorization</vt:lpstr>
      <vt:lpstr>Security – Analyses</vt:lpstr>
      <vt:lpstr>Security – Analyses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Gacha Collection Beckend</dc:title>
  <dc:creator>Diego</dc:creator>
  <cp:lastModifiedBy>Diego</cp:lastModifiedBy>
  <cp:revision>100</cp:revision>
  <dcterms:created xsi:type="dcterms:W3CDTF">2024-10-21T21:13:33Z</dcterms:created>
  <dcterms:modified xsi:type="dcterms:W3CDTF">2024-12-06T00:55:20Z</dcterms:modified>
</cp:coreProperties>
</file>