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70" r:id="rId7"/>
    <p:sldId id="279" r:id="rId8"/>
    <p:sldId id="267" r:id="rId9"/>
    <p:sldId id="280" r:id="rId10"/>
    <p:sldId id="271" r:id="rId11"/>
    <p:sldId id="272" r:id="rId12"/>
    <p:sldId id="269" r:id="rId13"/>
    <p:sldId id="273" r:id="rId14"/>
    <p:sldId id="274" r:id="rId15"/>
    <p:sldId id="281" r:id="rId16"/>
    <p:sldId id="282" r:id="rId17"/>
    <p:sldId id="286" r:id="rId18"/>
    <p:sldId id="275" r:id="rId19"/>
    <p:sldId id="276" r:id="rId20"/>
    <p:sldId id="277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RDIZZONI" userId="434aa0bc33b99c90" providerId="LiveId" clId="{D2828EF8-348D-4755-88B1-87C4260E078D}"/>
    <pc:docChg chg="undo custSel addSld modSld">
      <pc:chgData name="FRANCESCO ARDIZZONI" userId="434aa0bc33b99c90" providerId="LiveId" clId="{D2828EF8-348D-4755-88B1-87C4260E078D}" dt="2024-12-06T19:47:13.125" v="64" actId="20577"/>
      <pc:docMkLst>
        <pc:docMk/>
      </pc:docMkLst>
      <pc:sldChg chg="delSp modSp add mod">
        <pc:chgData name="FRANCESCO ARDIZZONI" userId="434aa0bc33b99c90" providerId="LiveId" clId="{D2828EF8-348D-4755-88B1-87C4260E078D}" dt="2024-12-06T19:47:13.125" v="64" actId="20577"/>
        <pc:sldMkLst>
          <pc:docMk/>
          <pc:sldMk cId="3912398011" sldId="286"/>
        </pc:sldMkLst>
        <pc:spChg chg="mod">
          <ac:chgData name="FRANCESCO ARDIZZONI" userId="434aa0bc33b99c90" providerId="LiveId" clId="{D2828EF8-348D-4755-88B1-87C4260E078D}" dt="2024-12-06T19:44:55.151" v="28" actId="20577"/>
          <ac:spMkLst>
            <pc:docMk/>
            <pc:sldMk cId="3912398011" sldId="286"/>
            <ac:spMk id="2" creationId="{EC7AD36A-954C-78CA-E978-0091152F513B}"/>
          </ac:spMkLst>
        </pc:spChg>
        <pc:spChg chg="mod">
          <ac:chgData name="FRANCESCO ARDIZZONI" userId="434aa0bc33b99c90" providerId="LiveId" clId="{D2828EF8-348D-4755-88B1-87C4260E078D}" dt="2024-12-06T19:47:13.125" v="64" actId="20577"/>
          <ac:spMkLst>
            <pc:docMk/>
            <pc:sldMk cId="3912398011" sldId="286"/>
            <ac:spMk id="4" creationId="{A7B8E203-925D-B5AE-3270-6FE3A4E54255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14" creationId="{9D48A27F-280A-2345-400A-BFB1EB8B4F8D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19" creationId="{C31067B3-8611-406B-9D39-14BD2CB84826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24" creationId="{270339DC-4383-2028-0753-AC7083FAFEB5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25" creationId="{A861BDA6-5F39-B435-F859-875395C81724}"/>
          </ac:spMkLst>
        </pc:spChg>
        <pc:picChg chg="del">
          <ac:chgData name="FRANCESCO ARDIZZONI" userId="434aa0bc33b99c90" providerId="LiveId" clId="{D2828EF8-348D-4755-88B1-87C4260E078D}" dt="2024-12-06T19:45:05.114" v="31" actId="478"/>
          <ac:picMkLst>
            <pc:docMk/>
            <pc:sldMk cId="3912398011" sldId="286"/>
            <ac:picMk id="6" creationId="{54065FB9-5526-0706-EC92-36475C59140B}"/>
          </ac:picMkLst>
        </pc:picChg>
        <pc:cxnChg chg="del mod">
          <ac:chgData name="FRANCESCO ARDIZZONI" userId="434aa0bc33b99c90" providerId="LiveId" clId="{D2828EF8-348D-4755-88B1-87C4260E078D}" dt="2024-12-06T19:45:02.848" v="30" actId="478"/>
          <ac:cxnSpMkLst>
            <pc:docMk/>
            <pc:sldMk cId="3912398011" sldId="286"/>
            <ac:cxnSpMk id="11" creationId="{19FE03DE-4912-E0F1-370D-EDF3A3578F3E}"/>
          </ac:cxnSpMkLst>
        </pc:cxnChg>
        <pc:cxnChg chg="del mod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3" creationId="{75A02EA4-A58A-5008-86DA-6D12EF5AE397}"/>
          </ac:cxnSpMkLst>
        </pc:cxnChg>
        <pc:cxnChg chg="del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6" creationId="{8347EAB4-EE6B-BAF2-75D8-F6D27562BC26}"/>
          </ac:cxnSpMkLst>
        </pc:cxnChg>
        <pc:cxnChg chg="del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8" creationId="{1DEC3D54-DD83-9017-58E0-8DFBA4EA9BE9}"/>
          </ac:cxnSpMkLst>
        </pc:cxnChg>
        <pc:cxnChg chg="del mod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27" creationId="{B94E8B93-F86D-7754-B6AF-92BDAAA0B9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7C76-9DB1-C3FC-250D-E6FE1542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C35B3E-2B4B-F0C6-C2B4-1F431A6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authentication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09674B6-7803-D1D6-65C8-ECEDFAEF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00502"/>
              </p:ext>
            </p:extLst>
          </p:nvPr>
        </p:nvGraphicFramePr>
        <p:xfrm>
          <a:off x="838200" y="860264"/>
          <a:ext cx="10647783" cy="560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create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delete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account/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login and logout from the system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login_admin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check all users accounts/profiles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check/modify a specific user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9360-33E4-4162-2073-0AA3916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3230F53F-1FA7-B56B-C9C6-50E300C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D71CC1-6712-22BA-9D88-2784336E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65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use in-game currency to roll a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</a:t>
                      </a:r>
                      <a:r>
                        <a:rPr lang="it-IT" baseline="0" dirty="0"/>
                        <a:t> </a:t>
                      </a:r>
                      <a:r>
                        <a:rPr lang="it-IT" dirty="0"/>
                        <a:t>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buy in-game currency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buy_currency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9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B839-F4D0-8E57-6D92-6CEAD250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84EC440-FED2-68D9-F628-E9D114F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003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B72BC8A-8905-2DC5-0DC7-FFF48FE7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1407"/>
              </p:ext>
            </p:extLst>
          </p:nvPr>
        </p:nvGraphicFramePr>
        <p:xfrm>
          <a:off x="838200" y="842899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 all the (system)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check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(system) </a:t>
                      </a:r>
                      <a:r>
                        <a:rPr lang="it-IT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int:gacha_id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see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mygacha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4FAD-CB36-B6D6-6B80-6E5BF750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FB6C50F-483D-970E-37D9-E26892C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3EA680F-5C16-8817-ED9D-0EF5F015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3482"/>
              </p:ext>
            </p:extLst>
          </p:nvPr>
        </p:nvGraphicFramePr>
        <p:xfrm>
          <a:off x="838200" y="860264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auction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set an auction for one of my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bid for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from the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view my transaction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my_transaction_history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receive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when I win an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receive in-game currency when someone win my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my in-game currency back when I lost an auction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currency_service,</a:t>
                      </a:r>
                      <a:r>
                        <a:rPr lang="it-IT" baseline="0" dirty="0"/>
                        <a:t> </a:t>
                      </a:r>
                      <a:r>
                        <a:rPr lang="it-IT" dirty="0"/>
                        <a:t>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B084-603C-2D4C-424C-4A4F93B7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9991091-390D-502C-B178-99EBEBA1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r>
              <a:rPr lang="it-IT" dirty="0">
                <a:latin typeface="Cooper Black" panose="0208090404030B020404" pitchFamily="18" charset="0"/>
              </a:rPr>
              <a:t> (pt.2)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1BA1EC1-F167-EE9D-9B6C-B52FA64A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6696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modify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market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Market </a:t>
            </a:r>
            <a:r>
              <a:rPr lang="it-IT" dirty="0" err="1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operations that are possible in the market are: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Roll a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Create an auction.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difference between an auction and a normal roll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can be seen looking at the attribute ‘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UserOwner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’ because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for normal rolls, it is set to null, representing that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was the system. When an user create a new auction, he/she 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When an user put a bid on an auction, he/she plays the role of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owner’s Currency amount is updated immediately and so for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" y="3949983"/>
            <a:ext cx="4775378" cy="4725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87655" y="4053224"/>
            <a:ext cx="18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/>
              <a:t>roll</a:t>
            </a:r>
            <a:endParaRPr lang="it-IT" sz="900" dirty="0"/>
          </a:p>
          <a:p>
            <a:r>
              <a:rPr lang="it-IT" sz="900" dirty="0" err="1"/>
              <a:t>auction</a:t>
            </a:r>
            <a:endParaRPr lang="it-IT" sz="9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" y="4870396"/>
            <a:ext cx="4731785" cy="39800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28636" y="3893770"/>
            <a:ext cx="738787" cy="52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028637" y="4802114"/>
            <a:ext cx="738786" cy="62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Market </a:t>
            </a:r>
            <a:r>
              <a:rPr lang="it-IT" dirty="0" err="1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If some user raise on the bid, he becomes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 The old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get his bid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In order to bid successfully, you need to have sufficient currency amount and you need to put a bid higher than the </a:t>
            </a:r>
            <a:r>
              <a:rPr lang="en-US" sz="2000" dirty="0" err="1">
                <a:solidFill>
                  <a:prstClr val="black"/>
                </a:solidFill>
              </a:rPr>
              <a:t>ActualPrice</a:t>
            </a:r>
            <a:r>
              <a:rPr lang="en-US" sz="2000" dirty="0">
                <a:solidFill>
                  <a:prstClr val="black"/>
                </a:solidFill>
              </a:rPr>
              <a:t>. You can’t raise a bid if the last offer is yours. You can’t bid on an auction already closed (</a:t>
            </a:r>
            <a:r>
              <a:rPr lang="en-US" sz="2000" dirty="0" err="1">
                <a:solidFill>
                  <a:prstClr val="black"/>
                </a:solidFill>
              </a:rPr>
              <a:t>EndDate</a:t>
            </a:r>
            <a:r>
              <a:rPr lang="en-US" sz="2000" dirty="0">
                <a:solidFill>
                  <a:prstClr val="black"/>
                </a:solidFill>
              </a:rPr>
              <a:t> passed). If you bid at the last second of the auction everything is fine.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last thing that needs to be pointed out 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attribute. An admin has the power of close an auction if he wants to. When he does this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attribute, in the record where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got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is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setted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with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ID.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95" y="4880835"/>
            <a:ext cx="5734285" cy="519741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9" idx="6"/>
          </p:cNvCxnSpPr>
          <p:nvPr/>
        </p:nvCxnSpPr>
        <p:spPr>
          <a:xfrm flipV="1">
            <a:off x="4594255" y="5205804"/>
            <a:ext cx="2860224" cy="15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4" idx="2"/>
          </p:cNvCxnSpPr>
          <p:nvPr/>
        </p:nvCxnSpPr>
        <p:spPr>
          <a:xfrm>
            <a:off x="1925690" y="4935338"/>
            <a:ext cx="617674" cy="24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543364" y="5083700"/>
            <a:ext cx="211947" cy="18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94584" y="5247842"/>
            <a:ext cx="109002" cy="160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2523154" y="5247897"/>
            <a:ext cx="180432" cy="14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4366108" y="5263332"/>
            <a:ext cx="228147" cy="20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270040" y="5247842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4318169" y="5061907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6"/>
            <a:endCxn id="25" idx="2"/>
          </p:cNvCxnSpPr>
          <p:nvPr/>
        </p:nvCxnSpPr>
        <p:spPr>
          <a:xfrm flipV="1">
            <a:off x="3475931" y="5172075"/>
            <a:ext cx="842238" cy="18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B133-01C6-9DA8-578E-2C968104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AD36A-954C-78CA-E978-0091152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Testing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B8E203-925D-B5AE-3270-6FE3A4E54255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The implemented tests aim to verify the functioning of various services. The following endpoints were tested for the market service:</a:t>
            </a:r>
          </a:p>
          <a:p>
            <a:pPr lvl="0">
              <a:defRPr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2000" b="1" dirty="0" err="1"/>
              <a:t>new_auction</a:t>
            </a:r>
            <a:r>
              <a:rPr lang="en-US" sz="2000" dirty="0"/>
              <a:t>: verifies the presence of all required parameters such as </a:t>
            </a:r>
            <a:r>
              <a:rPr lang="en-US" sz="2000" dirty="0" err="1"/>
              <a:t>user_owner</a:t>
            </a:r>
            <a:r>
              <a:rPr lang="en-US" sz="2000" dirty="0"/>
              <a:t>, </a:t>
            </a:r>
            <a:r>
              <a:rPr lang="en-US" sz="2000" dirty="0" err="1"/>
              <a:t>gacha_id</a:t>
            </a:r>
            <a:r>
              <a:rPr lang="en-US" sz="2000" dirty="0"/>
              <a:t>, </a:t>
            </a:r>
            <a:r>
              <a:rPr lang="en-US" sz="2000" dirty="0" err="1"/>
              <a:t>starting_price</a:t>
            </a:r>
            <a:r>
              <a:rPr lang="en-US" sz="2000" dirty="0"/>
              <a:t>, and </a:t>
            </a:r>
            <a:r>
              <a:rPr lang="en-US" sz="2000" dirty="0" err="1"/>
              <a:t>end_date</a:t>
            </a:r>
            <a:r>
              <a:rPr lang="en-US" sz="2000" dirty="0"/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/</a:t>
            </a:r>
            <a:r>
              <a:rPr lang="en-US" sz="2000" b="1" dirty="0" err="1"/>
              <a:t>get_bid</a:t>
            </a:r>
            <a:r>
              <a:rPr lang="en-US" sz="2000" dirty="0"/>
              <a:t>: checks the correct existence of the auction and the presence of valid bids.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/</a:t>
            </a:r>
            <a:r>
              <a:rPr lang="en-US" sz="2000" b="1" dirty="0" err="1"/>
              <a:t>close_auction</a:t>
            </a:r>
            <a:r>
              <a:rPr lang="en-US" sz="2000" dirty="0"/>
              <a:t>: ensures that the auction exists and can be properly closed.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/roll</a:t>
            </a:r>
            <a:r>
              <a:rPr lang="en-US" sz="2000" dirty="0"/>
              <a:t>: verifies the presence of mandatory parameters such as </a:t>
            </a:r>
            <a:r>
              <a:rPr lang="en-US" sz="2000" dirty="0" err="1"/>
              <a:t>user_id</a:t>
            </a:r>
            <a:r>
              <a:rPr lang="en-US" sz="2000" dirty="0"/>
              <a:t>, </a:t>
            </a:r>
            <a:r>
              <a:rPr lang="en-US" sz="2000" dirty="0" err="1"/>
              <a:t>gacha_id</a:t>
            </a:r>
            <a:r>
              <a:rPr lang="en-US" sz="2000" dirty="0"/>
              <a:t>, cost, and </a:t>
            </a:r>
            <a:r>
              <a:rPr lang="en-US" sz="2000" dirty="0" err="1"/>
              <a:t>end_date</a:t>
            </a:r>
            <a:r>
              <a:rPr lang="en-US" sz="2000" dirty="0"/>
              <a:t> intercepted from the POST request sent to the </a:t>
            </a:r>
            <a:r>
              <a:rPr lang="en-US" sz="2000" dirty="0" err="1"/>
              <a:t>db</a:t>
            </a:r>
            <a:r>
              <a:rPr lang="en-US" sz="2000" dirty="0"/>
              <a:t>-manager.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 The scenarios also cover errors such as attempts to bid on non-existent auctions or the closure of already concluded auctions.</a:t>
            </a:r>
          </a:p>
        </p:txBody>
      </p:sp>
    </p:spTree>
    <p:extLst>
      <p:ext uri="{BB962C8B-B14F-4D97-AF65-F5344CB8AC3E}">
        <p14:creationId xmlns:p14="http://schemas.microsoft.com/office/powerpoint/2010/main" val="39123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F913F-5CA5-60A9-1BE8-8D3A684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Security - data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CDADC-2125-66B4-AFE1-DCC92263E1C8}"/>
              </a:ext>
            </a:extLst>
          </p:cNvPr>
          <p:cNvSpPr txBox="1"/>
          <p:nvPr/>
        </p:nvSpPr>
        <p:spPr>
          <a:xfrm>
            <a:off x="407437" y="1464906"/>
            <a:ext cx="1134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Encrypted</a:t>
            </a:r>
            <a:r>
              <a:rPr lang="it-IT" dirty="0"/>
              <a:t>:</a:t>
            </a:r>
          </a:p>
          <a:p>
            <a:pPr marL="342900" indent="-342900">
              <a:buAutoNum type="arabicParenR"/>
            </a:pPr>
            <a:r>
              <a:rPr lang="en-US" b="1" dirty="0"/>
              <a:t>Password Hash</a:t>
            </a:r>
            <a:r>
              <a:rPr lang="en-US" dirty="0"/>
              <a:t>: Represents the securely hashed version of the user's password.</a:t>
            </a:r>
          </a:p>
          <a:p>
            <a:pPr marL="342900" indent="-342900">
              <a:buAutoNum type="arabicParenR"/>
            </a:pPr>
            <a:r>
              <a:rPr lang="en-US" b="1" dirty="0"/>
              <a:t>Salt</a:t>
            </a:r>
            <a:r>
              <a:rPr lang="en-US" dirty="0"/>
              <a:t>: A unique random string used to add variability to the password hashing process to prevent precomputed attacks (e.g., rainbow tables).</a:t>
            </a:r>
          </a:p>
          <a:p>
            <a:r>
              <a:rPr lang="en-US" b="1" dirty="0"/>
              <a:t>Database Storing Them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and admin tables in the </a:t>
            </a:r>
            <a:r>
              <a:rPr lang="en-US" dirty="0" err="1"/>
              <a:t>db_manager</a:t>
            </a:r>
            <a:r>
              <a:rPr lang="en-US" dirty="0"/>
              <a:t> service store the password hash and the salt for each user.</a:t>
            </a:r>
          </a:p>
          <a:p>
            <a:r>
              <a:rPr lang="en-US" b="1" dirty="0"/>
              <a:t>Encryption and Decryption Locations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Encryption: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in the </a:t>
            </a:r>
            <a:r>
              <a:rPr lang="en-US" dirty="0" err="1"/>
              <a:t>auth_service</a:t>
            </a:r>
            <a:r>
              <a:rPr lang="en-US" dirty="0"/>
              <a:t> during the registration using the </a:t>
            </a:r>
            <a:r>
              <a:rPr lang="en-US" dirty="0" err="1"/>
              <a:t>hash_password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password is hashed using ‘</a:t>
            </a:r>
            <a:r>
              <a:rPr lang="en-US" dirty="0" err="1"/>
              <a:t>bcrypt</a:t>
            </a:r>
            <a:r>
              <a:rPr lang="en-US" dirty="0"/>
              <a:t>’ and a generated salt, which is then Base64-encoded to ensure safe storage and transfer.</a:t>
            </a:r>
          </a:p>
          <a:p>
            <a:r>
              <a:rPr lang="en-US" dirty="0"/>
              <a:t>2) Decryption: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speaking, passwords are not decrypted. Instead, during login, the user-provided password is hashed with the stored salt and compared against the stored hash using the </a:t>
            </a:r>
            <a:r>
              <a:rPr lang="en-US" dirty="0" err="1"/>
              <a:t>verufy_password</a:t>
            </a:r>
            <a:r>
              <a:rPr lang="en-US" dirty="0"/>
              <a:t> function in the </a:t>
            </a:r>
            <a:r>
              <a:rPr lang="en-US" dirty="0" err="1"/>
              <a:t>auth_service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approach ensures secure handling of sensitive information across microservices and protects the data at rest in the database.</a:t>
            </a:r>
          </a:p>
          <a:p>
            <a:r>
              <a:rPr lang="en-US" dirty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95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43C3-E972-7742-A41C-31A3232E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B1A5-CA1D-64B4-1CA8-0EAC3967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73791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06D29D-946A-1F28-BFC4-D5FC164064F8}"/>
              </a:ext>
            </a:extLst>
          </p:cNvPr>
          <p:cNvSpPr txBox="1"/>
          <p:nvPr/>
        </p:nvSpPr>
        <p:spPr>
          <a:xfrm>
            <a:off x="407437" y="1464906"/>
            <a:ext cx="1134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Selected: Centralized Authentication and Authorization</a:t>
            </a:r>
          </a:p>
          <a:p>
            <a:r>
              <a:rPr lang="en-US" dirty="0"/>
              <a:t>In this system, the </a:t>
            </a:r>
            <a:r>
              <a:rPr lang="en-US" b="1" dirty="0"/>
              <a:t>utilis </a:t>
            </a:r>
            <a:r>
              <a:rPr lang="en-US" dirty="0"/>
              <a:t>acts as a </a:t>
            </a:r>
            <a:r>
              <a:rPr lang="en-US" b="1" dirty="0"/>
              <a:t>centralized authority</a:t>
            </a:r>
            <a:r>
              <a:rPr lang="en-US" dirty="0"/>
              <a:t> for authentication and token generation. The tokens are signed and validated exclusively by the utilis, ensuring consistent and secure handling of access control.</a:t>
            </a:r>
          </a:p>
          <a:p>
            <a:r>
              <a:rPr lang="en-US" b="1" dirty="0"/>
              <a:t>Steps to Validate a Token: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Token </a:t>
            </a:r>
            <a:r>
              <a:rPr lang="it-IT" dirty="0" err="1"/>
              <a:t>Issuance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utilis</a:t>
            </a:r>
            <a:r>
              <a:rPr lang="en-US" dirty="0"/>
              <a:t> generates a JWT during login or registration.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is signed using the secret key stored securely in the</a:t>
            </a:r>
            <a:r>
              <a:rPr lang="en-US" b="1" dirty="0"/>
              <a:t> </a:t>
            </a:r>
            <a:r>
              <a:rPr lang="en-US" b="1" dirty="0" err="1"/>
              <a:t>secret_key.env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contains the user’s claims (payload) and an expiration time.</a:t>
            </a:r>
          </a:p>
          <a:p>
            <a:r>
              <a:rPr lang="en-US" dirty="0"/>
              <a:t>2. </a:t>
            </a: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requiring</a:t>
            </a:r>
            <a:r>
              <a:rPr lang="it-IT" dirty="0"/>
              <a:t> </a:t>
            </a:r>
            <a:r>
              <a:rPr lang="it-IT" dirty="0" err="1"/>
              <a:t>authorization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the token from the Authorization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token to the </a:t>
            </a:r>
            <a:r>
              <a:rPr lang="en-US" b="1" dirty="0"/>
              <a:t>utilis </a:t>
            </a:r>
            <a:r>
              <a:rPr lang="en-US" dirty="0"/>
              <a:t>for validation.	</a:t>
            </a:r>
          </a:p>
          <a:p>
            <a:r>
              <a:rPr lang="en-US" dirty="0"/>
              <a:t>3.</a:t>
            </a:r>
            <a:r>
              <a:rPr lang="it-IT" dirty="0"/>
              <a:t> The </a:t>
            </a:r>
            <a:r>
              <a:rPr lang="it-IT" b="1" dirty="0" err="1"/>
              <a:t>auth_service</a:t>
            </a:r>
            <a:r>
              <a:rPr lang="it-I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Decodes the token using the same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the payload claims (e.g., expiration, role).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Verifies the token against a blacklist to ensure it has not been invalidated (e.g., after logout).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3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C26A-F653-CAFC-16D5-BD5CB56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355795"/>
            <a:ext cx="12017829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B51F4-853E-31F9-D7B0-C573F5FE9182}"/>
              </a:ext>
            </a:extLst>
          </p:cNvPr>
          <p:cNvSpPr txBox="1"/>
          <p:nvPr/>
        </p:nvSpPr>
        <p:spPr>
          <a:xfrm>
            <a:off x="808053" y="1464906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Access Token Payload Format: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EBAF71-144E-AEFD-756A-991F0F85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3" y="1834238"/>
            <a:ext cx="8207451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1B7-042D-966B-EECC-6BC9D265E8CB}"/>
              </a:ext>
            </a:extLst>
          </p:cNvPr>
          <p:cNvSpPr txBox="1"/>
          <p:nvPr/>
        </p:nvSpPr>
        <p:spPr>
          <a:xfrm>
            <a:off x="808053" y="3429000"/>
            <a:ext cx="1150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Validation</a:t>
            </a:r>
            <a:r>
              <a:rPr lang="it-IT" b="1" dirty="0"/>
              <a:t> Flow: </a:t>
            </a:r>
          </a:p>
          <a:p>
            <a:r>
              <a:rPr lang="it-IT" b="1" dirty="0"/>
              <a:t>Token </a:t>
            </a:r>
            <a:r>
              <a:rPr lang="it-IT" b="1" dirty="0" err="1"/>
              <a:t>Issuance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Email, password → </a:t>
            </a:r>
            <a:r>
              <a:rPr lang="it-IT" b="1" dirty="0"/>
              <a:t>Output</a:t>
            </a:r>
            <a:r>
              <a:rPr lang="it-IT" dirty="0"/>
              <a:t>: JWT (</a:t>
            </a:r>
            <a:r>
              <a:rPr lang="it-IT" dirty="0" err="1"/>
              <a:t>signed</a:t>
            </a:r>
            <a:r>
              <a:rPr lang="it-IT" dirty="0"/>
              <a:t> with secret key)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JWT → </a:t>
            </a:r>
            <a:r>
              <a:rPr lang="it-IT" b="1" dirty="0" err="1"/>
              <a:t>Validation</a:t>
            </a:r>
            <a:r>
              <a:rPr lang="it-IT" dirty="0"/>
              <a:t>: </a:t>
            </a:r>
            <a:r>
              <a:rPr lang="it-IT" dirty="0" err="1"/>
              <a:t>Decode</a:t>
            </a:r>
            <a:r>
              <a:rPr lang="it-IT" dirty="0"/>
              <a:t> → </a:t>
            </a:r>
            <a:r>
              <a:rPr lang="it-IT" dirty="0" err="1"/>
              <a:t>Verify</a:t>
            </a:r>
            <a:r>
              <a:rPr lang="it-IT" dirty="0"/>
              <a:t> payload → Check </a:t>
            </a:r>
            <a:r>
              <a:rPr lang="it-IT" dirty="0" err="1"/>
              <a:t>blacklist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b="1" dirty="0"/>
              <a:t>Access </a:t>
            </a:r>
            <a:r>
              <a:rPr lang="it-IT" b="1" dirty="0" err="1"/>
              <a:t>Granted</a:t>
            </a:r>
            <a:r>
              <a:rPr lang="it-IT" b="1" dirty="0"/>
              <a:t> or </a:t>
            </a:r>
            <a:r>
              <a:rPr lang="it-IT" b="1" dirty="0" err="1"/>
              <a:t>Denied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, access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granted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, a 401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6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1924-9CC4-5F72-A20D-ACBEA3D7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1AFA5-C2C0-5F74-7669-56A95F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C25D4-05C1-D496-C0F3-03434E611A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Bandit’s final table: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6F25BCF-DD52-D9F4-0B54-73F0614B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7" y="2633472"/>
            <a:ext cx="801419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06B-F58E-A704-0477-19C414C3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24639-0EE5-E2DF-8153-9E408D0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1EC2CC-DAF4-8E4C-63A9-FC160EA8D0A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Pip-audit final table: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5079DD-A70E-6745-0DB3-E6B33A9F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238483"/>
            <a:ext cx="10524132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Additional</a:t>
            </a:r>
            <a:r>
              <a:rPr lang="it-IT" dirty="0">
                <a:latin typeface="Cooper Black" panose="0208090404030B020404" pitchFamily="18" charset="0"/>
              </a:rPr>
              <a:t> </a:t>
            </a:r>
            <a:r>
              <a:rPr lang="it-IT" dirty="0" err="1">
                <a:latin typeface="Cooper Black" panose="0208090404030B020404" pitchFamily="18" charset="0"/>
              </a:rPr>
              <a:t>features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560"/>
              </p:ext>
            </p:extLst>
          </p:nvPr>
        </p:nvGraphicFramePr>
        <p:xfrm>
          <a:off x="724908" y="1380683"/>
          <a:ext cx="10786842" cy="50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614">
                  <a:extLst>
                    <a:ext uri="{9D8B030D-6E8A-4147-A177-3AD203B41FA5}">
                      <a16:colId xmlns:a16="http://schemas.microsoft.com/office/drawing/2014/main" val="968064292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2423947060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1655194767"/>
                    </a:ext>
                  </a:extLst>
                </a:gridCol>
              </a:tblGrid>
              <a:tr h="266765">
                <a:tc>
                  <a:txBody>
                    <a:bodyPr/>
                    <a:lstStyle/>
                    <a:p>
                      <a:r>
                        <a:rPr lang="it-IT" sz="14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2705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have different level of roll rarity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api_gateway</a:t>
                      </a:r>
                      <a:r>
                        <a:rPr lang="it-IT" sz="1400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11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 all users accounts/profiles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61900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check/modify a specific user account/profile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2551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14364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2387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158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specific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0158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11752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40534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modify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49060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the market history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610797"/>
            <a:ext cx="8909268" cy="43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Database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9" y="1690688"/>
            <a:ext cx="8018276" cy="4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admin</a:t>
            </a:r>
            <a:r>
              <a:rPr lang="it-IT" dirty="0"/>
              <a:t>-gateway</a:t>
            </a:r>
          </a:p>
          <a:p>
            <a:r>
              <a:rPr lang="en-US" sz="1400" dirty="0"/>
              <a:t>This API Gateway acts as the entry point for admin requests, forwarding them to the appropriate microservices for processing. It integrates with multiple services.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20784" y="2833287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0784" y="5759916"/>
            <a:ext cx="10198679" cy="800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169-C60F-D7C3-C1AE-42DA405C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3DE10DB-58ED-D1DB-302A-FCE89B9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auth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F2CC3-9237-536E-F633-85AC58A8634C}"/>
              </a:ext>
            </a:extLst>
          </p:cNvPr>
          <p:cNvSpPr txBox="1"/>
          <p:nvPr/>
        </p:nvSpPr>
        <p:spPr>
          <a:xfrm>
            <a:off x="373224" y="1690687"/>
            <a:ext cx="10879494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auth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service for the user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authentication,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authentication service on port 8001.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authentication service itself exposes APIs on port 8001 to add, modify, delete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update and view an account in the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authentication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authentication service. These database-related APIs are exposed by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 on port 8005. </a:t>
            </a:r>
          </a:p>
        </p:txBody>
      </p:sp>
    </p:spTree>
    <p:extLst>
      <p:ext uri="{BB962C8B-B14F-4D97-AF65-F5344CB8AC3E}">
        <p14:creationId xmlns:p14="http://schemas.microsoft.com/office/powerpoint/2010/main" val="22116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B0EF-BBDB-2B33-3766-AC596D6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4CB70A8B-6BEB-ADF2-B2D6-687980A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7EF90-A085-7E7E-4532-F2E8AC683382}"/>
              </a:ext>
            </a:extLst>
          </p:cNvPr>
          <p:cNvSpPr txBox="1"/>
          <p:nvPr/>
        </p:nvSpPr>
        <p:spPr>
          <a:xfrm>
            <a:off x="373224" y="1690687"/>
            <a:ext cx="10879494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currency-related service for the user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exposed externally to clients on port 8000 via an API gateway. When an HTTPS request is received for a service related to the operations for currency,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currency service on port 8004.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 service itself exposes APIs on port 8004 to roll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buy in-game 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currency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currency service. These database-related APIs are exposed by the db_manager on port 8005.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The currency service communicates also with market service to handle operations like creating a new transaction in the market when a roll is done.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8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service for the user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on port 8002.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itself exposes APIs on port 8002 to add, modify, delete, and view a single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the entire collection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a single or the entire collection of my own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-service. These database-related APIs are exposed by the db_manager on port 8005.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4670-1F69-1B3E-0829-370B6FCE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E5AFED11-6D04-09C7-9CBF-FE7B1A4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market-related service for the user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bid 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from the market, view my transaction history, receive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when I win an auction, set an auction for one of 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receive in-game currency when someone win my auction and receive my in-game currency back when I lost an auction operations for currency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ADMIN: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see a specific auction, modify a specific auction and see the market history.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market service on port 8003.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market service communicates also with currency and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services to handle operations like creating a new auction or put a bid on an auction.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77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2770</Words>
  <Application>Microsoft Office PowerPoint</Application>
  <PresentationFormat>Widescreen</PresentationFormat>
  <Paragraphs>277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Cooper Black</vt:lpstr>
      <vt:lpstr>Tema di Office</vt:lpstr>
      <vt:lpstr>Gacha Collection Beckend</vt:lpstr>
      <vt:lpstr>Catalogue – All 151 Pokémon from 1° gen</vt:lpstr>
      <vt:lpstr>Microfreshener</vt:lpstr>
      <vt:lpstr>The Database</vt:lpstr>
      <vt:lpstr>The micro-services</vt:lpstr>
      <vt:lpstr>The auth service datapath</vt:lpstr>
      <vt:lpstr>The currency service datapath</vt:lpstr>
      <vt:lpstr>The gacha service datapath</vt:lpstr>
      <vt:lpstr>The market service datapath</vt:lpstr>
      <vt:lpstr>The authentication service datapath</vt:lpstr>
      <vt:lpstr>The currency service datapath</vt:lpstr>
      <vt:lpstr>The gacha service datapath</vt:lpstr>
      <vt:lpstr>The market service datapath</vt:lpstr>
      <vt:lpstr>The market service datapath (pt.2)</vt:lpstr>
      <vt:lpstr>Market rules</vt:lpstr>
      <vt:lpstr>Market rules</vt:lpstr>
      <vt:lpstr>Testing</vt:lpstr>
      <vt:lpstr>Security - data</vt:lpstr>
      <vt:lpstr>Security–Authentication and Authorization</vt:lpstr>
      <vt:lpstr>Security–Authentication and Authorization</vt:lpstr>
      <vt:lpstr>Security – Analyses</vt:lpstr>
      <vt:lpstr>Security – Analyses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FRANCESCO ARDIZZONI</cp:lastModifiedBy>
  <cp:revision>102</cp:revision>
  <dcterms:created xsi:type="dcterms:W3CDTF">2024-10-21T21:13:33Z</dcterms:created>
  <dcterms:modified xsi:type="dcterms:W3CDTF">2024-12-06T19:47:18Z</dcterms:modified>
</cp:coreProperties>
</file>