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22/11/2024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034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22/11/2024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021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22/11/2024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590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22/11/2024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994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22/11/2024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092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22/11/2024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48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22/11/2024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33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22/11/2024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140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22/11/2024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063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22/11/2024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61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22/11/2024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817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602D2-431F-4E20-8664-0D8939C18D71}" type="datetimeFigureOut">
              <a:rPr lang="it-IT" smtClean="0"/>
              <a:t>22/11/2024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653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6239970" cy="68760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34673" y="436005"/>
            <a:ext cx="4059381" cy="2577627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err="1">
                <a:latin typeface="Cooper Black" panose="0208090404030B020404" pitchFamily="18" charset="0"/>
              </a:rPr>
              <a:t>Gacha</a:t>
            </a:r>
            <a:r>
              <a:rPr lang="it-IT" dirty="0">
                <a:latin typeface="Cooper Black" panose="0208090404030B020404" pitchFamily="18" charset="0"/>
              </a:rPr>
              <a:t> Collection </a:t>
            </a:r>
            <a:r>
              <a:rPr lang="it-IT" dirty="0" err="1">
                <a:latin typeface="Cooper Black" panose="0208090404030B020404" pitchFamily="18" charset="0"/>
              </a:rPr>
              <a:t>Beckend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134673" y="3013632"/>
            <a:ext cx="5404788" cy="563501"/>
          </a:xfrm>
        </p:spPr>
        <p:txBody>
          <a:bodyPr/>
          <a:lstStyle/>
          <a:p>
            <a:pPr algn="l"/>
            <a:r>
              <a:rPr lang="en-US" dirty="0"/>
              <a:t>290AA – Advanced Software Engineering</a:t>
            </a:r>
            <a:endParaRPr lang="it-IT" dirty="0"/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6134673" y="4102758"/>
            <a:ext cx="330031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Group</a:t>
            </a:r>
            <a:r>
              <a:rPr lang="it-IT" sz="1600" dirty="0"/>
              <a:t>:</a:t>
            </a:r>
            <a:br>
              <a:rPr lang="it-IT" sz="1600" dirty="0"/>
            </a:br>
            <a:r>
              <a:rPr lang="it-IT" sz="1600" dirty="0" err="1"/>
              <a:t>Ardizzoni</a:t>
            </a:r>
            <a:r>
              <a:rPr lang="it-IT" sz="1600" dirty="0"/>
              <a:t> Francesco</a:t>
            </a:r>
            <a:br>
              <a:rPr lang="it-IT" sz="1600" dirty="0"/>
            </a:br>
            <a:r>
              <a:rPr lang="it-IT" sz="1600" dirty="0"/>
              <a:t>Del Castello Diego</a:t>
            </a:r>
            <a:br>
              <a:rPr lang="it-IT" sz="1600" dirty="0"/>
            </a:br>
            <a:r>
              <a:rPr lang="it-IT" sz="1600" dirty="0" err="1"/>
              <a:t>Prestifilippo</a:t>
            </a:r>
            <a:r>
              <a:rPr lang="it-IT" sz="1600" dirty="0"/>
              <a:t> </a:t>
            </a:r>
            <a:r>
              <a:rPr lang="it-IT" sz="1600" dirty="0" err="1"/>
              <a:t>Colombrino</a:t>
            </a:r>
            <a:r>
              <a:rPr lang="it-IT" sz="1600" dirty="0"/>
              <a:t> Mattia</a:t>
            </a:r>
            <a:br>
              <a:rPr lang="it-IT" sz="1600" dirty="0"/>
            </a:br>
            <a:r>
              <a:rPr lang="it-IT" sz="1600" dirty="0"/>
              <a:t>Tortorelli Felice</a:t>
            </a:r>
          </a:p>
        </p:txBody>
      </p:sp>
    </p:spTree>
    <p:extLst>
      <p:ext uri="{BB962C8B-B14F-4D97-AF65-F5344CB8AC3E}">
        <p14:creationId xmlns:p14="http://schemas.microsoft.com/office/powerpoint/2010/main" val="675559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24CAE-0043-C575-7405-870A75A36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AE60F3C4-78DC-1E7C-CBB2-4558A345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</a:t>
            </a:r>
            <a:r>
              <a:rPr lang="it-IT" dirty="0" err="1">
                <a:latin typeface="Cooper Black" panose="0208090404030B020404" pitchFamily="18" charset="0"/>
              </a:rPr>
              <a:t>gacha</a:t>
            </a:r>
            <a:r>
              <a:rPr lang="it-IT" dirty="0">
                <a:latin typeface="Cooper Black" panose="0208090404030B020404" pitchFamily="18" charset="0"/>
              </a:rPr>
              <a:t>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9642769-4BD8-0967-D985-DD96D14D6EF4}"/>
              </a:ext>
            </a:extLst>
          </p:cNvPr>
          <p:cNvSpPr txBox="1"/>
          <p:nvPr/>
        </p:nvSpPr>
        <p:spPr>
          <a:xfrm>
            <a:off x="373224" y="1690687"/>
            <a:ext cx="10879494" cy="452431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currency service is exposed to external clients through an API Gateway on port 8000.</a:t>
            </a:r>
          </a:p>
          <a:p>
            <a:endParaRPr lang="en-US" sz="2400" dirty="0"/>
          </a:p>
          <a:p>
            <a:r>
              <a:rPr lang="en-US" sz="2400" dirty="0"/>
              <a:t>When an HTTPS request for </a:t>
            </a:r>
            <a:r>
              <a:rPr lang="en-US" sz="2400" dirty="0" err="1"/>
              <a:t>roll_gacha</a:t>
            </a:r>
            <a:r>
              <a:rPr lang="en-US" sz="2400" dirty="0"/>
              <a:t> or </a:t>
            </a:r>
            <a:r>
              <a:rPr lang="en-US" sz="2400" dirty="0" err="1"/>
              <a:t>buy_currency</a:t>
            </a:r>
            <a:r>
              <a:rPr lang="en-US" sz="2400" dirty="0"/>
              <a:t> is received, the API Gateway forwards the request to the </a:t>
            </a:r>
            <a:r>
              <a:rPr lang="en-US" sz="2400" dirty="0" err="1"/>
              <a:t>currency_service</a:t>
            </a:r>
            <a:r>
              <a:rPr lang="en-US" sz="2400" dirty="0"/>
              <a:t> via HTTPS on port </a:t>
            </a:r>
            <a:r>
              <a:rPr lang="en-US" sz="2400"/>
              <a:t>8004. </a:t>
            </a:r>
            <a:r>
              <a:rPr lang="en-US" sz="2400" dirty="0"/>
              <a:t>The </a:t>
            </a:r>
            <a:r>
              <a:rPr lang="en-US" sz="2400" dirty="0" err="1"/>
              <a:t>currency_service</a:t>
            </a:r>
            <a:r>
              <a:rPr lang="en-US" sz="2400" dirty="0"/>
              <a:t> is responsible for implementing the business logic associated with these requests. </a:t>
            </a:r>
          </a:p>
          <a:p>
            <a:endParaRPr lang="en-US" sz="2400" dirty="0"/>
          </a:p>
          <a:p>
            <a:r>
              <a:rPr lang="en-US" sz="2400" dirty="0"/>
              <a:t>To interface with the database, the </a:t>
            </a:r>
            <a:r>
              <a:rPr lang="en-US" sz="2400" dirty="0" err="1"/>
              <a:t>currency_service</a:t>
            </a:r>
            <a:r>
              <a:rPr lang="en-US" sz="2400" dirty="0"/>
              <a:t> sends an HTTP request to the </a:t>
            </a:r>
            <a:r>
              <a:rPr lang="en-US" sz="2400" dirty="0" err="1"/>
              <a:t>db_manager</a:t>
            </a:r>
            <a:r>
              <a:rPr lang="en-US" sz="2400" dirty="0"/>
              <a:t>, which listens on port 8005. The </a:t>
            </a:r>
            <a:r>
              <a:rPr lang="en-US" sz="2400" dirty="0" err="1"/>
              <a:t>db_manager</a:t>
            </a:r>
            <a:r>
              <a:rPr lang="en-US" sz="2400" dirty="0"/>
              <a:t> exposes APIs that handle database queries, enabling the </a:t>
            </a:r>
            <a:r>
              <a:rPr lang="en-US" sz="2400" dirty="0" err="1"/>
              <a:t>currency_service</a:t>
            </a:r>
            <a:r>
              <a:rPr lang="en-US" sz="2400" dirty="0"/>
              <a:t> to retrieve or update data as required.</a:t>
            </a:r>
          </a:p>
        </p:txBody>
      </p:sp>
    </p:spTree>
    <p:extLst>
      <p:ext uri="{BB962C8B-B14F-4D97-AF65-F5344CB8AC3E}">
        <p14:creationId xmlns:p14="http://schemas.microsoft.com/office/powerpoint/2010/main" val="351678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644608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User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ID</a:t>
            </a:r>
          </a:p>
          <a:p>
            <a:r>
              <a:rPr lang="it-IT" dirty="0"/>
              <a:t>First </a:t>
            </a:r>
            <a:r>
              <a:rPr lang="it-IT" dirty="0" err="1"/>
              <a:t>Name</a:t>
            </a:r>
            <a:endParaRPr lang="it-IT" dirty="0"/>
          </a:p>
          <a:p>
            <a:r>
              <a:rPr lang="it-IT" dirty="0"/>
              <a:t>Last </a:t>
            </a:r>
            <a:r>
              <a:rPr lang="it-IT" dirty="0" err="1"/>
              <a:t>Name</a:t>
            </a:r>
            <a:endParaRPr lang="it-IT" dirty="0"/>
          </a:p>
          <a:p>
            <a:r>
              <a:rPr lang="it-IT" dirty="0"/>
              <a:t>E-mail</a:t>
            </a:r>
          </a:p>
          <a:p>
            <a:r>
              <a:rPr lang="it-IT" dirty="0"/>
              <a:t>Password (</a:t>
            </a:r>
            <a:r>
              <a:rPr lang="it-IT" dirty="0" err="1"/>
              <a:t>hash</a:t>
            </a:r>
            <a:r>
              <a:rPr lang="it-IT" dirty="0"/>
              <a:t>)</a:t>
            </a:r>
          </a:p>
          <a:p>
            <a:r>
              <a:rPr lang="it-IT" dirty="0" err="1"/>
              <a:t>History</a:t>
            </a:r>
            <a:endParaRPr lang="it-IT" dirty="0"/>
          </a:p>
          <a:p>
            <a:r>
              <a:rPr lang="it-IT" dirty="0" err="1"/>
              <a:t>Currency</a:t>
            </a:r>
            <a:r>
              <a:rPr lang="it-IT" dirty="0"/>
              <a:t> </a:t>
            </a:r>
            <a:r>
              <a:rPr lang="it-IT" dirty="0" err="1"/>
              <a:t>Amount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5629029" y="1825625"/>
            <a:ext cx="5724771" cy="3648920"/>
          </a:xfrm>
          <a:prstGeom prst="rect">
            <a:avLst/>
          </a:prstGeom>
          <a:blipFill dpi="0" rotWithShape="1">
            <a:blip r:embed="rId2">
              <a:alphaModFix amt="8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554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59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3200" dirty="0" err="1">
                <a:latin typeface="Cooper Black" panose="0208090404030B020404" pitchFamily="18" charset="0"/>
              </a:rPr>
              <a:t>Catalogue</a:t>
            </a:r>
            <a:r>
              <a:rPr lang="it-IT" sz="3200" dirty="0">
                <a:latin typeface="Cooper Black" panose="0208090404030B020404" pitchFamily="18" charset="0"/>
              </a:rPr>
              <a:t> – </a:t>
            </a:r>
            <a:r>
              <a:rPr lang="it-IT" sz="3200" dirty="0" err="1">
                <a:latin typeface="Cooper Black" panose="0208090404030B020404" pitchFamily="18" charset="0"/>
              </a:rPr>
              <a:t>All</a:t>
            </a:r>
            <a:r>
              <a:rPr lang="it-IT" sz="3200" dirty="0">
                <a:latin typeface="Cooper Black" panose="0208090404030B020404" pitchFamily="18" charset="0"/>
              </a:rPr>
              <a:t> 151 </a:t>
            </a:r>
            <a:r>
              <a:rPr lang="it-IT" sz="3200" dirty="0" err="1">
                <a:latin typeface="Cooper Black" panose="0208090404030B020404" pitchFamily="18" charset="0"/>
              </a:rPr>
              <a:t>Pokémon</a:t>
            </a:r>
            <a:r>
              <a:rPr lang="it-IT" sz="3200" dirty="0">
                <a:latin typeface="Cooper Black" panose="0208090404030B020404" pitchFamily="18" charset="0"/>
              </a:rPr>
              <a:t> from 1° </a:t>
            </a:r>
            <a:r>
              <a:rPr lang="it-IT" sz="3200" dirty="0" err="1">
                <a:latin typeface="Cooper Black" panose="0208090404030B020404" pitchFamily="18" charset="0"/>
              </a:rPr>
              <a:t>gen</a:t>
            </a:r>
            <a:endParaRPr lang="it-IT" sz="3200" dirty="0">
              <a:latin typeface="Cooper Black" panose="0208090404030B0204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20000" y="1290814"/>
            <a:ext cx="10800000" cy="540000"/>
          </a:xfrm>
          <a:solidFill>
            <a:schemeClr val="bg2">
              <a:lumMod val="90000"/>
              <a:alpha val="40000"/>
            </a:schemeClr>
          </a:solidFill>
        </p:spPr>
        <p:txBody>
          <a:bodyPr/>
          <a:lstStyle/>
          <a:p>
            <a:r>
              <a:rPr lang="it-IT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</a:rPr>
              <a:t>Common (54,45%)</a:t>
            </a:r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720000" y="2190814"/>
            <a:ext cx="10800000" cy="54000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Uncommon</a:t>
            </a:r>
            <a:r>
              <a:rPr lang="it-IT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 (40%)</a:t>
            </a:r>
          </a:p>
        </p:txBody>
      </p:sp>
      <p:sp>
        <p:nvSpPr>
          <p:cNvPr id="11" name="Segnaposto contenuto 2"/>
          <p:cNvSpPr txBox="1">
            <a:spLocks/>
          </p:cNvSpPr>
          <p:nvPr/>
        </p:nvSpPr>
        <p:spPr>
          <a:xfrm>
            <a:off x="720000" y="3090814"/>
            <a:ext cx="10800000" cy="54000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Rare (5%)</a:t>
            </a:r>
          </a:p>
        </p:txBody>
      </p:sp>
      <p:sp>
        <p:nvSpPr>
          <p:cNvPr id="12" name="Segnaposto contenuto 2"/>
          <p:cNvSpPr txBox="1">
            <a:spLocks/>
          </p:cNvSpPr>
          <p:nvPr/>
        </p:nvSpPr>
        <p:spPr>
          <a:xfrm>
            <a:off x="720000" y="3990814"/>
            <a:ext cx="10800000" cy="540000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rPr>
              <a:t>Epic</a:t>
            </a:r>
            <a:r>
              <a:rPr lang="it-IT" dirty="0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rPr>
              <a:t> (0,5%)</a:t>
            </a:r>
          </a:p>
        </p:txBody>
      </p:sp>
      <p:sp>
        <p:nvSpPr>
          <p:cNvPr id="13" name="Segnaposto contenuto 2"/>
          <p:cNvSpPr txBox="1">
            <a:spLocks/>
          </p:cNvSpPr>
          <p:nvPr/>
        </p:nvSpPr>
        <p:spPr>
          <a:xfrm>
            <a:off x="720000" y="4890814"/>
            <a:ext cx="10800000" cy="54000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Legendary</a:t>
            </a:r>
            <a:r>
              <a:rPr lang="it-IT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 (0,05%)</a:t>
            </a:r>
          </a:p>
        </p:txBody>
      </p:sp>
      <p:pic>
        <p:nvPicPr>
          <p:cNvPr id="1030" name="Picture 6" descr="https://static.wikia.nocookie.net/nintendo/images/d/d3/Mewtwo.png/revision/latest/scale-to-width-down/1000?cb=20141002090451&amp;path-prefix=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000" y="4782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tatic.wikia.nocookie.net/nintendo/images/f/f8/Gengar.png/revision/latest?cb=20210812171706&amp;path-prefix=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3846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tatic.wikia.nocookie.net/nintendo/images/9/95/Charizard.png/revision/latest/scale-to-width-down/1000?cb=20141002083306&amp;path-prefix=e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000" y="3846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static.wikia.nocookie.net/nintendo/images/7/77/Pikachu.png/revision/latest?cb=20141002082401&amp;path-prefix=e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20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static.wikia.nocookie.net/nintendo/images/a/af/Jigglypuff.png/revision/latest?cb=20141002081555&amp;path-prefix=e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000" y="11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static.wikia.nocookie.net/nintendo/images/9/99/Meowth.png/revision/latest?cb=20160811132041&amp;path-prefix=e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681" y="1110814"/>
            <a:ext cx="654637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static.wikia.nocookie.net/nintendo/images/f/f2/Eevee.png/revision/latest?cb=20210812185933&amp;path-prefix=e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00" y="20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static.wikia.nocookie.net/nintendo/images/b/bf/Mew.png/revision/latest/scale-to-width-down/1000?cb=20180612225527&amp;path-prefix=e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000" y="4782814"/>
            <a:ext cx="850976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static.wikia.nocookie.net/nintendo/images/b/be/Venusaur.png/revision/latest/scale-to-width-down/1000?cb=20141002083423&amp;path-prefix=e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3846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s://static.wikia.nocookie.net/nintendo/images/4/41/Blastoise.png/revision/latest/scale-to-width-down/1000?cb=20141002083147&amp;path-prefix=e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000" y="3846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s://static.wikia.nocookie.net/nintendo/images/d/d7/Gyarados.png/revision/latest?cb=20210812185601&amp;path-prefix=e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9282" y="3367699"/>
            <a:ext cx="443115" cy="44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s://static.wikia.nocookie.net/nintendo/images/3/30/Lapras.png/revision/latest/scale-to-width-down/1000?cb=20191013025849&amp;path-prefix=e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00" y="3846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https://static.wikia.nocookie.net/nintendo/images/0/01/Moltres.png/revision/latest/scale-to-width-down/1000?cb=20191013000237&amp;path-prefix=e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4782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https://static.wikia.nocookie.net/nintendo/images/d/d8/Zapdos.png/revision/latest?cb=20141002090124&amp;path-prefix=e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00" y="4782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https://static.wikia.nocookie.net/nintendo/images/5/52/Articuno.png/revision/latest?cb=20141002090055&amp;path-prefix=en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4782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https://static.wikia.nocookie.net/nintendo/images/6/67/Zubat.png/revision/latest?cb=20210812165813&amp;path-prefix=en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11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https://static.wikia.nocookie.net/nintendo/images/b/b7/Pidgey.png/revision/latest/scale-to-width-down/1000?cb=20141002082835&amp;path-prefix=en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11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https://static.wikia.nocookie.net/nintendo/images/c/c4/Rattata.png/revision/latest?cb=20191012231600&amp;path-prefix=en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000" y="11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https://static.wikia.nocookie.net/nintendo/images/0/01/Magikarp.png/revision/latest?cb=20210812185539&amp;path-prefix=en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00" y="11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https://static.wikia.nocookie.net/nintendo/images/9/99/Dratini.png/revision/latest?cb=20210812191413&amp;path-prefix=en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866" y="29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https://static.wikia.nocookie.net/nintendo/images/b/b2/Onix.png/revision/latest?cb=20210812171841&amp;path-prefix=en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000" y="20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 descr="https://static.wikia.nocookie.net/nintendo/images/b/bb/Growlithe.png/revision/latest?cb=20141002080601&amp;path-prefix=en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000" y="20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https://static.wikia.nocookie.net/nintendo/images/6/62/Parasect.png/revision/latest?cb=20141002081144&amp;path-prefix=en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20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 descr="https://static.wikia.nocookie.net/nintendo/images/f/fc/Vaporeon.png/revision/latest/scale-to-width-down/1000?cb=20141002085541&amp;path-prefix=en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000" y="3846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 descr="https://static.wikia.nocookie.net/nintendo/images/c/c2/Scyther.png/revision/latest?cb=20191013025833&amp;path-prefix=en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29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 descr="https://static.wikia.nocookie.net/nintendo/images/9/98/Ninetales.png/revision/latest?cb=20141002081754&amp;path-prefix=en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000" y="29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 descr="https://static.wikia.nocookie.net/nintendo/images/3/3a/Electabuzz.png/revision/latest?cb=20210812184737&amp;path-prefix=en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00" y="29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https://static.wikia.nocookie.net/nintendo/images/0/03/Ditto.png/revision/latest?cb=20191013024928&amp;path-prefix=en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29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Segnaposto contenuto 2"/>
          <p:cNvSpPr txBox="1">
            <a:spLocks/>
          </p:cNvSpPr>
          <p:nvPr/>
        </p:nvSpPr>
        <p:spPr>
          <a:xfrm>
            <a:off x="720000" y="5826814"/>
            <a:ext cx="10800000" cy="540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Cooper Black" panose="0208090404030B020404" pitchFamily="18" charset="0"/>
              </a:rPr>
              <a:t>In-game </a:t>
            </a:r>
            <a:r>
              <a:rPr lang="it-IT" dirty="0" err="1">
                <a:latin typeface="Cooper Black" panose="0208090404030B020404" pitchFamily="18" charset="0"/>
              </a:rPr>
              <a:t>currency</a:t>
            </a:r>
            <a:r>
              <a:rPr lang="it-IT" dirty="0">
                <a:latin typeface="Cooper Black" panose="0208090404030B020404" pitchFamily="18" charset="0"/>
              </a:rPr>
              <a:t>: </a:t>
            </a:r>
            <a:r>
              <a:rPr lang="it-IT" dirty="0" err="1">
                <a:latin typeface="Cooper Black" panose="0208090404030B020404" pitchFamily="18" charset="0"/>
              </a:rPr>
              <a:t>Pokedollars</a:t>
            </a:r>
            <a:r>
              <a:rPr lang="it-IT" dirty="0">
                <a:latin typeface="Cooper Black" panose="0208090404030B020404" pitchFamily="18" charset="0"/>
              </a:rPr>
              <a:t> </a:t>
            </a:r>
          </a:p>
        </p:txBody>
      </p:sp>
      <p:pic>
        <p:nvPicPr>
          <p:cNvPr id="1096" name="Picture 72" descr="File:Pokémon Dollar sign.svg - Wikimedia Commons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528" y="5922863"/>
            <a:ext cx="195555" cy="26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" name="Picture 74" descr="Review Order : Pokémon GO Web Store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454" y="5590541"/>
            <a:ext cx="1012546" cy="101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68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Architecture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230" y="1469991"/>
            <a:ext cx="6984014" cy="455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0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462" y="1792697"/>
            <a:ext cx="4132152" cy="385760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027" y="1690688"/>
            <a:ext cx="3300318" cy="4624428"/>
          </a:xfrm>
          <a:prstGeom prst="rect">
            <a:avLst/>
          </a:prstGeom>
        </p:spPr>
      </p:pic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728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55" y="1568781"/>
            <a:ext cx="9676732" cy="4764138"/>
          </a:xfrm>
          <a:prstGeom prst="rect">
            <a:avLst/>
          </a:prstGeom>
        </p:spPr>
      </p:pic>
      <p:sp>
        <p:nvSpPr>
          <p:cNvPr id="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Architecture</a:t>
            </a:r>
          </a:p>
        </p:txBody>
      </p:sp>
    </p:spTree>
    <p:extLst>
      <p:ext uri="{BB962C8B-B14F-4D97-AF65-F5344CB8AC3E}">
        <p14:creationId xmlns:p14="http://schemas.microsoft.com/office/powerpoint/2010/main" val="972453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539" y="2051183"/>
            <a:ext cx="5001950" cy="4054578"/>
          </a:xfrm>
          <a:prstGeom prst="rect">
            <a:avLst/>
          </a:prstGeom>
        </p:spPr>
      </p:pic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>
                <a:latin typeface="Cooper Black" panose="0208090404030B020404" pitchFamily="18" charset="0"/>
              </a:rPr>
              <a:t>Microfreshener</a:t>
            </a:r>
            <a:endParaRPr lang="it-IT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248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micro-</a:t>
            </a:r>
            <a:r>
              <a:rPr lang="it-IT" dirty="0" err="1">
                <a:latin typeface="Cooper Black" panose="0208090404030B020404" pitchFamily="18" charset="0"/>
              </a:rPr>
              <a:t>services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520784" y="1816689"/>
            <a:ext cx="5068562" cy="144655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-api-gateway</a:t>
            </a:r>
            <a:br>
              <a:rPr lang="en-US" dirty="0"/>
            </a:br>
            <a:r>
              <a:rPr lang="en-US" sz="1400" dirty="0"/>
              <a:t>This API Gateway acts as the main entry point for client requests, forwarding them to the appropriate microservices for processing. It integrates with multiple services.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589346" y="1816689"/>
            <a:ext cx="5130117" cy="144655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  <a:r>
              <a:rPr lang="it-IT" dirty="0" err="1"/>
              <a:t>db</a:t>
            </a:r>
            <a:r>
              <a:rPr lang="it-IT" dirty="0"/>
              <a:t>-manager</a:t>
            </a:r>
          </a:p>
          <a:p>
            <a:r>
              <a:rPr lang="en-US" sz="1400" dirty="0"/>
              <a:t>This API is part of a microservices architecture and handles all the queries to the database.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20784" y="3263239"/>
            <a:ext cx="10198679" cy="29238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  <a:r>
              <a:rPr lang="it-IT" dirty="0" err="1"/>
              <a:t>auth</a:t>
            </a:r>
            <a:r>
              <a:rPr lang="it-IT" dirty="0"/>
              <a:t>-service</a:t>
            </a:r>
            <a:br>
              <a:rPr lang="en-US" dirty="0"/>
            </a:br>
            <a:r>
              <a:rPr lang="en-US" sz="1400" dirty="0"/>
              <a:t>This API is part of a microservices architecture and serves as the user management service for the application. It provides operations such as register a new user or authenticate a user</a:t>
            </a:r>
          </a:p>
          <a:p>
            <a:r>
              <a:rPr lang="it-IT" dirty="0"/>
              <a:t>-</a:t>
            </a:r>
            <a:r>
              <a:rPr lang="it-IT" dirty="0" err="1"/>
              <a:t>currency</a:t>
            </a:r>
            <a:r>
              <a:rPr lang="it-IT" dirty="0"/>
              <a:t>-service</a:t>
            </a:r>
          </a:p>
          <a:p>
            <a:r>
              <a:rPr lang="en-US" sz="1400" dirty="0"/>
              <a:t>This API is part of a microservices architecture and serves as the currency management service for the application. It provides operations for managing in-game currency and rolling </a:t>
            </a:r>
            <a:r>
              <a:rPr lang="en-US" sz="1400" dirty="0" err="1"/>
              <a:t>gacha</a:t>
            </a:r>
            <a:r>
              <a:rPr lang="en-US" sz="1400" dirty="0"/>
              <a:t> items.</a:t>
            </a:r>
          </a:p>
          <a:p>
            <a:r>
              <a:rPr lang="it-IT" dirty="0"/>
              <a:t>-</a:t>
            </a:r>
            <a:r>
              <a:rPr lang="it-IT" dirty="0" err="1"/>
              <a:t>gacha</a:t>
            </a:r>
            <a:r>
              <a:rPr lang="it-IT" dirty="0"/>
              <a:t>-service</a:t>
            </a:r>
          </a:p>
          <a:p>
            <a:r>
              <a:rPr lang="en-US" sz="1400" dirty="0"/>
              <a:t>This API is part of a microservices architecture and serves as the </a:t>
            </a:r>
            <a:r>
              <a:rPr lang="en-US" sz="1400" dirty="0" err="1"/>
              <a:t>gacha</a:t>
            </a:r>
            <a:r>
              <a:rPr lang="en-US" sz="1400" dirty="0"/>
              <a:t> management service for the application. It provides operations for managing </a:t>
            </a:r>
            <a:r>
              <a:rPr lang="en-US" sz="1400" dirty="0" err="1"/>
              <a:t>gachas</a:t>
            </a:r>
            <a:r>
              <a:rPr lang="en-US" sz="1400" dirty="0"/>
              <a:t> and retrieving </a:t>
            </a:r>
            <a:r>
              <a:rPr lang="en-US" sz="1400" dirty="0" err="1"/>
              <a:t>gacha</a:t>
            </a:r>
            <a:r>
              <a:rPr lang="en-US" sz="1400" dirty="0"/>
              <a:t> </a:t>
            </a:r>
            <a:r>
              <a:rPr lang="en-US" sz="1400" dirty="0" err="1"/>
              <a:t>infos</a:t>
            </a:r>
            <a:r>
              <a:rPr lang="en-US" sz="1400" dirty="0"/>
              <a:t>.</a:t>
            </a:r>
          </a:p>
          <a:p>
            <a:r>
              <a:rPr lang="it-IT" dirty="0"/>
              <a:t>-market-service</a:t>
            </a:r>
          </a:p>
          <a:p>
            <a:r>
              <a:rPr lang="en-US" sz="1400" dirty="0"/>
              <a:t>This API is part of a microservices architecture and handles transactions related to </a:t>
            </a:r>
            <a:r>
              <a:rPr lang="en-US" sz="1400" dirty="0" err="1"/>
              <a:t>gacha</a:t>
            </a:r>
            <a:r>
              <a:rPr lang="en-US" sz="1400" dirty="0"/>
              <a:t> </a:t>
            </a:r>
            <a:r>
              <a:rPr lang="en-US" sz="1400" dirty="0" err="1"/>
              <a:t>itemsand</a:t>
            </a:r>
            <a:r>
              <a:rPr lang="en-US" sz="1400" dirty="0"/>
              <a:t> user purchases. It interacts with other services to track and update user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791188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51869-5381-2447-2D98-6E3E17CE9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BD54B1B5-F335-8ACC-EEF8-DE5AE274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</a:t>
            </a:r>
            <a:r>
              <a:rPr lang="it-IT" dirty="0" err="1">
                <a:latin typeface="Cooper Black" panose="0208090404030B020404" pitchFamily="18" charset="0"/>
              </a:rPr>
              <a:t>currency</a:t>
            </a:r>
            <a:r>
              <a:rPr lang="it-IT" dirty="0">
                <a:latin typeface="Cooper Black" panose="0208090404030B020404" pitchFamily="18" charset="0"/>
              </a:rPr>
              <a:t>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54EE167-1917-09D5-E84F-C0F77B7AC06C}"/>
              </a:ext>
            </a:extLst>
          </p:cNvPr>
          <p:cNvSpPr txBox="1"/>
          <p:nvPr/>
        </p:nvSpPr>
        <p:spPr>
          <a:xfrm>
            <a:off x="373224" y="1690687"/>
            <a:ext cx="10879494" cy="415498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gacha</a:t>
            </a:r>
            <a:r>
              <a:rPr lang="en-US" sz="2400" dirty="0"/>
              <a:t>-related services are exposed externally to clients on port 8000 via an API gateway. When an HTTPS request is received for a service related to CRUD operations for </a:t>
            </a:r>
            <a:r>
              <a:rPr lang="en-US" sz="2400" dirty="0" err="1"/>
              <a:t>gacha</a:t>
            </a:r>
            <a:r>
              <a:rPr lang="en-US" sz="2400" dirty="0"/>
              <a:t>, the API gateway forwards the HTTPS request to the </a:t>
            </a:r>
            <a:r>
              <a:rPr lang="en-US" sz="2400" dirty="0" err="1"/>
              <a:t>gachaservice</a:t>
            </a:r>
            <a:r>
              <a:rPr lang="en-US" sz="2400" dirty="0"/>
              <a:t> on port 8002.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 err="1"/>
              <a:t>gachaservice</a:t>
            </a:r>
            <a:r>
              <a:rPr lang="en-US" sz="2400" dirty="0"/>
              <a:t> itself exposes APIs on port 8002 to add, modify, delete, and view a single </a:t>
            </a:r>
            <a:r>
              <a:rPr lang="en-US" sz="2400" dirty="0" err="1"/>
              <a:t>gacha</a:t>
            </a:r>
            <a:r>
              <a:rPr lang="en-US" sz="2400" dirty="0"/>
              <a:t> or the entire collection of </a:t>
            </a:r>
            <a:r>
              <a:rPr lang="en-US" sz="2400" dirty="0" err="1"/>
              <a:t>gachas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To interface with the database, the </a:t>
            </a:r>
            <a:r>
              <a:rPr lang="en-US" sz="2400" dirty="0" err="1"/>
              <a:t>gachaservice</a:t>
            </a:r>
            <a:r>
              <a:rPr lang="en-US" sz="2400" dirty="0"/>
              <a:t> sends an HTTPS request to the </a:t>
            </a:r>
            <a:r>
              <a:rPr lang="en-US" sz="2400" dirty="0" err="1"/>
              <a:t>db_manager</a:t>
            </a:r>
            <a:r>
              <a:rPr lang="en-US" sz="2400" dirty="0"/>
              <a:t>, which provides APIs for database interfacing services. These database-related APIs are exposed by the </a:t>
            </a:r>
            <a:r>
              <a:rPr lang="en-US" sz="2400" dirty="0" err="1"/>
              <a:t>db_manager</a:t>
            </a:r>
            <a:r>
              <a:rPr lang="en-US" sz="2400" dirty="0"/>
              <a:t> on port 8005.</a:t>
            </a:r>
          </a:p>
        </p:txBody>
      </p:sp>
    </p:spTree>
    <p:extLst>
      <p:ext uri="{BB962C8B-B14F-4D97-AF65-F5344CB8AC3E}">
        <p14:creationId xmlns:p14="http://schemas.microsoft.com/office/powerpoint/2010/main" val="31200231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497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Cooper Black</vt:lpstr>
      <vt:lpstr>Tema di Office</vt:lpstr>
      <vt:lpstr>Gacha Collection Beckend</vt:lpstr>
      <vt:lpstr>User</vt:lpstr>
      <vt:lpstr>Catalogue – All 151 Pokémon from 1° gen</vt:lpstr>
      <vt:lpstr>The Architecture</vt:lpstr>
      <vt:lpstr>The Architecture</vt:lpstr>
      <vt:lpstr>The Architecture</vt:lpstr>
      <vt:lpstr>Microfreshener</vt:lpstr>
      <vt:lpstr>The micro-services</vt:lpstr>
      <vt:lpstr>The currency service datapath</vt:lpstr>
      <vt:lpstr>The gacha service datapath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Gacha Collection Beckend</dc:title>
  <dc:creator>Diego</dc:creator>
  <cp:lastModifiedBy>Mattia Prestifilippo Colombrino</cp:lastModifiedBy>
  <cp:revision>25</cp:revision>
  <dcterms:created xsi:type="dcterms:W3CDTF">2024-10-21T21:13:33Z</dcterms:created>
  <dcterms:modified xsi:type="dcterms:W3CDTF">2024-11-22T20:26:47Z</dcterms:modified>
</cp:coreProperties>
</file>