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3" r:id="rId6"/>
    <p:sldId id="270" r:id="rId7"/>
    <p:sldId id="279" r:id="rId8"/>
    <p:sldId id="267" r:id="rId9"/>
    <p:sldId id="280" r:id="rId10"/>
    <p:sldId id="271" r:id="rId11"/>
    <p:sldId id="272" r:id="rId12"/>
    <p:sldId id="269" r:id="rId13"/>
    <p:sldId id="273" r:id="rId14"/>
    <p:sldId id="274" r:id="rId15"/>
    <p:sldId id="281" r:id="rId16"/>
    <p:sldId id="282" r:id="rId17"/>
    <p:sldId id="275" r:id="rId18"/>
    <p:sldId id="276" r:id="rId19"/>
    <p:sldId id="277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034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21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590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994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92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8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33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40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63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1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17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602D2-431F-4E20-8664-0D8939C18D71}" type="datetimeFigureOut">
              <a:rPr lang="it-IT" smtClean="0"/>
              <a:t>06/12/2024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4E80-B398-4DF0-9D74-FA124DBDAA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53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6239970" cy="6876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34673" y="436005"/>
            <a:ext cx="4059381" cy="2577627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 err="1">
                <a:latin typeface="Cooper Black" panose="0208090404030B020404" pitchFamily="18" charset="0"/>
              </a:rPr>
              <a:t>Gacha</a:t>
            </a:r>
            <a:r>
              <a:rPr lang="it-IT" dirty="0">
                <a:latin typeface="Cooper Black" panose="0208090404030B020404" pitchFamily="18" charset="0"/>
              </a:rPr>
              <a:t> Collection </a:t>
            </a:r>
            <a:r>
              <a:rPr lang="it-IT" dirty="0" err="1">
                <a:latin typeface="Cooper Black" panose="0208090404030B020404" pitchFamily="18" charset="0"/>
              </a:rPr>
              <a:t>Beckend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134673" y="3013632"/>
            <a:ext cx="5404788" cy="563501"/>
          </a:xfrm>
        </p:spPr>
        <p:txBody>
          <a:bodyPr/>
          <a:lstStyle/>
          <a:p>
            <a:pPr algn="l"/>
            <a:r>
              <a:rPr lang="en-US" dirty="0"/>
              <a:t>290AA – Advanced Software Engineering</a:t>
            </a:r>
            <a:endParaRPr lang="it-IT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6134673" y="4102758"/>
            <a:ext cx="330031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Group</a:t>
            </a:r>
            <a:r>
              <a:rPr lang="it-IT" sz="1600" dirty="0"/>
              <a:t>:</a:t>
            </a:r>
            <a:br>
              <a:rPr lang="it-IT" sz="1600" dirty="0"/>
            </a:br>
            <a:r>
              <a:rPr lang="it-IT" sz="1600" dirty="0" err="1"/>
              <a:t>Ardizzoni</a:t>
            </a:r>
            <a:r>
              <a:rPr lang="it-IT" sz="1600" dirty="0"/>
              <a:t> Francesco</a:t>
            </a:r>
            <a:br>
              <a:rPr lang="it-IT" sz="1600" dirty="0"/>
            </a:br>
            <a:r>
              <a:rPr lang="it-IT" sz="1600" dirty="0"/>
              <a:t>Del Castello Diego</a:t>
            </a:r>
            <a:br>
              <a:rPr lang="it-IT" sz="1600" dirty="0"/>
            </a:br>
            <a:r>
              <a:rPr lang="it-IT" sz="1600" dirty="0" err="1"/>
              <a:t>Prestifilippo</a:t>
            </a:r>
            <a:r>
              <a:rPr lang="it-IT" sz="1600" dirty="0"/>
              <a:t> </a:t>
            </a:r>
            <a:r>
              <a:rPr lang="it-IT" sz="1600" dirty="0" err="1"/>
              <a:t>Colombrino</a:t>
            </a:r>
            <a:r>
              <a:rPr lang="it-IT" sz="1600" dirty="0"/>
              <a:t> Mattia</a:t>
            </a:r>
            <a:br>
              <a:rPr lang="it-IT" sz="1600" dirty="0"/>
            </a:br>
            <a:r>
              <a:rPr lang="it-IT" sz="1600" dirty="0"/>
              <a:t>Tortorelli Felice</a:t>
            </a:r>
          </a:p>
        </p:txBody>
      </p:sp>
    </p:spTree>
    <p:extLst>
      <p:ext uri="{BB962C8B-B14F-4D97-AF65-F5344CB8AC3E}">
        <p14:creationId xmlns:p14="http://schemas.microsoft.com/office/powerpoint/2010/main" val="675559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27C76-9DB1-C3FC-250D-E6FE15423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DFC35B3E-2B4B-F0C6-C2B4-1F431A60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7282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authentication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B09674B6-7803-D1D6-65C8-ECEDFAEFE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00502"/>
              </p:ext>
            </p:extLst>
          </p:nvPr>
        </p:nvGraphicFramePr>
        <p:xfrm>
          <a:off x="838200" y="860264"/>
          <a:ext cx="10647783" cy="5606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create my game account/profile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register_admin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869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delete my game account/profile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delete_user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delete_admin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modify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my</a:t>
                      </a:r>
                      <a:r>
                        <a:rPr lang="it-IT" dirty="0"/>
                        <a:t> account/</a:t>
                      </a:r>
                      <a:r>
                        <a:rPr lang="it-IT" dirty="0" err="1"/>
                        <a:t>profile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update_user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update_admin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59072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login and logout from the system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login_admin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48274"/>
                  </a:ext>
                </a:extLst>
              </a:tr>
              <a:tr h="585981">
                <a:tc>
                  <a:txBody>
                    <a:bodyPr/>
                    <a:lstStyle/>
                    <a:p>
                      <a:r>
                        <a:rPr lang="en-US" dirty="0"/>
                        <a:t>check all users accounts/profiles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check_users_profile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9264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check/modify a specific user account/profile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update_specific_user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auth_service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7748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a specific player currency transaction history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specific_history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admin_gateway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 smtClean="0"/>
                        <a:t>auth_service</a:t>
                      </a:r>
                      <a:r>
                        <a:rPr lang="it-IT" dirty="0" smtClean="0"/>
                        <a:t>, 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86683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a specific player market history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specific_market_history</a:t>
                      </a:r>
                      <a:endParaRPr lang="it-IT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admin_gateway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 smtClean="0"/>
                        <a:t>auth_service</a:t>
                      </a:r>
                      <a:r>
                        <a:rPr lang="it-IT" dirty="0" smtClean="0"/>
                        <a:t>, 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3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81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59360-33E4-4162-2073-0AA39160B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3230F53F-1FA7-B56B-C9C6-50E300C4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7282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currency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48D71CC1-6712-22BA-9D88-2784336EE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4765"/>
              </p:ext>
            </p:extLst>
          </p:nvPr>
        </p:nvGraphicFramePr>
        <p:xfrm>
          <a:off x="838200" y="860264"/>
          <a:ext cx="10647783" cy="2405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use in-game currency to roll a </a:t>
                      </a:r>
                      <a:r>
                        <a:rPr lang="en-US" dirty="0" err="1"/>
                        <a:t>gacha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currency_service, </a:t>
                      </a:r>
                      <a:r>
                        <a:rPr lang="it-IT" dirty="0" err="1" smtClean="0"/>
                        <a:t>market_service</a:t>
                      </a:r>
                      <a:r>
                        <a:rPr lang="it-IT" dirty="0" smtClean="0"/>
                        <a:t>,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869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 smtClean="0"/>
                        <a:t>buy in-game currency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buy_currency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currency_service, </a:t>
                      </a:r>
                      <a:r>
                        <a:rPr lang="it-IT" dirty="0" smtClean="0"/>
                        <a:t>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smtClean="0"/>
                        <a:t>have different level of roll rarity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golden_roll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api_gateway</a:t>
                      </a:r>
                      <a:r>
                        <a:rPr lang="it-IT" dirty="0" smtClean="0"/>
                        <a:t>, currency_service, 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9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60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4B839-F4D0-8E57-6D92-6CEAD2507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884EC440-FED2-68D9-F628-E9D114FC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003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gacha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AB72BC8A-8905-2DC5-0DC7-FFF48FE72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11407"/>
              </p:ext>
            </p:extLst>
          </p:nvPr>
        </p:nvGraphicFramePr>
        <p:xfrm>
          <a:off x="838200" y="842899"/>
          <a:ext cx="10647783" cy="4966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Check all the (system) </a:t>
                      </a:r>
                      <a:r>
                        <a:rPr lang="en-US" dirty="0" err="1"/>
                        <a:t>gacha</a:t>
                      </a:r>
                      <a:r>
                        <a:rPr lang="en-US" dirty="0"/>
                        <a:t> collection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869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check a </a:t>
                      </a:r>
                      <a:r>
                        <a:rPr lang="it-IT" dirty="0" err="1"/>
                        <a:t>specific</a:t>
                      </a:r>
                      <a:r>
                        <a:rPr lang="it-IT" dirty="0"/>
                        <a:t> (system) </a:t>
                      </a:r>
                      <a:r>
                        <a:rPr lang="it-IT" dirty="0" err="1"/>
                        <a:t>gacha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int:gacha_id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string:name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modify</a:t>
                      </a:r>
                      <a:r>
                        <a:rPr lang="it-IT" dirty="0"/>
                        <a:t> the </a:t>
                      </a:r>
                      <a:r>
                        <a:rPr lang="it-IT" dirty="0" err="1"/>
                        <a:t>gacha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collection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59072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modify</a:t>
                      </a:r>
                      <a:r>
                        <a:rPr lang="it-IT" dirty="0"/>
                        <a:t> a </a:t>
                      </a:r>
                      <a:r>
                        <a:rPr lang="it-IT" dirty="0" err="1"/>
                        <a:t>specific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gacha</a:t>
                      </a:r>
                      <a:r>
                        <a:rPr lang="it-IT" dirty="0"/>
                        <a:t>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/gacha/update/&lt;int:gacha_id&gt;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4827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modify</a:t>
                      </a:r>
                      <a:r>
                        <a:rPr lang="it-IT" dirty="0"/>
                        <a:t> the </a:t>
                      </a:r>
                      <a:r>
                        <a:rPr lang="it-IT" dirty="0" err="1"/>
                        <a:t>gacha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collection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/gacha/delete/&lt;int:gacha_id&gt;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9264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it-IT" dirty="0" err="1"/>
                        <a:t>see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gacha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collection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mygacha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7748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/gacha/mygacha/&lt;int:gacha_id&gt;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/gacha/mygacha/&lt;int:gacha_id&gt;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gacha_service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866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501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A4FAD-CB36-B6D6-6B80-6E5BF7508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CFB6C50F-483D-970E-37D9-E26892C8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7282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market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53EA680F-5C16-8817-ED9D-0EF5F015B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3482"/>
              </p:ext>
            </p:extLst>
          </p:nvPr>
        </p:nvGraphicFramePr>
        <p:xfrm>
          <a:off x="838200" y="860264"/>
          <a:ext cx="10647783" cy="4966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see the auction market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admin/</a:t>
                      </a: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869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set an auction for one of my </a:t>
                      </a:r>
                      <a:r>
                        <a:rPr lang="en-US" dirty="0" err="1"/>
                        <a:t>gacha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new_auction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 smtClean="0"/>
                        <a:t>gacha_service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bid for a </a:t>
                      </a:r>
                      <a:r>
                        <a:rPr lang="en-US" dirty="0" err="1"/>
                        <a:t>gacha</a:t>
                      </a:r>
                      <a:r>
                        <a:rPr lang="en-US" dirty="0"/>
                        <a:t> from the market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</a:t>
                      </a:r>
                      <a:r>
                        <a:rPr lang="it-IT" dirty="0" smtClean="0"/>
                        <a:t>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59072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view my transaction history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my_transaction_history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api_gateway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</a:t>
                      </a:r>
                      <a:r>
                        <a:rPr lang="it-IT" dirty="0" smtClean="0"/>
                        <a:t>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48274"/>
                  </a:ext>
                </a:extLst>
              </a:tr>
              <a:tr h="585981">
                <a:tc>
                  <a:txBody>
                    <a:bodyPr/>
                    <a:lstStyle/>
                    <a:p>
                      <a:r>
                        <a:rPr lang="en-US" dirty="0"/>
                        <a:t>receive a </a:t>
                      </a:r>
                      <a:r>
                        <a:rPr lang="en-US" dirty="0" err="1"/>
                        <a:t>gacha</a:t>
                      </a:r>
                      <a:r>
                        <a:rPr lang="en-US" dirty="0"/>
                        <a:t> when I win an auction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api_gateway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</a:t>
                      </a:r>
                      <a:r>
                        <a:rPr lang="it-IT" dirty="0" smtClean="0"/>
                        <a:t>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9264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receive in-game currency when someone win my auction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api_gateway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</a:t>
                      </a:r>
                      <a:r>
                        <a:rPr lang="it-IT" dirty="0" smtClean="0"/>
                        <a:t>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77489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 my in-game currency back when I lost an auction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api_gateway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 smtClean="0"/>
                        <a:t>market_service</a:t>
                      </a:r>
                      <a:r>
                        <a:rPr lang="it-IT" dirty="0" smtClean="0"/>
                        <a:t>, currency_service,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db_manager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3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68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AB084-603C-2D4C-424C-4A4F93B74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C9991091-390D-502C-B178-99EBEBA1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7282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market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r>
              <a:rPr lang="it-IT" dirty="0">
                <a:latin typeface="Cooper Black" panose="0208090404030B020404" pitchFamily="18" charset="0"/>
              </a:rPr>
              <a:t> (pt.2)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61BA1EC1-F167-EE9D-9B6C-B52FA64A1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846696"/>
              </p:ext>
            </p:extLst>
          </p:nvPr>
        </p:nvGraphicFramePr>
        <p:xfrm>
          <a:off x="838200" y="860264"/>
          <a:ext cx="10647783" cy="2405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9261">
                  <a:extLst>
                    <a:ext uri="{9D8B030D-6E8A-4147-A177-3AD203B41FA5}">
                      <a16:colId xmlns:a16="http://schemas.microsoft.com/office/drawing/2014/main" val="929713756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605512858"/>
                    </a:ext>
                  </a:extLst>
                </a:gridCol>
                <a:gridCol w="3549261">
                  <a:extLst>
                    <a:ext uri="{9D8B030D-6E8A-4147-A177-3AD203B41FA5}">
                      <a16:colId xmlns:a16="http://schemas.microsoft.com/office/drawing/2014/main" val="3082167731"/>
                    </a:ext>
                  </a:extLst>
                </a:gridCol>
              </a:tblGrid>
              <a:tr h="485749">
                <a:tc>
                  <a:txBody>
                    <a:bodyPr/>
                    <a:lstStyle/>
                    <a:p>
                      <a:r>
                        <a:rPr lang="it-IT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Microservices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4964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see a specific auction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int:transaction_id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admin_gateway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09695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modify a specific auction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close_auction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int:transaction_id</a:t>
                      </a:r>
                      <a:r>
                        <a:rPr lang="it-IT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admin_gateway</a:t>
                      </a:r>
                      <a:r>
                        <a:rPr lang="it-IT" dirty="0" smtClean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59072"/>
                  </a:ext>
                </a:extLst>
              </a:tr>
              <a:tr h="485749">
                <a:tc>
                  <a:txBody>
                    <a:bodyPr/>
                    <a:lstStyle/>
                    <a:p>
                      <a:r>
                        <a:rPr lang="en-US" dirty="0"/>
                        <a:t>see the market history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r>
                        <a:rPr lang="it-IT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endParaRPr lang="it-IT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admin_gateway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market_service</a:t>
                      </a:r>
                      <a:r>
                        <a:rPr lang="it-IT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48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23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M</a:t>
            </a:r>
            <a:r>
              <a:rPr lang="it-IT" dirty="0" smtClean="0">
                <a:latin typeface="Cooper Black" panose="0208090404030B020404" pitchFamily="18" charset="0"/>
              </a:rPr>
              <a:t>arket </a:t>
            </a:r>
            <a:r>
              <a:rPr lang="it-IT" dirty="0" err="1" smtClean="0">
                <a:latin typeface="Cooper Black" panose="0208090404030B020404" pitchFamily="18" charset="0"/>
              </a:rPr>
              <a:t>rules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0BF485-C359-E8D2-8F3D-F73C3FEE0FD1}"/>
              </a:ext>
            </a:extLst>
          </p:cNvPr>
          <p:cNvSpPr txBox="1"/>
          <p:nvPr/>
        </p:nvSpPr>
        <p:spPr>
          <a:xfrm>
            <a:off x="377416" y="1690688"/>
            <a:ext cx="10861832" cy="40934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operations that are possible in the market are: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Roll a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gacha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Create an auction.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difference between an auction and a normal roll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can be seen looking at the attribute ‘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UserOwner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’ because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for normal rolls, it is set to null, representing that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UserOwner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was the system. When an user create a new auction, he/she is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UserOwner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When an user put a bid on an auction, he/she plays the role of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The owner’s Currency amount is updated immediately and so for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20" y="3949983"/>
            <a:ext cx="4775378" cy="47257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187655" y="4053224"/>
            <a:ext cx="181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/>
              <a:t>r</a:t>
            </a:r>
            <a:r>
              <a:rPr lang="it-IT" sz="900" dirty="0" err="1" smtClean="0"/>
              <a:t>oll</a:t>
            </a:r>
            <a:endParaRPr lang="it-IT" sz="900" dirty="0" smtClean="0"/>
          </a:p>
          <a:p>
            <a:r>
              <a:rPr lang="it-IT" sz="900" dirty="0" err="1" smtClean="0"/>
              <a:t>auction</a:t>
            </a:r>
            <a:endParaRPr lang="it-IT" sz="9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9" y="4870396"/>
            <a:ext cx="4731785" cy="398001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2028636" y="3893770"/>
            <a:ext cx="738787" cy="528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2028637" y="4802114"/>
            <a:ext cx="738786" cy="629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243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M</a:t>
            </a:r>
            <a:r>
              <a:rPr lang="it-IT" dirty="0" smtClean="0">
                <a:latin typeface="Cooper Black" panose="0208090404030B020404" pitchFamily="18" charset="0"/>
              </a:rPr>
              <a:t>arket </a:t>
            </a:r>
            <a:r>
              <a:rPr lang="it-IT" dirty="0" err="1" smtClean="0">
                <a:latin typeface="Cooper Black" panose="0208090404030B020404" pitchFamily="18" charset="0"/>
              </a:rPr>
              <a:t>rules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0BF485-C359-E8D2-8F3D-F73C3FEE0FD1}"/>
              </a:ext>
            </a:extLst>
          </p:cNvPr>
          <p:cNvSpPr txBox="1"/>
          <p:nvPr/>
        </p:nvSpPr>
        <p:spPr>
          <a:xfrm>
            <a:off x="377416" y="1690688"/>
            <a:ext cx="10861832" cy="440120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If some user raise on the bid, he becomes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. The old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get his bid back.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</a:rPr>
              <a:t>In order to bid successfully, you need to have sufficient currency amount and you need to put a bid higher than the </a:t>
            </a:r>
            <a:r>
              <a:rPr lang="en-US" sz="2000" dirty="0" err="1">
                <a:solidFill>
                  <a:prstClr val="black"/>
                </a:solidFill>
              </a:rPr>
              <a:t>ActualPrice</a:t>
            </a:r>
            <a:r>
              <a:rPr lang="en-US" sz="2000" dirty="0">
                <a:solidFill>
                  <a:prstClr val="black"/>
                </a:solidFill>
              </a:rPr>
              <a:t>. You can’t raise a bid if the last offer is yours. You can’t bid on an auction already closed (</a:t>
            </a:r>
            <a:r>
              <a:rPr lang="en-US" sz="2000" dirty="0" err="1">
                <a:solidFill>
                  <a:prstClr val="black"/>
                </a:solidFill>
              </a:rPr>
              <a:t>EndDate</a:t>
            </a:r>
            <a:r>
              <a:rPr lang="en-US" sz="2000" dirty="0">
                <a:solidFill>
                  <a:prstClr val="black"/>
                </a:solidFill>
              </a:rPr>
              <a:t> passed). </a:t>
            </a:r>
            <a:r>
              <a:rPr lang="en-US" sz="2000" dirty="0" smtClean="0">
                <a:solidFill>
                  <a:prstClr val="black"/>
                </a:solidFill>
              </a:rPr>
              <a:t>If you </a:t>
            </a:r>
            <a:r>
              <a:rPr lang="en-US" sz="2000" dirty="0">
                <a:solidFill>
                  <a:prstClr val="black"/>
                </a:solidFill>
              </a:rPr>
              <a:t>bid at the last second of the </a:t>
            </a:r>
            <a:r>
              <a:rPr lang="en-US" sz="2000" dirty="0" smtClean="0">
                <a:solidFill>
                  <a:prstClr val="black"/>
                </a:solidFill>
              </a:rPr>
              <a:t>auction everything is fine.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The last thing that needs to be pointed out is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SendedTo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attribute. An admin has the power of close an auction if he wants to. When he does this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SendedTo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attribute, in the record where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UserOwner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got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gacha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, is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setted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with the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RequestingUser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ID.</a:t>
            </a: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lang="en-US" sz="20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lang="en-US" sz="20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95" y="4880835"/>
            <a:ext cx="5734285" cy="519741"/>
          </a:xfrm>
          <a:prstGeom prst="rect">
            <a:avLst/>
          </a:prstGeom>
        </p:spPr>
      </p:pic>
      <p:cxnSp>
        <p:nvCxnSpPr>
          <p:cNvPr id="11" name="Connettore 2 10"/>
          <p:cNvCxnSpPr>
            <a:stCxn id="19" idx="6"/>
          </p:cNvCxnSpPr>
          <p:nvPr/>
        </p:nvCxnSpPr>
        <p:spPr>
          <a:xfrm flipV="1">
            <a:off x="4594255" y="5205804"/>
            <a:ext cx="2860224" cy="159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endCxn id="14" idx="2"/>
          </p:cNvCxnSpPr>
          <p:nvPr/>
        </p:nvCxnSpPr>
        <p:spPr>
          <a:xfrm>
            <a:off x="1925690" y="4935338"/>
            <a:ext cx="617674" cy="240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2543364" y="5083700"/>
            <a:ext cx="211947" cy="1846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diritto 15"/>
          <p:cNvCxnSpPr/>
          <p:nvPr/>
        </p:nvCxnSpPr>
        <p:spPr>
          <a:xfrm flipV="1">
            <a:off x="2594584" y="5247842"/>
            <a:ext cx="109002" cy="1609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/>
          <p:cNvCxnSpPr/>
          <p:nvPr/>
        </p:nvCxnSpPr>
        <p:spPr>
          <a:xfrm>
            <a:off x="2523154" y="5247897"/>
            <a:ext cx="180432" cy="1426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4366108" y="5263332"/>
            <a:ext cx="228147" cy="204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/>
          <p:cNvSpPr/>
          <p:nvPr/>
        </p:nvSpPr>
        <p:spPr>
          <a:xfrm>
            <a:off x="3270040" y="5247842"/>
            <a:ext cx="205891" cy="220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/>
          <p:cNvSpPr/>
          <p:nvPr/>
        </p:nvSpPr>
        <p:spPr>
          <a:xfrm>
            <a:off x="4318169" y="5061907"/>
            <a:ext cx="205891" cy="220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>
            <a:stCxn id="24" idx="6"/>
            <a:endCxn id="25" idx="2"/>
          </p:cNvCxnSpPr>
          <p:nvPr/>
        </p:nvCxnSpPr>
        <p:spPr>
          <a:xfrm flipV="1">
            <a:off x="3475931" y="5172075"/>
            <a:ext cx="842238" cy="185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574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F913F-5CA5-60A9-1BE8-8D3A684C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Security - data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ACDADC-2125-66B4-AFE1-DCC92263E1C8}"/>
              </a:ext>
            </a:extLst>
          </p:cNvPr>
          <p:cNvSpPr txBox="1"/>
          <p:nvPr/>
        </p:nvSpPr>
        <p:spPr>
          <a:xfrm>
            <a:off x="407437" y="1464906"/>
            <a:ext cx="113460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Data </a:t>
            </a:r>
            <a:r>
              <a:rPr lang="it-IT" b="1" dirty="0" err="1"/>
              <a:t>Encrypted</a:t>
            </a:r>
            <a:r>
              <a:rPr lang="it-IT" dirty="0"/>
              <a:t>:</a:t>
            </a:r>
          </a:p>
          <a:p>
            <a:pPr marL="342900" indent="-342900">
              <a:buAutoNum type="arabicParenR"/>
            </a:pPr>
            <a:r>
              <a:rPr lang="en-US" b="1" dirty="0"/>
              <a:t>Password Hash</a:t>
            </a:r>
            <a:r>
              <a:rPr lang="en-US" dirty="0"/>
              <a:t>: Represents the securely hashed version of the user's password.</a:t>
            </a:r>
          </a:p>
          <a:p>
            <a:pPr marL="342900" indent="-342900">
              <a:buAutoNum type="arabicParenR"/>
            </a:pPr>
            <a:r>
              <a:rPr lang="en-US" b="1" dirty="0"/>
              <a:t>Salt</a:t>
            </a:r>
            <a:r>
              <a:rPr lang="en-US" dirty="0"/>
              <a:t>: A unique random string used to add variability to the password hashing process to prevent precomputed attacks (e.g., rainbow tables).</a:t>
            </a:r>
          </a:p>
          <a:p>
            <a:r>
              <a:rPr lang="en-US" b="1" dirty="0"/>
              <a:t>Database Storing Them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user and admin tables in the </a:t>
            </a:r>
            <a:r>
              <a:rPr lang="en-US" dirty="0" err="1"/>
              <a:t>db_manager</a:t>
            </a:r>
            <a:r>
              <a:rPr lang="en-US" dirty="0"/>
              <a:t> service store the password hash and the salt for each user.</a:t>
            </a:r>
          </a:p>
          <a:p>
            <a:r>
              <a:rPr lang="en-US" b="1" dirty="0"/>
              <a:t>Encryption and Decryption Locations</a:t>
            </a:r>
            <a:r>
              <a:rPr lang="en-US" dirty="0"/>
              <a:t>:</a:t>
            </a:r>
          </a:p>
          <a:p>
            <a:pPr marL="342900" indent="-342900">
              <a:buAutoNum type="arabicParenR"/>
            </a:pPr>
            <a:r>
              <a:rPr lang="en-US" dirty="0"/>
              <a:t>Encryption: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Performed in the </a:t>
            </a:r>
            <a:r>
              <a:rPr lang="en-US" dirty="0" err="1"/>
              <a:t>auth_service</a:t>
            </a:r>
            <a:r>
              <a:rPr lang="en-US" dirty="0"/>
              <a:t> during the registration using the </a:t>
            </a:r>
            <a:r>
              <a:rPr lang="en-US" dirty="0" err="1"/>
              <a:t>hash_password</a:t>
            </a:r>
            <a:r>
              <a:rPr lang="en-US" dirty="0"/>
              <a:t>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password is hashed using ‘</a:t>
            </a:r>
            <a:r>
              <a:rPr lang="en-US" dirty="0" err="1"/>
              <a:t>bcrypt</a:t>
            </a:r>
            <a:r>
              <a:rPr lang="en-US" dirty="0"/>
              <a:t>’ and a generated salt, which is then Base64-encoded to ensure safe storage and transfer.</a:t>
            </a:r>
          </a:p>
          <a:p>
            <a:r>
              <a:rPr lang="en-US" dirty="0"/>
              <a:t>2) Decryption: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Strictly speaking, passwords are not decrypted. Instead, during login, the user-provided password is hashed with the stored salt and compared against the stored hash using the </a:t>
            </a:r>
            <a:r>
              <a:rPr lang="en-US" dirty="0" err="1"/>
              <a:t>verufy_password</a:t>
            </a:r>
            <a:r>
              <a:rPr lang="en-US" dirty="0"/>
              <a:t> function in the </a:t>
            </a:r>
            <a:r>
              <a:rPr lang="en-US" dirty="0" err="1"/>
              <a:t>auth_service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approach ensures secure handling of sensitive information across microservices and protects the data at rest in the database.</a:t>
            </a:r>
          </a:p>
          <a:p>
            <a:r>
              <a:rPr lang="en-US" dirty="0"/>
              <a:t>	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4954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C43C3-E972-7742-A41C-31A3232E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C0B1A5-CA1D-64B4-1CA8-0EAC3967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365125"/>
            <a:ext cx="11737910" cy="1325563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Cooper Black" panose="0208090404030B020404" pitchFamily="18" charset="0"/>
              </a:rPr>
              <a:t>Security–Authentication and </a:t>
            </a:r>
            <a:r>
              <a:rPr lang="it-IT" sz="4000" dirty="0" err="1">
                <a:latin typeface="Cooper Black" panose="0208090404030B020404" pitchFamily="18" charset="0"/>
              </a:rPr>
              <a:t>Authorization</a:t>
            </a:r>
            <a:endParaRPr lang="it-IT" sz="40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C06D29D-946A-1F28-BFC4-D5FC164064F8}"/>
              </a:ext>
            </a:extLst>
          </p:cNvPr>
          <p:cNvSpPr txBox="1"/>
          <p:nvPr/>
        </p:nvSpPr>
        <p:spPr>
          <a:xfrm>
            <a:off x="407437" y="1464906"/>
            <a:ext cx="113460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Scenario Selected: Centralized Authentication and Authorization</a:t>
            </a:r>
          </a:p>
          <a:p>
            <a:r>
              <a:rPr lang="en-US" dirty="0"/>
              <a:t>In this system, the </a:t>
            </a:r>
            <a:r>
              <a:rPr lang="en-US" b="1" dirty="0"/>
              <a:t>utilis </a:t>
            </a:r>
            <a:r>
              <a:rPr lang="en-US" dirty="0"/>
              <a:t>acts as a </a:t>
            </a:r>
            <a:r>
              <a:rPr lang="en-US" b="1" dirty="0"/>
              <a:t>centralized authority</a:t>
            </a:r>
            <a:r>
              <a:rPr lang="en-US" dirty="0"/>
              <a:t> for authentication and token generation. The tokens are signed and validated exclusively by the utilis, ensuring consistent and secure handling of access control.</a:t>
            </a:r>
          </a:p>
          <a:p>
            <a:r>
              <a:rPr lang="en-US" b="1" dirty="0"/>
              <a:t>Steps to Validate a Token: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Token </a:t>
            </a:r>
            <a:r>
              <a:rPr lang="it-IT" dirty="0" err="1"/>
              <a:t>Issuance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utilis</a:t>
            </a:r>
            <a:r>
              <a:rPr lang="en-US" dirty="0"/>
              <a:t> generates a JWT during login or registration.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token is signed using the secret key stored securely in the</a:t>
            </a:r>
            <a:r>
              <a:rPr lang="en-US" b="1" dirty="0"/>
              <a:t> </a:t>
            </a:r>
            <a:r>
              <a:rPr lang="en-US" b="1" dirty="0" err="1"/>
              <a:t>secret_key.env</a:t>
            </a:r>
            <a:r>
              <a:rPr lang="en-US" b="1" dirty="0"/>
              <a:t> </a:t>
            </a:r>
            <a:r>
              <a:rPr lang="en-US" dirty="0"/>
              <a:t>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token contains the user’s claims (payload) and an expiration time.</a:t>
            </a:r>
          </a:p>
          <a:p>
            <a:r>
              <a:rPr lang="en-US" dirty="0"/>
              <a:t>2. </a:t>
            </a:r>
            <a:r>
              <a:rPr lang="it-IT" b="1" dirty="0"/>
              <a:t>Token </a:t>
            </a:r>
            <a:r>
              <a:rPr lang="it-IT" b="1" dirty="0" err="1"/>
              <a:t>Validation</a:t>
            </a:r>
            <a:r>
              <a:rPr lang="it-IT" dirty="0"/>
              <a:t>:</a:t>
            </a:r>
          </a:p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r>
              <a:rPr lang="it-IT" dirty="0"/>
              <a:t> </a:t>
            </a:r>
            <a:r>
              <a:rPr lang="it-IT" dirty="0" err="1"/>
              <a:t>requiring</a:t>
            </a:r>
            <a:r>
              <a:rPr lang="it-IT" dirty="0"/>
              <a:t> </a:t>
            </a:r>
            <a:r>
              <a:rPr lang="it-IT" dirty="0" err="1"/>
              <a:t>authorization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Retrieves the token from the Authorization header.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Sends the token to the </a:t>
            </a:r>
            <a:r>
              <a:rPr lang="en-US" b="1" dirty="0"/>
              <a:t>utilis </a:t>
            </a:r>
            <a:r>
              <a:rPr lang="en-US" dirty="0"/>
              <a:t>for validation.	</a:t>
            </a:r>
          </a:p>
          <a:p>
            <a:r>
              <a:rPr lang="en-US" dirty="0"/>
              <a:t>3.</a:t>
            </a:r>
            <a:r>
              <a:rPr lang="it-IT" dirty="0"/>
              <a:t> The </a:t>
            </a:r>
            <a:r>
              <a:rPr lang="it-IT" b="1" dirty="0" err="1"/>
              <a:t>auth_service</a:t>
            </a:r>
            <a:r>
              <a:rPr lang="it-IT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Decodes the token using the same secret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Checks the payload claims (e.g., expiration, role).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Verifies the token against a blacklist to ensure it has not been invalidated (e.g., after logout).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9438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23C26A-F653-CAFC-16D5-BD5CB562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" y="355795"/>
            <a:ext cx="12017829" cy="1325563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Cooper Black" panose="0208090404030B020404" pitchFamily="18" charset="0"/>
              </a:rPr>
              <a:t>Security–Authentication and </a:t>
            </a:r>
            <a:r>
              <a:rPr lang="it-IT" sz="4000" dirty="0" err="1">
                <a:latin typeface="Cooper Black" panose="0208090404030B020404" pitchFamily="18" charset="0"/>
              </a:rPr>
              <a:t>Authorization</a:t>
            </a:r>
            <a:endParaRPr lang="it-IT" sz="4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1DB51F4-853E-31F9-D7B0-C573F5FE9182}"/>
              </a:ext>
            </a:extLst>
          </p:cNvPr>
          <p:cNvSpPr txBox="1"/>
          <p:nvPr/>
        </p:nvSpPr>
        <p:spPr>
          <a:xfrm>
            <a:off x="808053" y="1464906"/>
            <a:ext cx="492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Access Token Payload Format: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7EBAF71-144E-AEFD-756A-991F0F85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53" y="1834238"/>
            <a:ext cx="8207451" cy="131075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90411B7-042D-966B-EECC-6BC9D265E8CB}"/>
              </a:ext>
            </a:extLst>
          </p:cNvPr>
          <p:cNvSpPr txBox="1"/>
          <p:nvPr/>
        </p:nvSpPr>
        <p:spPr>
          <a:xfrm>
            <a:off x="808053" y="3429000"/>
            <a:ext cx="115046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Validation</a:t>
            </a:r>
            <a:r>
              <a:rPr lang="it-IT" b="1" dirty="0"/>
              <a:t> Flow: </a:t>
            </a:r>
          </a:p>
          <a:p>
            <a:r>
              <a:rPr lang="it-IT" b="1" dirty="0"/>
              <a:t>Token </a:t>
            </a:r>
            <a:r>
              <a:rPr lang="it-IT" b="1" dirty="0" err="1"/>
              <a:t>Issuance</a:t>
            </a:r>
            <a:r>
              <a:rPr lang="it-IT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b="1" dirty="0"/>
              <a:t>Input</a:t>
            </a:r>
            <a:r>
              <a:rPr lang="it-IT" dirty="0"/>
              <a:t>: Email, password → </a:t>
            </a:r>
            <a:r>
              <a:rPr lang="it-IT" b="1" dirty="0"/>
              <a:t>Output</a:t>
            </a:r>
            <a:r>
              <a:rPr lang="it-IT" dirty="0"/>
              <a:t>: JWT (</a:t>
            </a:r>
            <a:r>
              <a:rPr lang="it-IT" dirty="0" err="1"/>
              <a:t>signed</a:t>
            </a:r>
            <a:r>
              <a:rPr lang="it-IT" dirty="0"/>
              <a:t> with secret key)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Token </a:t>
            </a:r>
            <a:r>
              <a:rPr lang="it-IT" b="1" dirty="0" err="1"/>
              <a:t>Validation</a:t>
            </a:r>
            <a:r>
              <a:rPr lang="it-IT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b="1" dirty="0"/>
              <a:t>Input</a:t>
            </a:r>
            <a:r>
              <a:rPr lang="it-IT" dirty="0"/>
              <a:t>: JWT → </a:t>
            </a:r>
            <a:r>
              <a:rPr lang="it-IT" b="1" dirty="0" err="1"/>
              <a:t>Validation</a:t>
            </a:r>
            <a:r>
              <a:rPr lang="it-IT" dirty="0"/>
              <a:t>: </a:t>
            </a:r>
            <a:r>
              <a:rPr lang="it-IT" dirty="0" err="1"/>
              <a:t>Decode</a:t>
            </a:r>
            <a:r>
              <a:rPr lang="it-IT" dirty="0"/>
              <a:t> → </a:t>
            </a:r>
            <a:r>
              <a:rPr lang="it-IT" dirty="0" err="1"/>
              <a:t>Verify</a:t>
            </a:r>
            <a:r>
              <a:rPr lang="it-IT" dirty="0"/>
              <a:t> payload → Check </a:t>
            </a:r>
            <a:r>
              <a:rPr lang="it-IT" dirty="0" err="1"/>
              <a:t>blacklist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it-IT" b="1" dirty="0"/>
              <a:t>Access </a:t>
            </a:r>
            <a:r>
              <a:rPr lang="it-IT" b="1" dirty="0" err="1"/>
              <a:t>Granted</a:t>
            </a:r>
            <a:r>
              <a:rPr lang="it-IT" b="1" dirty="0"/>
              <a:t> or </a:t>
            </a:r>
            <a:r>
              <a:rPr lang="it-IT" b="1" dirty="0" err="1"/>
              <a:t>Denied</a:t>
            </a:r>
            <a:r>
              <a:rPr lang="it-IT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dirty="0" err="1"/>
              <a:t>If</a:t>
            </a:r>
            <a:r>
              <a:rPr lang="it-IT" dirty="0"/>
              <a:t> the token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valid</a:t>
            </a:r>
            <a:r>
              <a:rPr lang="it-IT" dirty="0"/>
              <a:t>, access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granted</a:t>
            </a:r>
            <a:r>
              <a:rPr lang="it-IT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invalid</a:t>
            </a:r>
            <a:r>
              <a:rPr lang="it-IT" dirty="0"/>
              <a:t>, a 401 </a:t>
            </a:r>
            <a:r>
              <a:rPr lang="it-IT" dirty="0" err="1"/>
              <a:t>Unauthorized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returned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226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59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3200" dirty="0" err="1">
                <a:latin typeface="Cooper Black" panose="0208090404030B020404" pitchFamily="18" charset="0"/>
              </a:rPr>
              <a:t>Catalogue</a:t>
            </a:r>
            <a:r>
              <a:rPr lang="it-IT" sz="3200" dirty="0">
                <a:latin typeface="Cooper Black" panose="0208090404030B020404" pitchFamily="18" charset="0"/>
              </a:rPr>
              <a:t> – </a:t>
            </a:r>
            <a:r>
              <a:rPr lang="it-IT" sz="3200" dirty="0" err="1">
                <a:latin typeface="Cooper Black" panose="0208090404030B020404" pitchFamily="18" charset="0"/>
              </a:rPr>
              <a:t>All</a:t>
            </a:r>
            <a:r>
              <a:rPr lang="it-IT" sz="3200" dirty="0">
                <a:latin typeface="Cooper Black" panose="0208090404030B020404" pitchFamily="18" charset="0"/>
              </a:rPr>
              <a:t> 151 </a:t>
            </a:r>
            <a:r>
              <a:rPr lang="it-IT" sz="3200" dirty="0" err="1">
                <a:latin typeface="Cooper Black" panose="0208090404030B020404" pitchFamily="18" charset="0"/>
              </a:rPr>
              <a:t>Pokémon</a:t>
            </a:r>
            <a:r>
              <a:rPr lang="it-IT" sz="3200" dirty="0">
                <a:latin typeface="Cooper Black" panose="0208090404030B020404" pitchFamily="18" charset="0"/>
              </a:rPr>
              <a:t> from 1° </a:t>
            </a:r>
            <a:r>
              <a:rPr lang="it-IT" sz="3200" dirty="0" err="1">
                <a:latin typeface="Cooper Black" panose="0208090404030B020404" pitchFamily="18" charset="0"/>
              </a:rPr>
              <a:t>gen</a:t>
            </a:r>
            <a:endParaRPr lang="it-IT" sz="3200" dirty="0">
              <a:latin typeface="Cooper Black" panose="0208090404030B0204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20000" y="1290814"/>
            <a:ext cx="10800000" cy="540000"/>
          </a:xfrm>
          <a:solidFill>
            <a:schemeClr val="bg2">
              <a:lumMod val="90000"/>
              <a:alpha val="40000"/>
            </a:schemeClr>
          </a:solidFill>
        </p:spPr>
        <p:txBody>
          <a:bodyPr/>
          <a:lstStyle/>
          <a:p>
            <a:r>
              <a:rPr lang="it-IT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</a:rPr>
              <a:t>Common (54,45%)</a:t>
            </a:r>
          </a:p>
        </p:txBody>
      </p:sp>
      <p:sp>
        <p:nvSpPr>
          <p:cNvPr id="10" name="Segnaposto contenuto 2"/>
          <p:cNvSpPr txBox="1">
            <a:spLocks/>
          </p:cNvSpPr>
          <p:nvPr/>
        </p:nvSpPr>
        <p:spPr>
          <a:xfrm>
            <a:off x="720000" y="2190814"/>
            <a:ext cx="10800000" cy="54000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Uncommon</a:t>
            </a:r>
            <a:r>
              <a:rPr lang="it-IT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(40%)</a:t>
            </a:r>
          </a:p>
        </p:txBody>
      </p:sp>
      <p:sp>
        <p:nvSpPr>
          <p:cNvPr id="11" name="Segnaposto contenuto 2"/>
          <p:cNvSpPr txBox="1">
            <a:spLocks/>
          </p:cNvSpPr>
          <p:nvPr/>
        </p:nvSpPr>
        <p:spPr>
          <a:xfrm>
            <a:off x="720000" y="3090814"/>
            <a:ext cx="10800000" cy="5400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Rare (5%)</a:t>
            </a:r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720000" y="3990814"/>
            <a:ext cx="10800000" cy="540000"/>
          </a:xfrm>
          <a:prstGeom prst="rect">
            <a:avLst/>
          </a:prstGeom>
          <a:solidFill>
            <a:srgbClr val="7030A0">
              <a:alpha val="4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Epic</a:t>
            </a:r>
            <a:r>
              <a:rPr lang="it-IT" dirty="0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 (0,5%)</a:t>
            </a:r>
          </a:p>
        </p:txBody>
      </p:sp>
      <p:sp>
        <p:nvSpPr>
          <p:cNvPr id="13" name="Segnaposto contenuto 2"/>
          <p:cNvSpPr txBox="1">
            <a:spLocks/>
          </p:cNvSpPr>
          <p:nvPr/>
        </p:nvSpPr>
        <p:spPr>
          <a:xfrm>
            <a:off x="720000" y="4890814"/>
            <a:ext cx="10800000" cy="54000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Legendary</a:t>
            </a:r>
            <a:r>
              <a:rPr lang="it-IT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(0,05%)</a:t>
            </a:r>
          </a:p>
        </p:txBody>
      </p:sp>
      <p:pic>
        <p:nvPicPr>
          <p:cNvPr id="1030" name="Picture 6" descr="https://static.wikia.nocookie.net/nintendo/images/d/d3/Mewtwo.png/revision/latest/scale-to-width-down/1000?cb=20141002090451&amp;path-prefix=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tatic.wikia.nocookie.net/nintendo/images/f/f8/Gengar.png/revision/latest?cb=20210812171706&amp;path-prefix=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tatic.wikia.nocookie.net/nintendo/images/9/95/Charizard.png/revision/latest/scale-to-width-down/1000?cb=20141002083306&amp;path-prefix=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static.wikia.nocookie.net/nintendo/images/7/77/Pikachu.png/revision/latest?cb=20141002082401&amp;path-prefix=e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static.wikia.nocookie.net/nintendo/images/a/af/Jigglypuff.png/revision/latest?cb=20141002081555&amp;path-prefix=e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static.wikia.nocookie.net/nintendo/images/9/99/Meowth.png/revision/latest?cb=20160811132041&amp;path-prefix=e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681" y="1110814"/>
            <a:ext cx="65463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static.wikia.nocookie.net/nintendo/images/f/f2/Eevee.png/revision/latest?cb=20210812185933&amp;path-prefix=e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static.wikia.nocookie.net/nintendo/images/b/bf/Mew.png/revision/latest/scale-to-width-down/1000?cb=20180612225527&amp;path-prefix=e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4782814"/>
            <a:ext cx="850976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static.wikia.nocookie.net/nintendo/images/b/be/Venusaur.png/revision/latest/scale-to-width-down/1000?cb=20141002083423&amp;path-prefix=e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static.wikia.nocookie.net/nintendo/images/4/41/Blastoise.png/revision/latest/scale-to-width-down/1000?cb=20141002083147&amp;path-prefix=e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s://static.wikia.nocookie.net/nintendo/images/d/d7/Gyarados.png/revision/latest?cb=20210812185601&amp;path-prefix=e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9282" y="3367699"/>
            <a:ext cx="443115" cy="44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s://static.wikia.nocookie.net/nintendo/images/3/30/Lapras.png/revision/latest/scale-to-width-down/1000?cb=20191013025849&amp;path-prefix=e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s://static.wikia.nocookie.net/nintendo/images/0/01/Moltres.png/revision/latest/scale-to-width-down/1000?cb=20191013000237&amp;path-prefix=e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static.wikia.nocookie.net/nintendo/images/d/d8/Zapdos.png/revision/latest?cb=20141002090124&amp;path-prefix=e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https://static.wikia.nocookie.net/nintendo/images/5/52/Articuno.png/revision/latest?cb=20141002090055&amp;path-prefix=e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4782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https://static.wikia.nocookie.net/nintendo/images/6/67/Zubat.png/revision/latest?cb=20210812165813&amp;path-prefix=en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https://static.wikia.nocookie.net/nintendo/images/b/b7/Pidgey.png/revision/latest/scale-to-width-down/1000?cb=20141002082835&amp;path-prefix=en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https://static.wikia.nocookie.net/nintendo/images/c/c4/Rattata.png/revision/latest?cb=20191012231600&amp;path-prefix=en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https://static.wikia.nocookie.net/nintendo/images/0/01/Magikarp.png/revision/latest?cb=20210812185539&amp;path-prefix=en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11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https://static.wikia.nocookie.net/nintendo/images/9/99/Dratini.png/revision/latest?cb=20210812191413&amp;path-prefix=en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866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https://static.wikia.nocookie.net/nintendo/images/b/b2/Onix.png/revision/latest?cb=20210812171841&amp;path-prefix=en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https://static.wikia.nocookie.net/nintendo/images/b/bb/Growlithe.png/revision/latest?cb=20141002080601&amp;path-prefix=en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https://static.wikia.nocookie.net/nintendo/images/6/62/Parasect.png/revision/latest?cb=20141002081144&amp;path-prefix=en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20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https://static.wikia.nocookie.net/nintendo/images/f/fc/Vaporeon.png/revision/latest/scale-to-width-down/1000?cb=20141002085541&amp;path-prefix=en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00" y="3846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https://static.wikia.nocookie.net/nintendo/images/c/c2/Scyther.png/revision/latest?cb=20191013025833&amp;path-prefix=en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https://static.wikia.nocookie.net/nintendo/images/9/98/Ninetales.png/revision/latest?cb=20141002081754&amp;path-prefix=en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https://static.wikia.nocookie.net/nintendo/images/3/3a/Electabuzz.png/revision/latest?cb=20210812184737&amp;path-prefix=en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https://static.wikia.nocookie.net/nintendo/images/0/03/Ditto.png/revision/latest?cb=20191013024928&amp;path-prefix=en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0" y="2910814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Segnaposto contenuto 2"/>
          <p:cNvSpPr txBox="1">
            <a:spLocks/>
          </p:cNvSpPr>
          <p:nvPr/>
        </p:nvSpPr>
        <p:spPr>
          <a:xfrm>
            <a:off x="720000" y="5826814"/>
            <a:ext cx="10800000" cy="540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Cooper Black" panose="0208090404030B020404" pitchFamily="18" charset="0"/>
              </a:rPr>
              <a:t>In-game </a:t>
            </a:r>
            <a:r>
              <a:rPr lang="it-IT" dirty="0" err="1">
                <a:latin typeface="Cooper Black" panose="0208090404030B020404" pitchFamily="18" charset="0"/>
              </a:rPr>
              <a:t>currency</a:t>
            </a:r>
            <a:r>
              <a:rPr lang="it-IT" dirty="0">
                <a:latin typeface="Cooper Black" panose="0208090404030B020404" pitchFamily="18" charset="0"/>
              </a:rPr>
              <a:t>: </a:t>
            </a:r>
            <a:r>
              <a:rPr lang="it-IT" dirty="0" err="1">
                <a:latin typeface="Cooper Black" panose="0208090404030B020404" pitchFamily="18" charset="0"/>
              </a:rPr>
              <a:t>Pokedollars</a:t>
            </a:r>
            <a:r>
              <a:rPr lang="it-IT" dirty="0">
                <a:latin typeface="Cooper Black" panose="0208090404030B020404" pitchFamily="18" charset="0"/>
              </a:rPr>
              <a:t> </a:t>
            </a:r>
          </a:p>
        </p:txBody>
      </p:sp>
      <p:pic>
        <p:nvPicPr>
          <p:cNvPr id="1096" name="Picture 72" descr="File:Pokémon Dollar sign.svg - Wikimedia Commons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528" y="5922863"/>
            <a:ext cx="195555" cy="26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Review Order : Pokémon GO Web Store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454" y="5590541"/>
            <a:ext cx="1012546" cy="101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68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B1924-9CC4-5F72-A20D-ACBEA3D77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71AFA5-C2C0-5F74-7669-56A95F80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– Analyses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0C25D4-05C1-D496-C0F3-03434E611A5F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Bandit’s final table:</a:t>
            </a: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6F25BCF-DD52-D9F4-0B54-73F0614B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377" y="2633472"/>
            <a:ext cx="8014197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73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9C06B-F58E-A704-0477-19C414C36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F24639-0EE5-E2DF-8153-9E408D0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Security – Analyses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41EC2CC-DAF4-8E4C-63A9-FC160EA8D0A0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Pip-audit final table: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75079DD-A70E-6745-0DB3-E6B33A9F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34" y="3238483"/>
            <a:ext cx="10524132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32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Cooper Black" panose="0208090404030B020404" pitchFamily="18" charset="0"/>
              </a:rPr>
              <a:t>Additional</a:t>
            </a:r>
            <a:r>
              <a:rPr lang="it-IT" dirty="0" smtClean="0">
                <a:latin typeface="Cooper Black" panose="0208090404030B020404" pitchFamily="18" charset="0"/>
              </a:rPr>
              <a:t> </a:t>
            </a:r>
            <a:r>
              <a:rPr lang="it-IT" dirty="0" err="1" smtClean="0">
                <a:latin typeface="Cooper Black" panose="0208090404030B020404" pitchFamily="18" charset="0"/>
              </a:rPr>
              <a:t>features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35560"/>
              </p:ext>
            </p:extLst>
          </p:nvPr>
        </p:nvGraphicFramePr>
        <p:xfrm>
          <a:off x="724908" y="1380683"/>
          <a:ext cx="10786842" cy="5063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614">
                  <a:extLst>
                    <a:ext uri="{9D8B030D-6E8A-4147-A177-3AD203B41FA5}">
                      <a16:colId xmlns:a16="http://schemas.microsoft.com/office/drawing/2014/main" val="968064292"/>
                    </a:ext>
                  </a:extLst>
                </a:gridCol>
                <a:gridCol w="3595614">
                  <a:extLst>
                    <a:ext uri="{9D8B030D-6E8A-4147-A177-3AD203B41FA5}">
                      <a16:colId xmlns:a16="http://schemas.microsoft.com/office/drawing/2014/main" val="2423947060"/>
                    </a:ext>
                  </a:extLst>
                </a:gridCol>
                <a:gridCol w="3595614">
                  <a:extLst>
                    <a:ext uri="{9D8B030D-6E8A-4147-A177-3AD203B41FA5}">
                      <a16:colId xmlns:a16="http://schemas.microsoft.com/office/drawing/2014/main" val="1655194767"/>
                    </a:ext>
                  </a:extLst>
                </a:gridCol>
              </a:tblGrid>
              <a:tr h="266765">
                <a:tc>
                  <a:txBody>
                    <a:bodyPr/>
                    <a:lstStyle/>
                    <a:p>
                      <a:r>
                        <a:rPr lang="it-IT" sz="1400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Microservices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27059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have different level of roll rarity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golden_roll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 smtClean="0"/>
                        <a:t>api_gateway</a:t>
                      </a:r>
                      <a:r>
                        <a:rPr lang="it-IT" sz="1400" dirty="0" smtClean="0"/>
                        <a:t>, currency_service, db_manager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208119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r>
                        <a:rPr lang="en-US" sz="1400" dirty="0"/>
                        <a:t>check all users accounts/profiles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check_users_profile</a:t>
                      </a:r>
                      <a:endParaRPr lang="it-IT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auth_service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61900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r>
                        <a:rPr lang="en-US" sz="1400" dirty="0"/>
                        <a:t>check/modify a specific user account/profile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update_specific_user</a:t>
                      </a:r>
                      <a:endParaRPr lang="it-IT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auth_service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25515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a specific player currency transaction history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specific_history</a:t>
                      </a:r>
                      <a:endParaRPr lang="it-IT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admin_gateway</a:t>
                      </a:r>
                      <a:r>
                        <a:rPr lang="it-IT" sz="1400" dirty="0" smtClean="0"/>
                        <a:t>, </a:t>
                      </a:r>
                      <a:r>
                        <a:rPr lang="it-IT" sz="1400" dirty="0" err="1" smtClean="0"/>
                        <a:t>auth_service</a:t>
                      </a:r>
                      <a:r>
                        <a:rPr lang="it-IT" sz="1400" dirty="0" smtClean="0"/>
                        <a:t>, db_manager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514364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a specific player market history</a:t>
                      </a:r>
                      <a:endParaRPr lang="es-E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specific_market_history</a:t>
                      </a:r>
                      <a:endParaRPr lang="it-IT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admin_gateway</a:t>
                      </a:r>
                      <a:r>
                        <a:rPr lang="it-IT" sz="1400" dirty="0" smtClean="0"/>
                        <a:t>, </a:t>
                      </a:r>
                      <a:r>
                        <a:rPr lang="it-IT" sz="1400" dirty="0" err="1" smtClean="0"/>
                        <a:t>auth_service</a:t>
                      </a:r>
                      <a:r>
                        <a:rPr lang="it-IT" sz="1400" dirty="0" smtClean="0"/>
                        <a:t>, db_manager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452387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r>
                        <a:rPr lang="it-IT" sz="1400" dirty="0" err="1"/>
                        <a:t>modify</a:t>
                      </a:r>
                      <a:r>
                        <a:rPr lang="it-IT" sz="1400" dirty="0"/>
                        <a:t> the </a:t>
                      </a:r>
                      <a:r>
                        <a:rPr lang="it-IT" sz="1400" dirty="0" err="1"/>
                        <a:t>gacha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collection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gacha</a:t>
                      </a:r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it-IT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gacha_service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1158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r>
                        <a:rPr lang="it-IT" sz="1400" dirty="0" err="1"/>
                        <a:t>modify</a:t>
                      </a:r>
                      <a:r>
                        <a:rPr lang="it-IT" sz="1400" dirty="0"/>
                        <a:t> a </a:t>
                      </a:r>
                      <a:r>
                        <a:rPr lang="it-IT" sz="1400" dirty="0" err="1"/>
                        <a:t>specific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gacha</a:t>
                      </a:r>
                      <a:r>
                        <a:rPr lang="it-IT" sz="1400" dirty="0"/>
                        <a:t>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/gacha/update/&lt;int:gacha_id&gt;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gacha_service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901589"/>
                  </a:ext>
                </a:extLst>
              </a:tr>
              <a:tr h="427875">
                <a:tc>
                  <a:txBody>
                    <a:bodyPr/>
                    <a:lstStyle/>
                    <a:p>
                      <a:r>
                        <a:rPr lang="it-IT" sz="1400" dirty="0" err="1"/>
                        <a:t>modify</a:t>
                      </a:r>
                      <a:r>
                        <a:rPr lang="it-IT" sz="1400" dirty="0"/>
                        <a:t> the </a:t>
                      </a:r>
                      <a:r>
                        <a:rPr lang="it-IT" sz="1400" dirty="0" err="1"/>
                        <a:t>gacha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collection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/gacha/delete/&lt;int:gacha_id&gt;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gacha_service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11752"/>
                  </a:ext>
                </a:extLst>
              </a:tr>
              <a:tr h="415191">
                <a:tc>
                  <a:txBody>
                    <a:bodyPr/>
                    <a:lstStyle/>
                    <a:p>
                      <a:r>
                        <a:rPr lang="en-US" sz="1400" dirty="0"/>
                        <a:t>see a specific auction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int:transaction_id</a:t>
                      </a:r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 smtClean="0"/>
                        <a:t>admin_gateway</a:t>
                      </a:r>
                      <a:r>
                        <a:rPr lang="it-IT" sz="1400" dirty="0" smtClean="0"/>
                        <a:t>, </a:t>
                      </a:r>
                      <a:r>
                        <a:rPr lang="it-IT" sz="1400" dirty="0" err="1"/>
                        <a:t>market_service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640534"/>
                  </a:ext>
                </a:extLst>
              </a:tr>
              <a:tr h="415191">
                <a:tc>
                  <a:txBody>
                    <a:bodyPr/>
                    <a:lstStyle/>
                    <a:p>
                      <a:r>
                        <a:rPr lang="en-US" sz="1400" dirty="0"/>
                        <a:t>modify a specific auction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close_auction</a:t>
                      </a:r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/&lt;</a:t>
                      </a:r>
                      <a:r>
                        <a:rPr lang="it-IT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int:transaction_id</a:t>
                      </a:r>
                      <a:r>
                        <a:rPr lang="it-IT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 smtClean="0"/>
                        <a:t>admin_gateway</a:t>
                      </a:r>
                      <a:r>
                        <a:rPr lang="it-IT" sz="1400" dirty="0" smtClean="0"/>
                        <a:t>, </a:t>
                      </a:r>
                      <a:r>
                        <a:rPr lang="it-IT" sz="1400" dirty="0" err="1"/>
                        <a:t>market_service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949060"/>
                  </a:ext>
                </a:extLst>
              </a:tr>
              <a:tr h="415191">
                <a:tc>
                  <a:txBody>
                    <a:bodyPr/>
                    <a:lstStyle/>
                    <a:p>
                      <a:r>
                        <a:rPr lang="en-US" sz="1400" dirty="0"/>
                        <a:t>see the market history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auction</a:t>
                      </a:r>
                      <a:r>
                        <a:rPr lang="it-IT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it-IT" sz="14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</a:t>
                      </a:r>
                      <a:endParaRPr lang="it-IT" sz="14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err="1"/>
                        <a:t>admin_gateway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/>
                        <a:t>market_service</a:t>
                      </a:r>
                      <a:r>
                        <a:rPr lang="it-IT" sz="1400" dirty="0"/>
                        <a:t>, db_manager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619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81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>
                <a:latin typeface="Cooper Black" panose="0208090404030B020404" pitchFamily="18" charset="0"/>
              </a:rPr>
              <a:t>Microfreshener</a:t>
            </a:r>
            <a:endParaRPr lang="it-IT" dirty="0">
              <a:latin typeface="Cooper Black" panose="0208090404030B0204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66" y="1610797"/>
            <a:ext cx="8909268" cy="436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4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smtClean="0">
                <a:latin typeface="Cooper Black" panose="0208090404030B020404" pitchFamily="18" charset="0"/>
              </a:rPr>
              <a:t>Database</a:t>
            </a:r>
            <a:endParaRPr lang="it-IT" dirty="0">
              <a:latin typeface="Cooper Black" panose="0208090404030B020404" pitchFamily="18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39" y="1690688"/>
            <a:ext cx="8018276" cy="459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micro-</a:t>
            </a:r>
            <a:r>
              <a:rPr lang="it-IT" dirty="0" err="1">
                <a:latin typeface="Cooper Black" panose="0208090404030B020404" pitchFamily="18" charset="0"/>
              </a:rPr>
              <a:t>services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520784" y="1816689"/>
            <a:ext cx="5068562" cy="10156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-api-gateway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This API Gateway acts as the main entry point for client requests, forwarding them to the appropriate microservices for processing. It integrates with multiple services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589346" y="1816689"/>
            <a:ext cx="5130117" cy="101566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-</a:t>
            </a:r>
            <a:r>
              <a:rPr lang="it-IT" dirty="0" err="1" smtClean="0"/>
              <a:t>admin</a:t>
            </a:r>
            <a:r>
              <a:rPr lang="it-IT" dirty="0" smtClean="0"/>
              <a:t>-gateway</a:t>
            </a:r>
            <a:endParaRPr lang="it-IT" dirty="0"/>
          </a:p>
          <a:p>
            <a:r>
              <a:rPr lang="en-US" sz="1400" dirty="0"/>
              <a:t>This API Gateway acts as </a:t>
            </a:r>
            <a:r>
              <a:rPr lang="en-US" sz="1400" dirty="0" smtClean="0"/>
              <a:t>the entry </a:t>
            </a:r>
            <a:r>
              <a:rPr lang="en-US" sz="1400" dirty="0"/>
              <a:t>point for </a:t>
            </a:r>
            <a:r>
              <a:rPr lang="en-US" sz="1400" dirty="0" smtClean="0"/>
              <a:t>admin requests</a:t>
            </a:r>
            <a:r>
              <a:rPr lang="en-US" sz="1400" dirty="0"/>
              <a:t>, forwarding them to the appropriate microservices for processing. It integrates with multiple services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20784" y="2833287"/>
            <a:ext cx="10198679" cy="292387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  <a:r>
              <a:rPr lang="it-IT" dirty="0" err="1"/>
              <a:t>auth</a:t>
            </a:r>
            <a:r>
              <a:rPr lang="it-IT" dirty="0"/>
              <a:t>-service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/>
              <a:t>This API is part of a microservices architecture and serves as the user management service for the application. It provides operations such as register a new user or authenticate a user</a:t>
            </a:r>
          </a:p>
          <a:p>
            <a:r>
              <a:rPr lang="it-IT" dirty="0"/>
              <a:t>-</a:t>
            </a:r>
            <a:r>
              <a:rPr lang="it-IT" dirty="0" err="1"/>
              <a:t>currency</a:t>
            </a:r>
            <a:r>
              <a:rPr lang="it-IT" dirty="0"/>
              <a:t>-service</a:t>
            </a:r>
          </a:p>
          <a:p>
            <a:r>
              <a:rPr lang="en-US" sz="1400" dirty="0"/>
              <a:t>This API is part of a microservices architecture and serves as the currency management service for the application. It provides operations for managing in-game currency and rolling </a:t>
            </a:r>
            <a:r>
              <a:rPr lang="en-US" sz="1400" dirty="0" err="1"/>
              <a:t>gacha</a:t>
            </a:r>
            <a:r>
              <a:rPr lang="en-US" sz="1400" dirty="0"/>
              <a:t> items.</a:t>
            </a:r>
          </a:p>
          <a:p>
            <a:r>
              <a:rPr lang="it-IT" dirty="0"/>
              <a:t>-</a:t>
            </a:r>
            <a:r>
              <a:rPr lang="it-IT" dirty="0" err="1"/>
              <a:t>gacha</a:t>
            </a:r>
            <a:r>
              <a:rPr lang="it-IT" dirty="0"/>
              <a:t>-service</a:t>
            </a:r>
          </a:p>
          <a:p>
            <a:r>
              <a:rPr lang="en-US" sz="1400" dirty="0"/>
              <a:t>This API is part of a microservices architecture and serves as the </a:t>
            </a:r>
            <a:r>
              <a:rPr lang="en-US" sz="1400" dirty="0" err="1"/>
              <a:t>gacha</a:t>
            </a:r>
            <a:r>
              <a:rPr lang="en-US" sz="1400" dirty="0"/>
              <a:t> management service for the application. It provides operations for managing </a:t>
            </a:r>
            <a:r>
              <a:rPr lang="en-US" sz="1400" dirty="0" err="1"/>
              <a:t>gachas</a:t>
            </a:r>
            <a:r>
              <a:rPr lang="en-US" sz="1400" dirty="0"/>
              <a:t> and retrieving </a:t>
            </a:r>
            <a:r>
              <a:rPr lang="en-US" sz="1400" dirty="0" err="1"/>
              <a:t>gacha</a:t>
            </a:r>
            <a:r>
              <a:rPr lang="en-US" sz="1400" dirty="0"/>
              <a:t> </a:t>
            </a:r>
            <a:r>
              <a:rPr lang="en-US" sz="1400" dirty="0" err="1"/>
              <a:t>infos</a:t>
            </a:r>
            <a:r>
              <a:rPr lang="en-US" sz="1400" dirty="0"/>
              <a:t>.</a:t>
            </a:r>
          </a:p>
          <a:p>
            <a:r>
              <a:rPr lang="it-IT" dirty="0"/>
              <a:t>-market-service</a:t>
            </a:r>
          </a:p>
          <a:p>
            <a:r>
              <a:rPr lang="en-US" sz="1400" dirty="0"/>
              <a:t>This API is part of a microservices architecture and handles transactions related to </a:t>
            </a:r>
            <a:r>
              <a:rPr lang="en-US" sz="1400" dirty="0" err="1"/>
              <a:t>gacha</a:t>
            </a:r>
            <a:r>
              <a:rPr lang="en-US" sz="1400" dirty="0"/>
              <a:t> </a:t>
            </a:r>
            <a:r>
              <a:rPr lang="en-US" sz="1400" dirty="0" err="1"/>
              <a:t>itemsand</a:t>
            </a:r>
            <a:r>
              <a:rPr lang="en-US" sz="1400" dirty="0"/>
              <a:t> user purchases. It interacts with other services to track and update user transactions.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520784" y="5759916"/>
            <a:ext cx="10198679" cy="80021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  <a:r>
              <a:rPr lang="it-IT" dirty="0" err="1"/>
              <a:t>db</a:t>
            </a:r>
            <a:r>
              <a:rPr lang="it-IT" dirty="0"/>
              <a:t>-manager</a:t>
            </a:r>
          </a:p>
          <a:p>
            <a:r>
              <a:rPr lang="en-US" sz="1400" dirty="0"/>
              <a:t>This API is part of a microservices architecture and handles all the queries to the database</a:t>
            </a:r>
            <a:r>
              <a:rPr lang="en-US" sz="1400" dirty="0" smtClean="0"/>
              <a:t>.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118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8F169-C60F-D7C3-C1AE-42DA405CE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93DE10DB-58ED-D1DB-302A-FCE89B90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auth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5F2CC3-9237-536E-F633-85AC58A8634C}"/>
              </a:ext>
            </a:extLst>
          </p:cNvPr>
          <p:cNvSpPr txBox="1"/>
          <p:nvPr/>
        </p:nvSpPr>
        <p:spPr>
          <a:xfrm>
            <a:off x="373224" y="1690687"/>
            <a:ext cx="10879494" cy="34778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auth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-related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service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for the user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externally to clients on port 8000 via an API gateway. The related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service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for the admin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 clients on port 8080 via an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dmin_gateway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 When an HTTPS request is received for a service related to CRUD operations for authentication, the admin/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API_gateway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forwards the HTTPS request to the authentication service on port 8001.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authentication service itself exposes APIs on port 8001 to add, modify, delete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update and view an account in the Db.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 interface with the database, the authentication service sends an HTTPS request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db_manager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which provides APIs for database interfacing services, as perform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sql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query, and return the result to the authentication service. These database-related APIs are exposed by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db_manager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 on port 8005. </a:t>
            </a:r>
          </a:p>
        </p:txBody>
      </p:sp>
    </p:spTree>
    <p:extLst>
      <p:ext uri="{BB962C8B-B14F-4D97-AF65-F5344CB8AC3E}">
        <p14:creationId xmlns:p14="http://schemas.microsoft.com/office/powerpoint/2010/main" val="221160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FB0EF-BBDB-2B33-3766-AC596D697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4CB70A8B-6BEB-ADF2-B2D6-687980A2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currency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AB7EF90-A085-7E7E-4532-F2E8AC683382}"/>
              </a:ext>
            </a:extLst>
          </p:cNvPr>
          <p:cNvSpPr txBox="1"/>
          <p:nvPr/>
        </p:nvSpPr>
        <p:spPr>
          <a:xfrm>
            <a:off x="373224" y="1690687"/>
            <a:ext cx="10879494" cy="40934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currency-related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service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for the user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externally to clients on port 8000 via an API gateway. When an HTTPS request is received for a service related to the operations for currency,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API_gateway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forwards the HTTPS request to the currency service on port 8004.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currency service itself exposes APIs on port 8004 to roll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and buy in-game currency.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 interface with the database, the currency service sends an HTTPS request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db_manager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which provides APIs for database interfacing services, as perform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sql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query, and return the result to the currency service. These database-related APIs are exposed by the db_manager on port 8005.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</a:rPr>
              <a:t>The </a:t>
            </a:r>
            <a:r>
              <a:rPr lang="en-US" sz="2000" dirty="0" smtClean="0">
                <a:solidFill>
                  <a:prstClr val="black"/>
                </a:solidFill>
              </a:rPr>
              <a:t>currency </a:t>
            </a:r>
            <a:r>
              <a:rPr lang="en-US" sz="2000" dirty="0">
                <a:solidFill>
                  <a:prstClr val="black"/>
                </a:solidFill>
              </a:rPr>
              <a:t>service communicates also with </a:t>
            </a:r>
            <a:r>
              <a:rPr lang="en-US" sz="2000" dirty="0" smtClean="0">
                <a:solidFill>
                  <a:prstClr val="black"/>
                </a:solidFill>
              </a:rPr>
              <a:t>market service </a:t>
            </a:r>
            <a:r>
              <a:rPr lang="en-US" sz="2000" dirty="0">
                <a:solidFill>
                  <a:prstClr val="black"/>
                </a:solidFill>
              </a:rPr>
              <a:t>to handle operations like creating a </a:t>
            </a:r>
            <a:r>
              <a:rPr lang="en-US" sz="2000" dirty="0" smtClean="0">
                <a:solidFill>
                  <a:prstClr val="black"/>
                </a:solidFill>
              </a:rPr>
              <a:t>new transaction in the market when a roll is done.</a:t>
            </a:r>
            <a:endParaRPr lang="en-US" sz="2000" dirty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189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51869-5381-2447-2D98-6E3E17CE9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BD54B1B5-F335-8ACC-EEF8-DE5AE274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</a:t>
            </a:r>
            <a:r>
              <a:rPr lang="it-IT" dirty="0" err="1">
                <a:latin typeface="Cooper Black" panose="0208090404030B020404" pitchFamily="18" charset="0"/>
              </a:rPr>
              <a:t>gacha</a:t>
            </a:r>
            <a:r>
              <a:rPr lang="it-IT" dirty="0">
                <a:latin typeface="Cooper Black" panose="0208090404030B020404" pitchFamily="18" charset="0"/>
              </a:rPr>
              <a:t>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54EE167-1917-09D5-E84F-C0F77B7AC06C}"/>
              </a:ext>
            </a:extLst>
          </p:cNvPr>
          <p:cNvSpPr txBox="1"/>
          <p:nvPr/>
        </p:nvSpPr>
        <p:spPr>
          <a:xfrm>
            <a:off x="373224" y="1690687"/>
            <a:ext cx="10879494" cy="3785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-related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service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for the user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externally to clients on port 8000 via an API gateway. The related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service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for the admin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 clients on port 8080 via an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dmin_gateway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 When an HTTPS request is received for a service related to CRUD operations for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the admin/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API_gateway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forwards the HTTPS request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gachaservice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on port 8002.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gachaservice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itself exposes APIs on port 8002 to add, modify, delete, and view a single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or the entire collection of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or a single or the entire collection of my own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 interface with the database,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gachaservice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sends an HTTPS request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db_manager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which provides APIs for database interfacing services, as perform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sql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query, and return the result to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-service. These database-related APIs are exposed by the db_manager on port 8005.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2002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24670-1F69-1B3E-0829-370B6FCE5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E5AFED11-6D04-09C7-9CBF-FE7B1A44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The market service </a:t>
            </a:r>
            <a:r>
              <a:rPr lang="it-IT" dirty="0" err="1">
                <a:latin typeface="Cooper Black" panose="0208090404030B020404" pitchFamily="18" charset="0"/>
              </a:rPr>
              <a:t>datapath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0BF485-C359-E8D2-8F3D-F73C3FEE0FD1}"/>
              </a:ext>
            </a:extLst>
          </p:cNvPr>
          <p:cNvSpPr txBox="1"/>
          <p:nvPr/>
        </p:nvSpPr>
        <p:spPr>
          <a:xfrm>
            <a:off x="377416" y="1690688"/>
            <a:ext cx="10861832" cy="3785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market-related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service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for the user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externally to clients on port 8000 via an API gateway. The related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service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for the admin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is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exposed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to clients on port 8080 via an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dmin_gateway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 When an HTTPS request is received for a service related to: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USER: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see the auction market, bid for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 from the market, view my transaction history, receive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when I win an auction, set an auction for one of my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gacha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, receive in-game currency when someone win my auction and receive my in-game currency back when I lost an auction operations for currency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ADMIN: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see the auction market, see a specific auction, modify a specific auction and see the market history.</a:t>
            </a:r>
          </a:p>
          <a:p>
            <a:pP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 admin/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API_gateway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forwards the HTTPS request to the market service on port 8003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.</a:t>
            </a:r>
          </a:p>
          <a:p>
            <a:pPr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The market service communicates also with currency and </a:t>
            </a:r>
            <a:r>
              <a:rPr lang="en-US" sz="2000" dirty="0" err="1" smtClean="0">
                <a:solidFill>
                  <a:prstClr val="black"/>
                </a:solidFill>
                <a:latin typeface="Calibri" panose="020F0502020204030204"/>
              </a:rPr>
              <a:t>gacha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 services to handle operations like creating a new auction or put a bid on an auction.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527739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1896</Words>
  <Application>Microsoft Office PowerPoint</Application>
  <PresentationFormat>Widescreen</PresentationFormat>
  <Paragraphs>268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Cooper Black</vt:lpstr>
      <vt:lpstr>Tema di Office</vt:lpstr>
      <vt:lpstr>Gacha Collection Beckend</vt:lpstr>
      <vt:lpstr>Catalogue – All 151 Pokémon from 1° gen</vt:lpstr>
      <vt:lpstr>Microfreshener</vt:lpstr>
      <vt:lpstr>The Database</vt:lpstr>
      <vt:lpstr>The micro-services</vt:lpstr>
      <vt:lpstr>The auth service datapath</vt:lpstr>
      <vt:lpstr>The currency service datapath</vt:lpstr>
      <vt:lpstr>The gacha service datapath</vt:lpstr>
      <vt:lpstr>The market service datapath</vt:lpstr>
      <vt:lpstr>The authentication service datapath</vt:lpstr>
      <vt:lpstr>The currency service datapath</vt:lpstr>
      <vt:lpstr>The gacha service datapath</vt:lpstr>
      <vt:lpstr>The market service datapath</vt:lpstr>
      <vt:lpstr>The market service datapath (pt.2)</vt:lpstr>
      <vt:lpstr>Market rules</vt:lpstr>
      <vt:lpstr>Market rules</vt:lpstr>
      <vt:lpstr>Security - data</vt:lpstr>
      <vt:lpstr>Security–Authentication and Authorization</vt:lpstr>
      <vt:lpstr>Security–Authentication and Authorization</vt:lpstr>
      <vt:lpstr>Security – Analyses</vt:lpstr>
      <vt:lpstr>Security – Analyses</vt:lpstr>
      <vt:lpstr>Additional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Gacha Collection Beckend</dc:title>
  <dc:creator>Diego</dc:creator>
  <cp:lastModifiedBy>Diego</cp:lastModifiedBy>
  <cp:revision>102</cp:revision>
  <dcterms:created xsi:type="dcterms:W3CDTF">2024-10-21T21:13:33Z</dcterms:created>
  <dcterms:modified xsi:type="dcterms:W3CDTF">2024-12-06T04:08:16Z</dcterms:modified>
</cp:coreProperties>
</file>